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2" r:id="rId2"/>
    <p:sldMasterId id="2147483674" r:id="rId3"/>
  </p:sldMasterIdLst>
  <p:notesMasterIdLst>
    <p:notesMasterId r:id="rId12"/>
  </p:notesMasterIdLst>
  <p:handoutMasterIdLst>
    <p:handoutMasterId r:id="rId13"/>
  </p:handoutMasterIdLst>
  <p:sldIdLst>
    <p:sldId id="269" r:id="rId4"/>
    <p:sldId id="366" r:id="rId5"/>
    <p:sldId id="320" r:id="rId6"/>
    <p:sldId id="321" r:id="rId7"/>
    <p:sldId id="322" r:id="rId8"/>
    <p:sldId id="323" r:id="rId9"/>
    <p:sldId id="324" r:id="rId10"/>
    <p:sldId id="36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00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6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2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0D7D08-F535-4AE7-8956-81413E112BE1}" type="datetimeFigureOut">
              <a:rPr lang="es-MX" smtClean="0"/>
              <a:t>08/02/2013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2915EF-6ECC-433F-B001-38E93DB72423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3951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E4DDBE-3F67-45C5-902C-EC583528543D}" type="datetimeFigureOut">
              <a:rPr lang="en-US" smtClean="0"/>
              <a:t>2/8/2013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9789F4-029E-4103-B002-2FFDD480A5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000421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4502E9-2135-4CD7-BAD2-711267821EFA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09C58B-9000-45E6-ADB6-316584364E20}" type="slidenum">
              <a:rPr lang="es-MX" smtClean="0"/>
              <a:t>‹#›</a:t>
            </a:fld>
            <a:endParaRPr lang="es-MX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09C58B-9000-45E6-ADB6-316584364E20}" type="slidenum">
              <a:rPr lang="es-MX" smtClean="0"/>
              <a:t>‹#›</a:t>
            </a:fld>
            <a:endParaRPr lang="es-MX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"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to…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e for slides with Software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193899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to…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09C58B-9000-45E6-ADB6-316584364E20}" type="slidenum">
              <a:rPr lang="es-MX" smtClean="0"/>
              <a:t>‹#›</a:t>
            </a:fld>
            <a:endParaRPr lang="es-MX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09C58B-9000-45E6-ADB6-316584364E20}" type="slidenum">
              <a:rPr lang="es-MX" smtClean="0"/>
              <a:t>‹#›</a:t>
            </a:fld>
            <a:endParaRPr lang="es-MX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09C58B-9000-45E6-ADB6-316584364E20}" type="slidenum">
              <a:rPr lang="es-MX" smtClean="0"/>
              <a:t>‹#›</a:t>
            </a:fld>
            <a:endParaRPr lang="es-MX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09C58B-9000-45E6-ADB6-316584364E20}" type="slidenum">
              <a:rPr lang="es-MX" smtClean="0"/>
              <a:t>‹#›</a:t>
            </a:fld>
            <a:endParaRPr lang="es-MX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09C58B-9000-45E6-ADB6-316584364E20}" type="slidenum">
              <a:rPr lang="es-MX" smtClean="0"/>
              <a:t>‹#›</a:t>
            </a:fld>
            <a:endParaRPr lang="es-MX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09C58B-9000-45E6-ADB6-316584364E20}" type="slidenum">
              <a:rPr lang="es-MX" smtClean="0"/>
              <a:t>‹#›</a:t>
            </a:fld>
            <a:endParaRPr lang="es-MX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09C58B-9000-45E6-ADB6-316584364E20}" type="slidenum">
              <a:rPr lang="es-MX" smtClean="0"/>
              <a:t>‹#›</a:t>
            </a:fld>
            <a:endParaRPr lang="es-MX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Prints in GRAYS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09C58B-9000-45E6-ADB6-316584364E20}" type="slidenum">
              <a:rPr lang="es-MX" smtClean="0"/>
              <a:t>‹#›</a:t>
            </a:fld>
            <a:endParaRPr lang="es-MX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09C58B-9000-45E6-ADB6-316584364E20}" type="slidenum">
              <a:rPr lang="es-MX" smtClean="0"/>
              <a:t>‹#›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61" r:id="rId12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5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ite rectangle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1082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0999" y="2971800"/>
            <a:ext cx="5791201" cy="2133095"/>
          </a:xfrm>
        </p:spPr>
        <p:txBody>
          <a:bodyPr/>
          <a:lstStyle/>
          <a:p>
            <a:r>
              <a:rPr lang="es-MX" sz="4800" dirty="0" smtClean="0"/>
              <a:t>Dirección de Educación para el Desarrollo</a:t>
            </a:r>
            <a:br>
              <a:rPr lang="es-MX" sz="4800" dirty="0" smtClean="0"/>
            </a:br>
            <a:r>
              <a:rPr lang="es-MX" sz="4800" dirty="0"/>
              <a:t/>
            </a:r>
            <a:br>
              <a:rPr lang="es-MX" sz="4800" dirty="0"/>
            </a:br>
            <a:r>
              <a:rPr lang="es-MX" sz="4000" dirty="0" smtClean="0"/>
              <a:t>Proceso de inscripción y pago</a:t>
            </a:r>
            <a:endParaRPr lang="es-MX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369504" y="6080893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mtClean="0"/>
              <a:t>2013</a:t>
            </a:r>
            <a:endParaRPr lang="es-MX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29003" y="533400"/>
            <a:ext cx="2667000" cy="17748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reflection blurRad="12700" stA="38000" endPos="28000" dist="5000" dir="5400000" sy="-100000" algn="bl" rotWithShape="0"/>
          </a:effectLst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29003" y="2667000"/>
            <a:ext cx="2628900" cy="17526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reflection blurRad="12700" stA="38000" endPos="28000" dist="5000" dir="5400000" sy="-100000" algn="bl" rotWithShape="0"/>
          </a:effectLst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283685" y="4808908"/>
            <a:ext cx="2674218" cy="183125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8"/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04800" y="533400"/>
            <a:ext cx="5443139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08068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218795"/>
          </a:xfrm>
        </p:spPr>
        <p:txBody>
          <a:bodyPr/>
          <a:lstStyle/>
          <a:p>
            <a:r>
              <a:rPr lang="es-MX" sz="4400" dirty="0" smtClean="0"/>
              <a:t>1. Consultar información de alguno de los diplomados o los cursos próximos</a:t>
            </a:r>
            <a:endParaRPr lang="es-MX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B09C58B-9000-45E6-ADB6-316584364E20}" type="slidenum">
              <a:rPr lang="es-MX" smtClean="0"/>
              <a:t>2</a:t>
            </a:fld>
            <a:endParaRPr lang="es-MX"/>
          </a:p>
        </p:txBody>
      </p:sp>
      <p:pic>
        <p:nvPicPr>
          <p:cNvPr id="16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23766" y="1676400"/>
            <a:ext cx="7734434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172200" y="2990850"/>
            <a:ext cx="2209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5125" indent="-365125"/>
            <a:r>
              <a:rPr lang="es-MX" dirty="0" smtClean="0">
                <a:solidFill>
                  <a:srgbClr val="C00000"/>
                </a:solidFill>
              </a:rPr>
              <a:t>1.1 Selecciona una de las áreas de interés.</a:t>
            </a:r>
          </a:p>
          <a:p>
            <a:pPr marL="365125" indent="-365125"/>
            <a:r>
              <a:rPr lang="es-MX" dirty="0" smtClean="0">
                <a:solidFill>
                  <a:srgbClr val="C00000"/>
                </a:solidFill>
              </a:rPr>
              <a:t>1.2. Selecciona una de las opciones de diplomados o cursos disponibles.</a:t>
            </a:r>
            <a:endParaRPr lang="es-MX" dirty="0">
              <a:solidFill>
                <a:srgbClr val="C00000"/>
              </a:solidFill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2057400" y="2743200"/>
            <a:ext cx="4114800" cy="495300"/>
            <a:chOff x="2057400" y="2895600"/>
            <a:chExt cx="4114800" cy="495300"/>
          </a:xfrm>
        </p:grpSpPr>
        <p:sp>
          <p:nvSpPr>
            <p:cNvPr id="17" name="Rectangle 16"/>
            <p:cNvSpPr/>
            <p:nvPr/>
          </p:nvSpPr>
          <p:spPr bwMode="auto">
            <a:xfrm>
              <a:off x="2057400" y="2895600"/>
              <a:ext cx="3124200" cy="4953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lang="es-MX" sz="2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cxnSp>
          <p:nvCxnSpPr>
            <p:cNvPr id="18" name="Straight Arrow Connector 17"/>
            <p:cNvCxnSpPr>
              <a:endCxn id="17" idx="3"/>
            </p:cNvCxnSpPr>
            <p:nvPr/>
          </p:nvCxnSpPr>
          <p:spPr>
            <a:xfrm flipH="1" flipV="1">
              <a:off x="5181600" y="3143250"/>
              <a:ext cx="990600" cy="247650"/>
            </a:xfrm>
            <a:prstGeom prst="straightConnector1">
              <a:avLst/>
            </a:prstGeom>
            <a:ln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609600" y="3581400"/>
            <a:ext cx="5562600" cy="990600"/>
            <a:chOff x="609600" y="3733800"/>
            <a:chExt cx="5562600" cy="990600"/>
          </a:xfrm>
        </p:grpSpPr>
        <p:sp>
          <p:nvSpPr>
            <p:cNvPr id="6" name="Rectangle 5"/>
            <p:cNvSpPr/>
            <p:nvPr/>
          </p:nvSpPr>
          <p:spPr bwMode="auto">
            <a:xfrm>
              <a:off x="609600" y="3733800"/>
              <a:ext cx="685800" cy="9906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lang="es-MX" sz="2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cxnSp>
          <p:nvCxnSpPr>
            <p:cNvPr id="21" name="Straight Arrow Connector 20"/>
            <p:cNvCxnSpPr>
              <a:endCxn id="6" idx="3"/>
            </p:cNvCxnSpPr>
            <p:nvPr/>
          </p:nvCxnSpPr>
          <p:spPr>
            <a:xfrm flipH="1">
              <a:off x="1295400" y="4189095"/>
              <a:ext cx="4876800" cy="40005"/>
            </a:xfrm>
            <a:prstGeom prst="straightConnector1">
              <a:avLst/>
            </a:prstGeom>
            <a:ln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Box 2"/>
          <p:cNvSpPr txBox="1"/>
          <p:nvPr/>
        </p:nvSpPr>
        <p:spPr>
          <a:xfrm>
            <a:off x="714324" y="6550223"/>
            <a:ext cx="76676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 smtClean="0"/>
              <a:t>Nota: Este es un ejemplo para conocer la plataforma; varía la visualización según la selección deseada. </a:t>
            </a:r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3450863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B09C58B-9000-45E6-ADB6-316584364E20}" type="slidenum">
              <a:rPr lang="es-MX" smtClean="0"/>
              <a:t>3</a:t>
            </a:fld>
            <a:endParaRPr lang="es-MX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218795"/>
          </a:xfrm>
        </p:spPr>
        <p:txBody>
          <a:bodyPr/>
          <a:lstStyle/>
          <a:p>
            <a:r>
              <a:rPr lang="es-MX" sz="4400" dirty="0" smtClean="0"/>
              <a:t>2. Selecciona un diplomado o curso y revisa la información desplegada</a:t>
            </a:r>
            <a:endParaRPr lang="es-MX" sz="4400" dirty="0"/>
          </a:p>
        </p:txBody>
      </p:sp>
      <p:pic>
        <p:nvPicPr>
          <p:cNvPr id="10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54562" y="1524000"/>
            <a:ext cx="8244402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5334000" y="4114800"/>
            <a:ext cx="28194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5125" indent="-365125"/>
            <a:r>
              <a:rPr lang="es-MX" dirty="0">
                <a:solidFill>
                  <a:srgbClr val="C00000"/>
                </a:solidFill>
              </a:rPr>
              <a:t>2</a:t>
            </a:r>
            <a:r>
              <a:rPr lang="es-MX" dirty="0" smtClean="0">
                <a:solidFill>
                  <a:srgbClr val="C00000"/>
                </a:solidFill>
              </a:rPr>
              <a:t>.1 Marcas una de las opciones de diplomados o cursos disponibles.</a:t>
            </a:r>
          </a:p>
          <a:p>
            <a:pPr marL="365125" indent="-365125"/>
            <a:r>
              <a:rPr lang="es-MX" dirty="0" smtClean="0">
                <a:solidFill>
                  <a:srgbClr val="C00000"/>
                </a:solidFill>
              </a:rPr>
              <a:t>2.1. Verificas la información desplegada (fecha</a:t>
            </a:r>
            <a:r>
              <a:rPr lang="es-MX" dirty="0">
                <a:solidFill>
                  <a:srgbClr val="C00000"/>
                </a:solidFill>
              </a:rPr>
              <a:t> </a:t>
            </a:r>
            <a:r>
              <a:rPr lang="es-MX" dirty="0" smtClean="0">
                <a:solidFill>
                  <a:srgbClr val="C00000"/>
                </a:solidFill>
              </a:rPr>
              <a:t>y costo)</a:t>
            </a:r>
          </a:p>
          <a:p>
            <a:pPr marL="365125" indent="-365125"/>
            <a:r>
              <a:rPr lang="es-MX" dirty="0" smtClean="0">
                <a:solidFill>
                  <a:srgbClr val="C00000"/>
                </a:solidFill>
              </a:rPr>
              <a:t>2.3. Si estás de acuerdo con </a:t>
            </a:r>
            <a:r>
              <a:rPr lang="es-MX" dirty="0" smtClean="0">
                <a:solidFill>
                  <a:srgbClr val="FF0000"/>
                </a:solidFill>
              </a:rPr>
              <a:t>la información, da “continuar”</a:t>
            </a:r>
            <a:endParaRPr lang="es-MX" dirty="0">
              <a:solidFill>
                <a:srgbClr val="FF0000"/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422787" y="3699326"/>
            <a:ext cx="4911213" cy="644074"/>
            <a:chOff x="952500" y="2729681"/>
            <a:chExt cx="4911213" cy="644074"/>
          </a:xfrm>
        </p:grpSpPr>
        <p:sp>
          <p:nvSpPr>
            <p:cNvPr id="13" name="Rectangle 12"/>
            <p:cNvSpPr/>
            <p:nvPr/>
          </p:nvSpPr>
          <p:spPr bwMode="auto">
            <a:xfrm>
              <a:off x="952500" y="2729681"/>
              <a:ext cx="609600" cy="4953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lang="es-MX" sz="2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cxnSp>
          <p:nvCxnSpPr>
            <p:cNvPr id="14" name="Straight Arrow Connector 13"/>
            <p:cNvCxnSpPr>
              <a:endCxn id="13" idx="3"/>
            </p:cNvCxnSpPr>
            <p:nvPr/>
          </p:nvCxnSpPr>
          <p:spPr>
            <a:xfrm flipH="1" flipV="1">
              <a:off x="1562100" y="2977331"/>
              <a:ext cx="4301613" cy="396424"/>
            </a:xfrm>
            <a:prstGeom prst="straightConnector1">
              <a:avLst/>
            </a:prstGeom>
            <a:ln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/>
          <p:cNvGrpSpPr/>
          <p:nvPr/>
        </p:nvGrpSpPr>
        <p:grpSpPr>
          <a:xfrm>
            <a:off x="5219700" y="2514600"/>
            <a:ext cx="3124200" cy="2590800"/>
            <a:chOff x="5715000" y="1544955"/>
            <a:chExt cx="3124200" cy="2590800"/>
          </a:xfrm>
        </p:grpSpPr>
        <p:sp>
          <p:nvSpPr>
            <p:cNvPr id="16" name="Rectangle 15"/>
            <p:cNvSpPr/>
            <p:nvPr/>
          </p:nvSpPr>
          <p:spPr bwMode="auto">
            <a:xfrm>
              <a:off x="5715000" y="1544955"/>
              <a:ext cx="3124200" cy="10668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lang="es-MX" sz="2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cxnSp>
          <p:nvCxnSpPr>
            <p:cNvPr id="17" name="Straight Arrow Connector 16"/>
            <p:cNvCxnSpPr>
              <a:endCxn id="16" idx="3"/>
            </p:cNvCxnSpPr>
            <p:nvPr/>
          </p:nvCxnSpPr>
          <p:spPr>
            <a:xfrm flipV="1">
              <a:off x="8496300" y="2078355"/>
              <a:ext cx="342900" cy="2057400"/>
            </a:xfrm>
            <a:prstGeom prst="straightConnector1">
              <a:avLst/>
            </a:prstGeom>
            <a:ln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/>
          <p:cNvGrpSpPr/>
          <p:nvPr/>
        </p:nvGrpSpPr>
        <p:grpSpPr>
          <a:xfrm>
            <a:off x="7848600" y="3810000"/>
            <a:ext cx="838200" cy="2286000"/>
            <a:chOff x="5715000" y="1544955"/>
            <a:chExt cx="838200" cy="2286000"/>
          </a:xfrm>
        </p:grpSpPr>
        <p:sp>
          <p:nvSpPr>
            <p:cNvPr id="27" name="Rectangle 26"/>
            <p:cNvSpPr/>
            <p:nvPr/>
          </p:nvSpPr>
          <p:spPr bwMode="auto">
            <a:xfrm>
              <a:off x="5715000" y="1544955"/>
              <a:ext cx="838200" cy="3429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lang="es-MX" sz="2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cxnSp>
          <p:nvCxnSpPr>
            <p:cNvPr id="28" name="Straight Arrow Connector 27"/>
            <p:cNvCxnSpPr>
              <a:endCxn id="27" idx="3"/>
            </p:cNvCxnSpPr>
            <p:nvPr/>
          </p:nvCxnSpPr>
          <p:spPr>
            <a:xfrm flipV="1">
              <a:off x="5867400" y="1716405"/>
              <a:ext cx="685800" cy="2114550"/>
            </a:xfrm>
            <a:prstGeom prst="straightConnector1">
              <a:avLst/>
            </a:prstGeom>
            <a:ln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TextBox 18"/>
          <p:cNvSpPr txBox="1"/>
          <p:nvPr/>
        </p:nvSpPr>
        <p:spPr>
          <a:xfrm>
            <a:off x="714324" y="6550223"/>
            <a:ext cx="76676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 smtClean="0"/>
              <a:t>Nota: Este es un ejemplo para conocer la plataforma; varía la visualización según la selección deseada. </a:t>
            </a:r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872687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B09C58B-9000-45E6-ADB6-316584364E20}" type="slidenum">
              <a:rPr lang="es-MX" smtClean="0"/>
              <a:t>4</a:t>
            </a:fld>
            <a:endParaRPr lang="es-MX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828193"/>
          </a:xfrm>
        </p:spPr>
        <p:txBody>
          <a:bodyPr/>
          <a:lstStyle/>
          <a:p>
            <a:r>
              <a:rPr lang="es-MX" sz="4400" dirty="0" smtClean="0"/>
              <a:t>3. Con el resumen del diplomado o curso desplegado, selecciona el tipo de moneda para realizar operación</a:t>
            </a:r>
            <a:endParaRPr lang="es-MX" sz="4400" dirty="0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28600" y="2598447"/>
            <a:ext cx="8458200" cy="24307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3" name="Group 12"/>
          <p:cNvGrpSpPr/>
          <p:nvPr/>
        </p:nvGrpSpPr>
        <p:grpSpPr>
          <a:xfrm>
            <a:off x="152400" y="4038600"/>
            <a:ext cx="4495800" cy="609600"/>
            <a:chOff x="5715000" y="1544955"/>
            <a:chExt cx="4495800" cy="609600"/>
          </a:xfrm>
        </p:grpSpPr>
        <p:sp>
          <p:nvSpPr>
            <p:cNvPr id="14" name="Rectangle 13"/>
            <p:cNvSpPr/>
            <p:nvPr/>
          </p:nvSpPr>
          <p:spPr bwMode="auto">
            <a:xfrm>
              <a:off x="5715000" y="1544955"/>
              <a:ext cx="2438400" cy="6096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lang="es-MX" sz="2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cxnSp>
          <p:nvCxnSpPr>
            <p:cNvPr id="15" name="Straight Arrow Connector 14"/>
            <p:cNvCxnSpPr>
              <a:endCxn id="14" idx="3"/>
            </p:cNvCxnSpPr>
            <p:nvPr/>
          </p:nvCxnSpPr>
          <p:spPr>
            <a:xfrm flipH="1" flipV="1">
              <a:off x="8153400" y="1849755"/>
              <a:ext cx="2057400" cy="152400"/>
            </a:xfrm>
            <a:prstGeom prst="straightConnector1">
              <a:avLst/>
            </a:prstGeom>
            <a:ln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TextBox 17"/>
          <p:cNvSpPr txBox="1"/>
          <p:nvPr/>
        </p:nvSpPr>
        <p:spPr>
          <a:xfrm>
            <a:off x="4724400" y="4267200"/>
            <a:ext cx="37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5125" indent="-365125"/>
            <a:r>
              <a:rPr lang="es-MX" dirty="0" smtClean="0">
                <a:solidFill>
                  <a:srgbClr val="C00000"/>
                </a:solidFill>
              </a:rPr>
              <a:t>3.1 Seleccionar una de las 2 opciones</a:t>
            </a:r>
            <a:endParaRPr lang="es-MX" dirty="0">
              <a:solidFill>
                <a:srgbClr val="FFC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14324" y="6550223"/>
            <a:ext cx="76676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 smtClean="0"/>
              <a:t>Nota: Este es un ejemplo para conocer la plataforma; varía la visualización según la selección deseada. </a:t>
            </a:r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2455952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33400" y="1600200"/>
            <a:ext cx="7924800" cy="44825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82000" cy="609398"/>
          </a:xfrm>
        </p:spPr>
        <p:txBody>
          <a:bodyPr/>
          <a:lstStyle/>
          <a:p>
            <a:r>
              <a:rPr lang="es-MX" sz="4400" dirty="0" smtClean="0"/>
              <a:t>4. Selecciona la forma de pago</a:t>
            </a:r>
            <a:endParaRPr lang="es-MX" sz="4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B09C58B-9000-45E6-ADB6-316584364E20}" type="slidenum">
              <a:rPr lang="es-MX" smtClean="0"/>
              <a:t>5</a:t>
            </a:fld>
            <a:endParaRPr lang="es-MX"/>
          </a:p>
        </p:txBody>
      </p:sp>
      <p:sp>
        <p:nvSpPr>
          <p:cNvPr id="6" name="TextBox 5"/>
          <p:cNvSpPr txBox="1"/>
          <p:nvPr/>
        </p:nvSpPr>
        <p:spPr>
          <a:xfrm>
            <a:off x="533400" y="5181600"/>
            <a:ext cx="6477000" cy="92333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365125" indent="-365125"/>
            <a:r>
              <a:rPr lang="es-MX" dirty="0" smtClean="0">
                <a:solidFill>
                  <a:srgbClr val="C00000"/>
                </a:solidFill>
              </a:rPr>
              <a:t>4.1 Marcas una de las opciones de pago.</a:t>
            </a:r>
          </a:p>
          <a:p>
            <a:pPr marL="365125" indent="-365125"/>
            <a:r>
              <a:rPr lang="es-MX" dirty="0" smtClean="0">
                <a:solidFill>
                  <a:srgbClr val="C00000"/>
                </a:solidFill>
              </a:rPr>
              <a:t>4.2 Si hay un código de promoción, ponerlo aquí.</a:t>
            </a:r>
          </a:p>
          <a:p>
            <a:pPr marL="365125" indent="-365125"/>
            <a:r>
              <a:rPr lang="es-MX" dirty="0" smtClean="0">
                <a:solidFill>
                  <a:srgbClr val="C00000"/>
                </a:solidFill>
              </a:rPr>
              <a:t>4.3 Continuar con alguna de las opciones disponibles.</a:t>
            </a:r>
            <a:endParaRPr lang="es-MX" dirty="0">
              <a:solidFill>
                <a:srgbClr val="FFC000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422787" y="3775526"/>
            <a:ext cx="609600" cy="1482274"/>
            <a:chOff x="952500" y="2729681"/>
            <a:chExt cx="609600" cy="1482274"/>
          </a:xfrm>
        </p:grpSpPr>
        <p:sp>
          <p:nvSpPr>
            <p:cNvPr id="8" name="Rectangle 7"/>
            <p:cNvSpPr/>
            <p:nvPr/>
          </p:nvSpPr>
          <p:spPr bwMode="auto">
            <a:xfrm>
              <a:off x="952500" y="2729681"/>
              <a:ext cx="609600" cy="1025074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lang="es-MX" sz="2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cxnSp>
          <p:nvCxnSpPr>
            <p:cNvPr id="9" name="Straight Arrow Connector 8"/>
            <p:cNvCxnSpPr>
              <a:endCxn id="8" idx="3"/>
            </p:cNvCxnSpPr>
            <p:nvPr/>
          </p:nvCxnSpPr>
          <p:spPr>
            <a:xfrm flipV="1">
              <a:off x="1257300" y="3242218"/>
              <a:ext cx="304800" cy="969737"/>
            </a:xfrm>
            <a:prstGeom prst="straightConnector1">
              <a:avLst/>
            </a:prstGeom>
            <a:ln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4316361" y="4746953"/>
            <a:ext cx="3962399" cy="1159376"/>
            <a:chOff x="4610100" y="2992755"/>
            <a:chExt cx="3962399" cy="1159376"/>
          </a:xfrm>
        </p:grpSpPr>
        <p:sp>
          <p:nvSpPr>
            <p:cNvPr id="13" name="Rectangle 12"/>
            <p:cNvSpPr/>
            <p:nvPr/>
          </p:nvSpPr>
          <p:spPr bwMode="auto">
            <a:xfrm>
              <a:off x="4610100" y="2992755"/>
              <a:ext cx="3962399" cy="400478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lang="es-MX" sz="2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 flipV="1">
              <a:off x="6033319" y="3503602"/>
              <a:ext cx="1270820" cy="648529"/>
            </a:xfrm>
            <a:prstGeom prst="straightConnector1">
              <a:avLst/>
            </a:prstGeom>
            <a:ln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extBox 14"/>
          <p:cNvSpPr txBox="1"/>
          <p:nvPr/>
        </p:nvSpPr>
        <p:spPr>
          <a:xfrm>
            <a:off x="714324" y="6550223"/>
            <a:ext cx="76676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 smtClean="0"/>
              <a:t>Nota: Este es un ejemplo para conocer la plataforma; varía la visualización según la selección deseada. </a:t>
            </a:r>
            <a:endParaRPr lang="es-MX" sz="1400" dirty="0"/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5181600" y="2805790"/>
            <a:ext cx="1115960" cy="2837475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0704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107996"/>
          </a:xfrm>
        </p:spPr>
        <p:txBody>
          <a:bodyPr/>
          <a:lstStyle/>
          <a:p>
            <a:r>
              <a:rPr lang="es-MX" sz="4000" dirty="0" smtClean="0"/>
              <a:t>5. Seguir los pasos para el registro como usuario </a:t>
            </a:r>
            <a:endParaRPr lang="es-MX" sz="4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B09C58B-9000-45E6-ADB6-316584364E20}" type="slidenum">
              <a:rPr lang="es-MX" smtClean="0"/>
              <a:t>6</a:t>
            </a:fld>
            <a:endParaRPr lang="es-MX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524000" y="1555359"/>
            <a:ext cx="6096000" cy="47692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14324" y="6550223"/>
            <a:ext cx="76676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 smtClean="0"/>
              <a:t>Nota: Este es un ejemplo para conocer la plataforma; varía la visualización según la selección deseada. </a:t>
            </a:r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652292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304800" y="1143000"/>
            <a:ext cx="8382000" cy="3053144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s-ES_tradnl" dirty="0">
                <a:solidFill>
                  <a:schemeClr val="tx1">
                    <a:tint val="75000"/>
                  </a:schemeClr>
                </a:solidFill>
              </a:rPr>
              <a:t>Confirmación de pago.</a:t>
            </a:r>
          </a:p>
          <a:p>
            <a:pPr>
              <a:buFont typeface="Arial" pitchFamily="34" charset="0"/>
              <a:buChar char="•"/>
            </a:pPr>
            <a:r>
              <a:rPr lang="es-ES_tradnl" dirty="0">
                <a:solidFill>
                  <a:schemeClr val="tx1">
                    <a:tint val="75000"/>
                  </a:schemeClr>
                </a:solidFill>
              </a:rPr>
              <a:t>Correo electrónico con </a:t>
            </a:r>
            <a:r>
              <a:rPr lang="es-ES_tradnl" dirty="0" smtClean="0">
                <a:solidFill>
                  <a:schemeClr val="tx1">
                    <a:tint val="75000"/>
                  </a:schemeClr>
                </a:solidFill>
              </a:rPr>
              <a:t>datos </a:t>
            </a:r>
            <a:r>
              <a:rPr lang="es-ES_tradnl" dirty="0">
                <a:solidFill>
                  <a:schemeClr val="tx1">
                    <a:tint val="75000"/>
                  </a:schemeClr>
                </a:solidFill>
              </a:rPr>
              <a:t>de acceso al curso. </a:t>
            </a:r>
            <a:endParaRPr lang="es-ES_tradnl" dirty="0" smtClean="0">
              <a:solidFill>
                <a:schemeClr val="tx1">
                  <a:tint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s-ES_tradnl" dirty="0" smtClean="0">
                <a:solidFill>
                  <a:schemeClr val="tx1">
                    <a:tint val="75000"/>
                  </a:schemeClr>
                </a:solidFill>
              </a:rPr>
              <a:t>Realización del diplomado. </a:t>
            </a:r>
          </a:p>
          <a:p>
            <a:pPr>
              <a:buFont typeface="Arial" pitchFamily="34" charset="0"/>
              <a:buChar char="•"/>
            </a:pPr>
            <a:r>
              <a:rPr lang="es-ES_tradnl" dirty="0" smtClean="0">
                <a:solidFill>
                  <a:schemeClr val="tx1">
                    <a:tint val="75000"/>
                  </a:schemeClr>
                </a:solidFill>
              </a:rPr>
              <a:t>Encuesta de evaluación. </a:t>
            </a:r>
          </a:p>
          <a:p>
            <a:pPr>
              <a:buFont typeface="Arial" pitchFamily="34" charset="0"/>
              <a:buChar char="•"/>
            </a:pPr>
            <a:r>
              <a:rPr lang="es-ES_tradnl" dirty="0" smtClean="0">
                <a:solidFill>
                  <a:schemeClr val="tx1">
                    <a:tint val="75000"/>
                  </a:schemeClr>
                </a:solidFill>
              </a:rPr>
              <a:t>Acreditación y recepción de constancia o diploma (según aplique)</a:t>
            </a:r>
            <a:endParaRPr lang="es-MX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553998"/>
          </a:xfrm>
        </p:spPr>
        <p:txBody>
          <a:bodyPr/>
          <a:lstStyle/>
          <a:p>
            <a:r>
              <a:rPr lang="es-MX" sz="4000" dirty="0" smtClean="0"/>
              <a:t>6. Siguientes pasos</a:t>
            </a:r>
            <a:endParaRPr lang="es-MX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B09C58B-9000-45E6-ADB6-316584364E20}" type="slidenum">
              <a:rPr lang="es-MX" smtClean="0"/>
              <a:t>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42405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681913" cy="1523495"/>
          </a:xfrm>
        </p:spPr>
        <p:txBody>
          <a:bodyPr/>
          <a:lstStyle/>
          <a:p>
            <a:r>
              <a:rPr lang="es-MX" dirty="0" smtClean="0"/>
              <a:t>Mas información:</a:t>
            </a:r>
            <a:endParaRPr lang="es-MX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30249" y="1981200"/>
            <a:ext cx="7681913" cy="4572000"/>
          </a:xfrm>
        </p:spPr>
        <p:txBody>
          <a:bodyPr/>
          <a:lstStyle/>
          <a:p>
            <a:r>
              <a:rPr lang="es-MX" sz="2800" spc="-150" dirty="0">
                <a:ln w="3175">
                  <a:noFill/>
                </a:ln>
                <a:gradFill flip="none" rotWithShape="1">
                  <a:gsLst>
                    <a:gs pos="0">
                      <a:srgbClr val="FFFFB9"/>
                    </a:gs>
                    <a:gs pos="36000">
                      <a:srgbClr val="FFFF99"/>
                    </a:gs>
                    <a:gs pos="86000">
                      <a:srgbClr val="F6AE1E"/>
                    </a:gs>
                  </a:gsLst>
                  <a:lin ang="5400000" scaled="0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Lic. Sergio López León </a:t>
            </a:r>
          </a:p>
          <a:p>
            <a:r>
              <a:rPr lang="es-MX" sz="2400" dirty="0"/>
              <a:t>Coordinador de Relaciones Públicas y Mercadotecnia</a:t>
            </a:r>
          </a:p>
          <a:p>
            <a:r>
              <a:rPr lang="es-MX" sz="2400" dirty="0"/>
              <a:t>Dirección de Educación para el Desarrollo</a:t>
            </a:r>
          </a:p>
          <a:p>
            <a:r>
              <a:rPr lang="es-MX" sz="2400" dirty="0"/>
              <a:t>Universidad </a:t>
            </a:r>
            <a:r>
              <a:rPr lang="es-MX" sz="2400" dirty="0" err="1"/>
              <a:t>TecVirtual</a:t>
            </a:r>
            <a:r>
              <a:rPr lang="es-MX" sz="2400" dirty="0"/>
              <a:t> del Sistema Tecnológico de Monterrey</a:t>
            </a:r>
          </a:p>
          <a:p>
            <a:r>
              <a:rPr lang="es-MX" sz="2400" dirty="0"/>
              <a:t>slopez@tecvirtual.mx </a:t>
            </a:r>
          </a:p>
          <a:p>
            <a:endParaRPr lang="es-MX" sz="2400" dirty="0"/>
          </a:p>
          <a:p>
            <a:r>
              <a:rPr lang="es-MX" sz="2400" dirty="0"/>
              <a:t>Teléfono </a:t>
            </a:r>
            <a:r>
              <a:rPr lang="es-MX" sz="2400" dirty="0" err="1" smtClean="0"/>
              <a:t>intercampus</a:t>
            </a:r>
            <a:r>
              <a:rPr lang="es-MX" sz="2400" dirty="0" smtClean="0"/>
              <a:t>: 88-888-1762</a:t>
            </a:r>
            <a:endParaRPr lang="es-MX" sz="2400" dirty="0"/>
          </a:p>
          <a:p>
            <a:endParaRPr lang="es-MX" sz="2400" dirty="0" smtClean="0"/>
          </a:p>
          <a:p>
            <a:r>
              <a:rPr lang="es-MX" sz="2400" dirty="0" smtClean="0"/>
              <a:t>Teléfono directo:  52 (81</a:t>
            </a:r>
            <a:r>
              <a:rPr lang="es-MX" sz="2400" dirty="0"/>
              <a:t>) </a:t>
            </a:r>
            <a:r>
              <a:rPr lang="es-MX" sz="2400" dirty="0" smtClean="0"/>
              <a:t>1646-1762</a:t>
            </a:r>
            <a:endParaRPr lang="es-MX" sz="2400" dirty="0"/>
          </a:p>
          <a:p>
            <a:endParaRPr lang="es-MX" sz="2400" dirty="0" smtClean="0"/>
          </a:p>
          <a:p>
            <a:r>
              <a:rPr lang="es-MX" sz="2400" dirty="0" smtClean="0"/>
              <a:t>Teléfono </a:t>
            </a:r>
            <a:r>
              <a:rPr lang="es-MX" sz="2400" dirty="0"/>
              <a:t>sin costo: </a:t>
            </a:r>
            <a:r>
              <a:rPr lang="es-MX" sz="2400" dirty="0" smtClean="0"/>
              <a:t>01-800-288-9017</a:t>
            </a: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452782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k Blue swoosh template Segoe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White with Courier font for code slides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62A43BD6-BB12-4855-A62A-BDADBADB093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1_Dk Blue swoosh template Segoe</Template>
  <TotalTime>773</TotalTime>
  <Words>346</Words>
  <Application>Microsoft Office PowerPoint</Application>
  <PresentationFormat>On-screen Show (4:3)</PresentationFormat>
  <Paragraphs>46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1_Dk Blue swoosh template Segoe</vt:lpstr>
      <vt:lpstr>White with Courier font for code slides</vt:lpstr>
      <vt:lpstr>Dirección de Educación para el Desarrollo  Proceso de inscripción y pago</vt:lpstr>
      <vt:lpstr>1. Consultar información de alguno de los diplomados o los cursos próximos</vt:lpstr>
      <vt:lpstr>2. Selecciona un diplomado o curso y revisa la información desplegada</vt:lpstr>
      <vt:lpstr>3. Con el resumen del diplomado o curso desplegado, selecciona el tipo de moneda para realizar operación</vt:lpstr>
      <vt:lpstr>4. Selecciona la forma de pago</vt:lpstr>
      <vt:lpstr>5. Seguir los pasos para el registro como usuario </vt:lpstr>
      <vt:lpstr>6. Siguientes pasos</vt:lpstr>
      <vt:lpstr>Mas información: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Dirección de Educación para el Desarrollo</dc:title>
  <dc:creator>Laura Ruiz Pérez</dc:creator>
  <cp:lastModifiedBy>Sergio Alberto López León</cp:lastModifiedBy>
  <cp:revision>96</cp:revision>
  <dcterms:created xsi:type="dcterms:W3CDTF">2012-05-25T13:57:27Z</dcterms:created>
  <dcterms:modified xsi:type="dcterms:W3CDTF">2013-02-08T18:19:52Z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TC102867319990</vt:lpwstr>
  </property>
</Properties>
</file>