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28"/>
  </p:notesMasterIdLst>
  <p:handoutMasterIdLst>
    <p:handoutMasterId r:id="rId29"/>
  </p:handoutMasterIdLst>
  <p:sldIdLst>
    <p:sldId id="370" r:id="rId4"/>
    <p:sldId id="371" r:id="rId5"/>
    <p:sldId id="372" r:id="rId6"/>
    <p:sldId id="373"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391" r:id="rId25"/>
    <p:sldId id="392" r:id="rId26"/>
    <p:sldId id="393"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00564567\AppData\Local\Microsoft\Windows\Temporary%20Internet%20Files\Content.Outlook\2FYRXW0O\Pr_Eval_res_Sep-Oct-Nov%202011%2012102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00564567\AppData\Local\Microsoft\Windows\Temporary%20Internet%20Files\Content.Outlook\2FYRXW0O\Pr_Eval_res_Sep-Oct-Nov%202011%2012102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00564567\AppData\Local\Microsoft\Windows\Temporary%20Internet%20Files\Content.Outlook\2FYRXW0O\Pr_Eval_res_Sep-Oct-Nov%202011%2012102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00564567\AppData\Local\Microsoft\Windows\Temporary%20Internet%20Files\Content.Outlook\2FYRXW0O\Pr_Eval_res_Sep-Oct-Nov%202011%20121025.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400"/>
            </a:pPr>
            <a:r>
              <a:rPr lang="en-US" sz="1400"/>
              <a:t>Contenido del Curso</a:t>
            </a:r>
          </a:p>
        </c:rich>
      </c:tx>
      <c:layout>
        <c:manualLayout>
          <c:xMode val="edge"/>
          <c:yMode val="edge"/>
          <c:x val="0.36790923824959482"/>
          <c:y val="3.2967032967032975E-2"/>
        </c:manualLayout>
      </c:layout>
      <c:overlay val="0"/>
    </c:title>
    <c:autoTitleDeleted val="0"/>
    <c:view3D>
      <c:rotX val="15"/>
      <c:hPercent val="50"/>
      <c:rotY val="20"/>
      <c:depthPercent val="100"/>
      <c:rAngAx val="1"/>
    </c:view3D>
    <c:floor>
      <c:thickness val="0"/>
    </c:floor>
    <c:sideWall>
      <c:thickness val="0"/>
    </c:sideWall>
    <c:backWall>
      <c:thickness val="0"/>
    </c:backWall>
    <c:plotArea>
      <c:layout>
        <c:manualLayout>
          <c:layoutTarget val="inner"/>
          <c:xMode val="edge"/>
          <c:yMode val="edge"/>
          <c:x val="0.14154511075094584"/>
          <c:y val="0.13736282162552266"/>
          <c:w val="0.82117774176120828"/>
          <c:h val="0.66208848893888472"/>
        </c:manualLayout>
      </c:layout>
      <c:bar3DChart>
        <c:barDir val="col"/>
        <c:grouping val="clustered"/>
        <c:varyColors val="0"/>
        <c:ser>
          <c:idx val="0"/>
          <c:order val="0"/>
          <c:invertIfNegative val="0"/>
          <c:dPt>
            <c:idx val="0"/>
            <c:invertIfNegative val="0"/>
            <c:bubble3D val="0"/>
          </c:dPt>
          <c:dLbls>
            <c:dLbl>
              <c:idx val="0"/>
              <c:layout>
                <c:manualLayout>
                  <c:x val="1.5829877019019386E-2"/>
                  <c:y val="-1.7360423065582081E-2"/>
                </c:manualLayout>
              </c:layout>
              <c:showLegendKey val="0"/>
              <c:showVal val="1"/>
              <c:showCatName val="0"/>
              <c:showSerName val="0"/>
              <c:showPercent val="0"/>
              <c:showBubbleSize val="0"/>
            </c:dLbl>
            <c:dLbl>
              <c:idx val="1"/>
              <c:layout>
                <c:manualLayout>
                  <c:x val="1.6894889759525668E-2"/>
                  <c:y val="-2.6321098033497487E-2"/>
                </c:manualLayout>
              </c:layout>
              <c:showLegendKey val="0"/>
              <c:showVal val="1"/>
              <c:showCatName val="0"/>
              <c:showSerName val="0"/>
              <c:showPercent val="0"/>
              <c:showBubbleSize val="0"/>
            </c:dLbl>
            <c:dLbl>
              <c:idx val="2"/>
              <c:layout>
                <c:manualLayout>
                  <c:x val="1.5194000263743441E-2"/>
                  <c:y val="-2.2520426967832363E-2"/>
                </c:manualLayout>
              </c:layout>
              <c:showLegendKey val="0"/>
              <c:showVal val="1"/>
              <c:showCatName val="0"/>
              <c:showSerName val="0"/>
              <c:showPercent val="0"/>
              <c:showBubbleSize val="0"/>
            </c:dLbl>
            <c:dLbl>
              <c:idx val="3"/>
              <c:layout>
                <c:manualLayout>
                  <c:x val="1.950050409014923E-2"/>
                  <c:y val="-3.2889027367499553E-2"/>
                </c:manualLayout>
              </c:layout>
              <c:showLegendKey val="0"/>
              <c:showVal val="1"/>
              <c:showCatName val="0"/>
              <c:showSerName val="0"/>
              <c:showPercent val="0"/>
              <c:showBubbleSize val="0"/>
            </c:dLbl>
            <c:dLbl>
              <c:idx val="4"/>
              <c:layout>
                <c:manualLayout>
                  <c:xMode val="edge"/>
                  <c:yMode val="edge"/>
                  <c:x val="0.65640194489465153"/>
                  <c:y val="0.4532973113642248"/>
                </c:manualLayout>
              </c:layout>
              <c:showLegendKey val="0"/>
              <c:showVal val="1"/>
              <c:showCatName val="0"/>
              <c:showSerName val="0"/>
              <c:showPercent val="0"/>
              <c:showBubbleSize val="0"/>
            </c:dLbl>
            <c:dLbl>
              <c:idx val="5"/>
              <c:layout>
                <c:manualLayout>
                  <c:xMode val="edge"/>
                  <c:yMode val="edge"/>
                  <c:x val="0.73581847649919341"/>
                  <c:y val="0.4532973113642248"/>
                </c:manualLayout>
              </c:layout>
              <c:showLegendKey val="0"/>
              <c:showVal val="1"/>
              <c:showCatName val="0"/>
              <c:showSerName val="0"/>
              <c:showPercent val="0"/>
              <c:showBubbleSize val="0"/>
            </c:dLbl>
            <c:dLbl>
              <c:idx val="6"/>
              <c:layout>
                <c:manualLayout>
                  <c:xMode val="edge"/>
                  <c:yMode val="edge"/>
                  <c:x val="0.82495948136142661"/>
                  <c:y val="0.46978084995928876"/>
                </c:manualLayout>
              </c:layout>
              <c:showLegendKey val="0"/>
              <c:showVal val="1"/>
              <c:showCatName val="0"/>
              <c:showSerName val="0"/>
              <c:showPercent val="0"/>
              <c:showBubbleSize val="0"/>
            </c:dLbl>
            <c:numFmt formatCode="0%" sourceLinked="0"/>
            <c:showLegendKey val="0"/>
            <c:showVal val="1"/>
            <c:showCatName val="0"/>
            <c:showSerName val="0"/>
            <c:showPercent val="0"/>
            <c:showBubbleSize val="0"/>
            <c:showLeaderLines val="0"/>
          </c:dLbls>
          <c:cat>
            <c:strRef>
              <c:f>'Tabla de resultados (G)'!$C$56:$F$56</c:f>
              <c:strCache>
                <c:ptCount val="4"/>
                <c:pt idx="0">
                  <c:v>Excelente</c:v>
                </c:pt>
                <c:pt idx="1">
                  <c:v>Bueno</c:v>
                </c:pt>
                <c:pt idx="2">
                  <c:v>Regular</c:v>
                </c:pt>
                <c:pt idx="3">
                  <c:v>Malo_Pésimo_Na</c:v>
                </c:pt>
              </c:strCache>
            </c:strRef>
          </c:cat>
          <c:val>
            <c:numRef>
              <c:f>'Tabla de resultados (G)'!$C$58:$F$58</c:f>
              <c:numCache>
                <c:formatCode>0%</c:formatCode>
                <c:ptCount val="4"/>
                <c:pt idx="0">
                  <c:v>0.7056505737172547</c:v>
                </c:pt>
                <c:pt idx="1">
                  <c:v>0.19147001515479539</c:v>
                </c:pt>
                <c:pt idx="2">
                  <c:v>6.9365663563541888E-2</c:v>
                </c:pt>
                <c:pt idx="3">
                  <c:v>3.3513747564407878E-2</c:v>
                </c:pt>
              </c:numCache>
            </c:numRef>
          </c:val>
        </c:ser>
        <c:dLbls>
          <c:showLegendKey val="0"/>
          <c:showVal val="1"/>
          <c:showCatName val="0"/>
          <c:showSerName val="0"/>
          <c:showPercent val="0"/>
          <c:showBubbleSize val="0"/>
        </c:dLbls>
        <c:gapWidth val="150"/>
        <c:shape val="cylinder"/>
        <c:axId val="98235136"/>
        <c:axId val="98237824"/>
        <c:axId val="0"/>
      </c:bar3DChart>
      <c:catAx>
        <c:axId val="98235136"/>
        <c:scaling>
          <c:orientation val="minMax"/>
        </c:scaling>
        <c:delete val="0"/>
        <c:axPos val="b"/>
        <c:numFmt formatCode="General" sourceLinked="1"/>
        <c:majorTickMark val="out"/>
        <c:minorTickMark val="none"/>
        <c:tickLblPos val="low"/>
        <c:txPr>
          <a:bodyPr rot="0" vert="horz"/>
          <a:lstStyle/>
          <a:p>
            <a:pPr>
              <a:defRPr/>
            </a:pPr>
            <a:endParaRPr lang="es-MX"/>
          </a:p>
        </c:txPr>
        <c:crossAx val="98237824"/>
        <c:crosses val="autoZero"/>
        <c:auto val="1"/>
        <c:lblAlgn val="ctr"/>
        <c:lblOffset val="100"/>
        <c:tickLblSkip val="1"/>
        <c:tickMarkSkip val="1"/>
        <c:noMultiLvlLbl val="0"/>
      </c:catAx>
      <c:valAx>
        <c:axId val="98237824"/>
        <c:scaling>
          <c:orientation val="minMax"/>
        </c:scaling>
        <c:delete val="0"/>
        <c:axPos val="l"/>
        <c:majorGridlines/>
        <c:title>
          <c:tx>
            <c:rich>
              <a:bodyPr/>
              <a:lstStyle/>
              <a:p>
                <a:pPr>
                  <a:defRPr/>
                </a:pPr>
                <a:r>
                  <a:rPr lang="en-US"/>
                  <a:t>Porcentaje de alumnos</a:t>
                </a:r>
              </a:p>
            </c:rich>
          </c:tx>
          <c:layout>
            <c:manualLayout>
              <c:xMode val="edge"/>
              <c:yMode val="edge"/>
              <c:x val="1.012073490813648E-2"/>
              <c:y val="0.17269167012018236"/>
            </c:manualLayout>
          </c:layout>
          <c:overlay val="0"/>
        </c:title>
        <c:numFmt formatCode="0%" sourceLinked="0"/>
        <c:majorTickMark val="out"/>
        <c:minorTickMark val="none"/>
        <c:tickLblPos val="nextTo"/>
        <c:txPr>
          <a:bodyPr rot="0" vert="horz"/>
          <a:lstStyle/>
          <a:p>
            <a:pPr>
              <a:defRPr/>
            </a:pPr>
            <a:endParaRPr lang="es-MX"/>
          </a:p>
        </c:txPr>
        <c:crossAx val="98235136"/>
        <c:crosses val="autoZero"/>
        <c:crossBetween val="between"/>
      </c:valAx>
    </c:plotArea>
    <c:plotVisOnly val="1"/>
    <c:dispBlanksAs val="gap"/>
    <c:showDLblsOverMax val="0"/>
  </c:chart>
  <c:txPr>
    <a:bodyPr/>
    <a:lstStyle/>
    <a:p>
      <a:pPr>
        <a:defRPr sz="105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sz="1400"/>
            </a:pPr>
            <a:r>
              <a:rPr lang="en-US" sz="1400"/>
              <a:t>Modelo Educativo</a:t>
            </a:r>
          </a:p>
        </c:rich>
      </c:tx>
      <c:layout>
        <c:manualLayout>
          <c:xMode val="edge"/>
          <c:yMode val="edge"/>
          <c:x val="0.38647410619566358"/>
          <c:y val="3.2608695652173988E-2"/>
        </c:manualLayout>
      </c:layout>
      <c:overlay val="0"/>
    </c:title>
    <c:autoTitleDeleted val="0"/>
    <c:view3D>
      <c:rotX val="15"/>
      <c:hPercent val="50"/>
      <c:rotY val="20"/>
      <c:depthPercent val="100"/>
      <c:rAngAx val="1"/>
    </c:view3D>
    <c:floor>
      <c:thickness val="0"/>
    </c:floor>
    <c:sideWall>
      <c:thickness val="0"/>
    </c:sideWall>
    <c:backWall>
      <c:thickness val="0"/>
    </c:backWall>
    <c:plotArea>
      <c:layout>
        <c:manualLayout>
          <c:layoutTarget val="inner"/>
          <c:xMode val="edge"/>
          <c:yMode val="edge"/>
          <c:x val="0.13592968642077635"/>
          <c:y val="0.13586956521739141"/>
          <c:w val="0.82703458120366535"/>
          <c:h val="0.66213768115942062"/>
        </c:manualLayout>
      </c:layout>
      <c:bar3DChart>
        <c:barDir val="col"/>
        <c:grouping val="clustered"/>
        <c:varyColors val="0"/>
        <c:ser>
          <c:idx val="0"/>
          <c:order val="0"/>
          <c:invertIfNegative val="0"/>
          <c:dPt>
            <c:idx val="0"/>
            <c:invertIfNegative val="0"/>
            <c:bubble3D val="0"/>
          </c:dPt>
          <c:dLbls>
            <c:dLbl>
              <c:idx val="0"/>
              <c:layout>
                <c:manualLayout>
                  <c:x val="1.3704772276264999E-2"/>
                  <c:y val="-1.8104530411959401E-2"/>
                </c:manualLayout>
              </c:layout>
              <c:showLegendKey val="0"/>
              <c:showVal val="1"/>
              <c:showCatName val="0"/>
              <c:showSerName val="0"/>
              <c:showPercent val="0"/>
              <c:showBubbleSize val="0"/>
            </c:dLbl>
            <c:dLbl>
              <c:idx val="1"/>
              <c:layout>
                <c:manualLayout>
                  <c:x val="1.5649201603776201E-2"/>
                  <c:y val="-2.7423542165925099E-2"/>
                </c:manualLayout>
              </c:layout>
              <c:showLegendKey val="0"/>
              <c:showVal val="1"/>
              <c:showCatName val="0"/>
              <c:showSerName val="0"/>
              <c:showPercent val="0"/>
              <c:showBubbleSize val="0"/>
            </c:dLbl>
            <c:dLbl>
              <c:idx val="2"/>
              <c:layout>
                <c:manualLayout>
                  <c:x val="1.3900647406755161E-2"/>
                  <c:y val="-2.0372589295903229E-2"/>
                </c:manualLayout>
              </c:layout>
              <c:showLegendKey val="0"/>
              <c:showVal val="1"/>
              <c:showCatName val="0"/>
              <c:showSerName val="0"/>
              <c:showPercent val="0"/>
              <c:showBubbleSize val="0"/>
            </c:dLbl>
            <c:dLbl>
              <c:idx val="3"/>
              <c:layout>
                <c:manualLayout>
                  <c:x val="1.8593158110524404E-2"/>
                  <c:y val="-3.0885256190802342E-2"/>
                </c:manualLayout>
              </c:layout>
              <c:showLegendKey val="0"/>
              <c:showVal val="1"/>
              <c:showCatName val="0"/>
              <c:showSerName val="0"/>
              <c:showPercent val="0"/>
              <c:showBubbleSize val="0"/>
            </c:dLbl>
            <c:dLbl>
              <c:idx val="4"/>
              <c:layout>
                <c:manualLayout>
                  <c:xMode val="edge"/>
                  <c:yMode val="edge"/>
                  <c:x val="0.65217493863058096"/>
                  <c:y val="0.44836956521739213"/>
                </c:manualLayout>
              </c:layout>
              <c:showLegendKey val="0"/>
              <c:showVal val="1"/>
              <c:showCatName val="0"/>
              <c:showSerName val="0"/>
              <c:showPercent val="0"/>
              <c:showBubbleSize val="0"/>
            </c:dLbl>
            <c:dLbl>
              <c:idx val="5"/>
              <c:layout>
                <c:manualLayout>
                  <c:xMode val="edge"/>
                  <c:yMode val="edge"/>
                  <c:x val="0.73108005466242565"/>
                  <c:y val="0.44836956521739213"/>
                </c:manualLayout>
              </c:layout>
              <c:showLegendKey val="0"/>
              <c:showVal val="1"/>
              <c:showCatName val="0"/>
              <c:showSerName val="0"/>
              <c:showPercent val="0"/>
              <c:showBubbleSize val="0"/>
            </c:dLbl>
            <c:dLbl>
              <c:idx val="6"/>
              <c:layout>
                <c:manualLayout>
                  <c:xMode val="edge"/>
                  <c:yMode val="edge"/>
                  <c:x val="0.8196470216369478"/>
                  <c:y val="0.46467391304347838"/>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'Tabla de resultados (G)'!$C$56:$F$56</c:f>
              <c:strCache>
                <c:ptCount val="4"/>
                <c:pt idx="0">
                  <c:v>Excelente</c:v>
                </c:pt>
                <c:pt idx="1">
                  <c:v>Bueno</c:v>
                </c:pt>
                <c:pt idx="2">
                  <c:v>Regular</c:v>
                </c:pt>
                <c:pt idx="3">
                  <c:v>Malo_Pésimo_Na</c:v>
                </c:pt>
              </c:strCache>
            </c:strRef>
          </c:cat>
          <c:val>
            <c:numRef>
              <c:f>'Tabla de resultados (G)'!$C$62:$F$62</c:f>
              <c:numCache>
                <c:formatCode>0%</c:formatCode>
                <c:ptCount val="4"/>
                <c:pt idx="0">
                  <c:v>0.87486468932669403</c:v>
                </c:pt>
                <c:pt idx="1">
                  <c:v>0.10023814678501841</c:v>
                </c:pt>
                <c:pt idx="2">
                  <c:v>1.6995020567222342E-2</c:v>
                </c:pt>
                <c:pt idx="3">
                  <c:v>7.9021433210651644E-3</c:v>
                </c:pt>
              </c:numCache>
            </c:numRef>
          </c:val>
        </c:ser>
        <c:dLbls>
          <c:showLegendKey val="0"/>
          <c:showVal val="1"/>
          <c:showCatName val="0"/>
          <c:showSerName val="0"/>
          <c:showPercent val="0"/>
          <c:showBubbleSize val="0"/>
        </c:dLbls>
        <c:gapWidth val="150"/>
        <c:shape val="cylinder"/>
        <c:axId val="98397184"/>
        <c:axId val="98424704"/>
        <c:axId val="0"/>
      </c:bar3DChart>
      <c:catAx>
        <c:axId val="98397184"/>
        <c:scaling>
          <c:orientation val="minMax"/>
        </c:scaling>
        <c:delete val="0"/>
        <c:axPos val="b"/>
        <c:numFmt formatCode="General" sourceLinked="1"/>
        <c:majorTickMark val="out"/>
        <c:minorTickMark val="none"/>
        <c:tickLblPos val="low"/>
        <c:txPr>
          <a:bodyPr rot="0" vert="horz"/>
          <a:lstStyle/>
          <a:p>
            <a:pPr>
              <a:defRPr/>
            </a:pPr>
            <a:endParaRPr lang="es-MX"/>
          </a:p>
        </c:txPr>
        <c:crossAx val="98424704"/>
        <c:crosses val="autoZero"/>
        <c:auto val="1"/>
        <c:lblAlgn val="ctr"/>
        <c:lblOffset val="100"/>
        <c:tickLblSkip val="1"/>
        <c:tickMarkSkip val="1"/>
        <c:noMultiLvlLbl val="0"/>
      </c:catAx>
      <c:valAx>
        <c:axId val="98424704"/>
        <c:scaling>
          <c:orientation val="minMax"/>
        </c:scaling>
        <c:delete val="0"/>
        <c:axPos val="l"/>
        <c:majorGridlines/>
        <c:title>
          <c:tx>
            <c:rich>
              <a:bodyPr/>
              <a:lstStyle/>
              <a:p>
                <a:pPr>
                  <a:defRPr/>
                </a:pPr>
                <a:r>
                  <a:rPr lang="en-US"/>
                  <a:t>Porcentaje de alumnos</a:t>
                </a:r>
              </a:p>
            </c:rich>
          </c:tx>
          <c:layout>
            <c:manualLayout>
              <c:xMode val="edge"/>
              <c:yMode val="edge"/>
              <c:x val="0"/>
              <c:y val="0.17105269065226228"/>
            </c:manualLayout>
          </c:layout>
          <c:overlay val="0"/>
        </c:title>
        <c:numFmt formatCode="0%" sourceLinked="1"/>
        <c:majorTickMark val="out"/>
        <c:minorTickMark val="none"/>
        <c:tickLblPos val="nextTo"/>
        <c:txPr>
          <a:bodyPr rot="0" vert="horz"/>
          <a:lstStyle/>
          <a:p>
            <a:pPr>
              <a:defRPr/>
            </a:pPr>
            <a:endParaRPr lang="es-MX"/>
          </a:p>
        </c:txPr>
        <c:crossAx val="98397184"/>
        <c:crosses val="autoZero"/>
        <c:crossBetween val="between"/>
      </c:valAx>
    </c:plotArea>
    <c:plotVisOnly val="1"/>
    <c:dispBlanksAs val="gap"/>
    <c:showDLblsOverMax val="0"/>
  </c:chart>
  <c:txPr>
    <a:bodyPr/>
    <a:lstStyle/>
    <a:p>
      <a:pPr>
        <a:defRPr sz="105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1400"/>
            </a:pPr>
            <a:r>
              <a:rPr lang="en-US" sz="1400"/>
              <a:t>Desempeño del Tutor</a:t>
            </a:r>
          </a:p>
        </c:rich>
      </c:tx>
      <c:layout>
        <c:manualLayout>
          <c:xMode val="edge"/>
          <c:yMode val="edge"/>
          <c:x val="0.36290322580645207"/>
          <c:y val="3.2697547683923814E-2"/>
        </c:manualLayout>
      </c:layout>
      <c:overlay val="0"/>
    </c:title>
    <c:autoTitleDeleted val="0"/>
    <c:view3D>
      <c:rotX val="15"/>
      <c:hPercent val="50"/>
      <c:rotY val="20"/>
      <c:depthPercent val="100"/>
      <c:rAngAx val="1"/>
    </c:view3D>
    <c:floor>
      <c:thickness val="0"/>
    </c:floor>
    <c:sideWall>
      <c:thickness val="0"/>
    </c:sideWall>
    <c:backWall>
      <c:thickness val="0"/>
    </c:backWall>
    <c:plotArea>
      <c:layout>
        <c:manualLayout>
          <c:layoutTarget val="inner"/>
          <c:xMode val="edge"/>
          <c:yMode val="edge"/>
          <c:x val="0.11505376344086021"/>
          <c:y val="0.1362399632790724"/>
          <c:w val="0.84784946236559577"/>
          <c:h val="0.69391519520550393"/>
        </c:manualLayout>
      </c:layout>
      <c:bar3DChart>
        <c:barDir val="col"/>
        <c:grouping val="clustered"/>
        <c:varyColors val="0"/>
        <c:ser>
          <c:idx val="0"/>
          <c:order val="0"/>
          <c:invertIfNegative val="0"/>
          <c:dPt>
            <c:idx val="0"/>
            <c:invertIfNegative val="0"/>
            <c:bubble3D val="0"/>
          </c:dPt>
          <c:dLbls>
            <c:dLbl>
              <c:idx val="0"/>
              <c:layout>
                <c:manualLayout>
                  <c:x val="1.3427313521293656E-2"/>
                  <c:y val="-1.5932367579119918E-2"/>
                </c:manualLayout>
              </c:layout>
              <c:showLegendKey val="0"/>
              <c:showVal val="1"/>
              <c:showCatName val="0"/>
              <c:showSerName val="0"/>
              <c:showPercent val="0"/>
              <c:showBubbleSize val="0"/>
            </c:dLbl>
            <c:dLbl>
              <c:idx val="1"/>
              <c:layout>
                <c:manualLayout>
                  <c:x val="1.5604436542206401E-2"/>
                  <c:y val="-2.4337972745084892E-2"/>
                </c:manualLayout>
              </c:layout>
              <c:showLegendKey val="0"/>
              <c:showVal val="1"/>
              <c:showCatName val="0"/>
              <c:showSerName val="0"/>
              <c:showPercent val="0"/>
              <c:showBubbleSize val="0"/>
            </c:dLbl>
            <c:dLbl>
              <c:idx val="2"/>
              <c:layout>
                <c:manualLayout>
                  <c:x val="1.3415798831597599E-2"/>
                  <c:y val="-1.950137034621453E-2"/>
                </c:manualLayout>
              </c:layout>
              <c:showLegendKey val="0"/>
              <c:showVal val="1"/>
              <c:showCatName val="0"/>
              <c:showSerName val="0"/>
              <c:showPercent val="0"/>
              <c:showBubbleSize val="0"/>
            </c:dLbl>
            <c:dLbl>
              <c:idx val="3"/>
              <c:layout>
                <c:manualLayout>
                  <c:x val="1.7205655744644811E-2"/>
                  <c:y val="-2.9702265072615412E-2"/>
                </c:manualLayout>
              </c:layout>
              <c:showLegendKey val="0"/>
              <c:showVal val="1"/>
              <c:showCatName val="0"/>
              <c:showSerName val="0"/>
              <c:showPercent val="0"/>
              <c:showBubbleSize val="0"/>
            </c:dLbl>
            <c:dLbl>
              <c:idx val="4"/>
              <c:layout>
                <c:manualLayout>
                  <c:xMode val="edge"/>
                  <c:yMode val="edge"/>
                  <c:x val="0.65322580645161565"/>
                  <c:y val="0.44959187882093893"/>
                </c:manualLayout>
              </c:layout>
              <c:showLegendKey val="0"/>
              <c:showVal val="1"/>
              <c:showCatName val="0"/>
              <c:showSerName val="0"/>
              <c:showPercent val="0"/>
              <c:showBubbleSize val="0"/>
            </c:dLbl>
            <c:dLbl>
              <c:idx val="5"/>
              <c:layout>
                <c:manualLayout>
                  <c:xMode val="edge"/>
                  <c:yMode val="edge"/>
                  <c:x val="0.73225806451612963"/>
                  <c:y val="0.44959187882093893"/>
                </c:manualLayout>
              </c:layout>
              <c:showLegendKey val="0"/>
              <c:showVal val="1"/>
              <c:showCatName val="0"/>
              <c:showSerName val="0"/>
              <c:showPercent val="0"/>
              <c:showBubbleSize val="0"/>
            </c:dLbl>
            <c:dLbl>
              <c:idx val="6"/>
              <c:layout>
                <c:manualLayout>
                  <c:xMode val="edge"/>
                  <c:yMode val="edge"/>
                  <c:x val="0.8209677419354835"/>
                  <c:y val="0.4659406744144278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'Tabla de resultados (G)'!$C$56:$F$56</c:f>
              <c:strCache>
                <c:ptCount val="4"/>
                <c:pt idx="0">
                  <c:v>Excelente</c:v>
                </c:pt>
                <c:pt idx="1">
                  <c:v>Bueno</c:v>
                </c:pt>
                <c:pt idx="2">
                  <c:v>Regular</c:v>
                </c:pt>
                <c:pt idx="3">
                  <c:v>Malo_Pésimo_Na</c:v>
                </c:pt>
              </c:strCache>
            </c:strRef>
          </c:cat>
          <c:val>
            <c:numRef>
              <c:f>'Tabla de resultados (G)'!$C$61:$F$61</c:f>
              <c:numCache>
                <c:formatCode>0%</c:formatCode>
                <c:ptCount val="4"/>
                <c:pt idx="0">
                  <c:v>0.90803204156743877</c:v>
                </c:pt>
                <c:pt idx="1">
                  <c:v>6.98419571335787E-2</c:v>
                </c:pt>
                <c:pt idx="2">
                  <c:v>1.480840008659883E-2</c:v>
                </c:pt>
                <c:pt idx="3">
                  <c:v>7.3176012123836323E-3</c:v>
                </c:pt>
              </c:numCache>
            </c:numRef>
          </c:val>
        </c:ser>
        <c:dLbls>
          <c:showLegendKey val="0"/>
          <c:showVal val="1"/>
          <c:showCatName val="0"/>
          <c:showSerName val="0"/>
          <c:showPercent val="0"/>
          <c:showBubbleSize val="0"/>
        </c:dLbls>
        <c:gapWidth val="150"/>
        <c:shape val="cylinder"/>
        <c:axId val="98445952"/>
        <c:axId val="98468224"/>
        <c:axId val="0"/>
      </c:bar3DChart>
      <c:catAx>
        <c:axId val="98445952"/>
        <c:scaling>
          <c:orientation val="minMax"/>
        </c:scaling>
        <c:delete val="0"/>
        <c:axPos val="b"/>
        <c:numFmt formatCode="General" sourceLinked="1"/>
        <c:majorTickMark val="out"/>
        <c:minorTickMark val="none"/>
        <c:tickLblPos val="low"/>
        <c:txPr>
          <a:bodyPr rot="0" vert="horz"/>
          <a:lstStyle/>
          <a:p>
            <a:pPr>
              <a:defRPr/>
            </a:pPr>
            <a:endParaRPr lang="es-MX"/>
          </a:p>
        </c:txPr>
        <c:crossAx val="98468224"/>
        <c:crosses val="autoZero"/>
        <c:auto val="1"/>
        <c:lblAlgn val="ctr"/>
        <c:lblOffset val="100"/>
        <c:tickLblSkip val="1"/>
        <c:tickMarkSkip val="1"/>
        <c:noMultiLvlLbl val="0"/>
      </c:catAx>
      <c:valAx>
        <c:axId val="98468224"/>
        <c:scaling>
          <c:orientation val="minMax"/>
        </c:scaling>
        <c:delete val="0"/>
        <c:axPos val="l"/>
        <c:majorGridlines/>
        <c:title>
          <c:tx>
            <c:rich>
              <a:bodyPr/>
              <a:lstStyle/>
              <a:p>
                <a:pPr>
                  <a:defRPr/>
                </a:pPr>
                <a:r>
                  <a:rPr lang="en-US"/>
                  <a:t>Porcentaje de alumnos</a:t>
                </a:r>
              </a:p>
            </c:rich>
          </c:tx>
          <c:layout>
            <c:manualLayout>
              <c:xMode val="edge"/>
              <c:yMode val="edge"/>
              <c:x val="2.9032258064516179E-2"/>
              <c:y val="0.25431454583163482"/>
            </c:manualLayout>
          </c:layout>
          <c:overlay val="0"/>
        </c:title>
        <c:numFmt formatCode="0%" sourceLinked="1"/>
        <c:majorTickMark val="out"/>
        <c:minorTickMark val="none"/>
        <c:tickLblPos val="nextTo"/>
        <c:txPr>
          <a:bodyPr rot="0" vert="horz"/>
          <a:lstStyle/>
          <a:p>
            <a:pPr>
              <a:defRPr/>
            </a:pPr>
            <a:endParaRPr lang="es-MX"/>
          </a:p>
        </c:txPr>
        <c:crossAx val="98445952"/>
        <c:crosses val="autoZero"/>
        <c:crossBetween val="between"/>
      </c:valAx>
    </c:plotArea>
    <c:plotVisOnly val="1"/>
    <c:dispBlanksAs val="gap"/>
    <c:showDLblsOverMax val="0"/>
  </c:chart>
  <c:txPr>
    <a:bodyPr/>
    <a:lstStyle/>
    <a:p>
      <a:pPr>
        <a:defRPr sz="105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400"/>
            </a:pPr>
            <a:r>
              <a:rPr lang="en-US" sz="1400"/>
              <a:t>Evaluación General</a:t>
            </a:r>
          </a:p>
        </c:rich>
      </c:tx>
      <c:layout>
        <c:manualLayout>
          <c:xMode val="edge"/>
          <c:yMode val="edge"/>
          <c:x val="0.37620612535973247"/>
          <c:y val="3.2520325203252036E-2"/>
        </c:manualLayout>
      </c:layout>
      <c:overlay val="0"/>
    </c:title>
    <c:autoTitleDeleted val="0"/>
    <c:view3D>
      <c:rotX val="15"/>
      <c:hPercent val="50"/>
      <c:rotY val="20"/>
      <c:depthPercent val="100"/>
      <c:rAngAx val="1"/>
    </c:view3D>
    <c:floor>
      <c:thickness val="0"/>
    </c:floor>
    <c:sideWall>
      <c:thickness val="0"/>
    </c:sideWall>
    <c:backWall>
      <c:thickness val="0"/>
    </c:backWall>
    <c:plotArea>
      <c:layout>
        <c:manualLayout>
          <c:layoutTarget val="inner"/>
          <c:xMode val="edge"/>
          <c:yMode val="edge"/>
          <c:x val="0.13397658893924433"/>
          <c:y val="0.13550171362030408"/>
          <c:w val="0.82904676304529468"/>
          <c:h val="0.67832133483314594"/>
        </c:manualLayout>
      </c:layout>
      <c:bar3DChart>
        <c:barDir val="col"/>
        <c:grouping val="clustered"/>
        <c:varyColors val="0"/>
        <c:ser>
          <c:idx val="0"/>
          <c:order val="0"/>
          <c:invertIfNegative val="0"/>
          <c:dPt>
            <c:idx val="0"/>
            <c:invertIfNegative val="0"/>
            <c:bubble3D val="0"/>
          </c:dPt>
          <c:dLbls>
            <c:dLbl>
              <c:idx val="0"/>
              <c:layout>
                <c:manualLayout>
                  <c:x val="1.3982417710567975E-2"/>
                  <c:y val="-1.6161710082188203E-2"/>
                </c:manualLayout>
              </c:layout>
              <c:showLegendKey val="0"/>
              <c:showVal val="1"/>
              <c:showCatName val="0"/>
              <c:showSerName val="0"/>
              <c:showPercent val="0"/>
              <c:showBubbleSize val="0"/>
            </c:dLbl>
            <c:dLbl>
              <c:idx val="1"/>
              <c:layout>
                <c:manualLayout>
                  <c:x val="1.4750854646380925E-2"/>
                  <c:y val="-2.6933340755985035E-2"/>
                </c:manualLayout>
              </c:layout>
              <c:showLegendKey val="0"/>
              <c:showVal val="1"/>
              <c:showCatName val="0"/>
              <c:showSerName val="0"/>
              <c:showPercent val="0"/>
              <c:showBubbleSize val="0"/>
            </c:dLbl>
            <c:dLbl>
              <c:idx val="2"/>
              <c:layout>
                <c:manualLayout>
                  <c:x val="1.4383175325585246E-2"/>
                  <c:y val="-1.9152496061241541E-2"/>
                </c:manualLayout>
              </c:layout>
              <c:showLegendKey val="0"/>
              <c:showVal val="1"/>
              <c:showCatName val="0"/>
              <c:showSerName val="0"/>
              <c:showPercent val="0"/>
              <c:showBubbleSize val="0"/>
            </c:dLbl>
            <c:dLbl>
              <c:idx val="3"/>
              <c:layout>
                <c:manualLayout>
                  <c:x val="1.8367048869175322E-2"/>
                  <c:y val="-3.1470131390415192E-2"/>
                </c:manualLayout>
              </c:layout>
              <c:showLegendKey val="0"/>
              <c:showVal val="1"/>
              <c:showCatName val="0"/>
              <c:showSerName val="0"/>
              <c:showPercent val="0"/>
              <c:showBubbleSize val="0"/>
            </c:dLbl>
            <c:dLbl>
              <c:idx val="4"/>
              <c:layout>
                <c:manualLayout>
                  <c:xMode val="edge"/>
                  <c:yMode val="edge"/>
                  <c:x val="0.65112591307488332"/>
                  <c:y val="0.44715565494700349"/>
                </c:manualLayout>
              </c:layout>
              <c:showLegendKey val="0"/>
              <c:showVal val="1"/>
              <c:showCatName val="0"/>
              <c:showSerName val="0"/>
              <c:showPercent val="0"/>
              <c:showBubbleSize val="0"/>
            </c:dLbl>
            <c:dLbl>
              <c:idx val="5"/>
              <c:layout>
                <c:manualLayout>
                  <c:xMode val="edge"/>
                  <c:yMode val="edge"/>
                  <c:x val="0.72990410996541988"/>
                  <c:y val="0.44715565494700349"/>
                </c:manualLayout>
              </c:layout>
              <c:showLegendKey val="0"/>
              <c:showVal val="1"/>
              <c:showCatName val="0"/>
              <c:showSerName val="0"/>
              <c:showPercent val="0"/>
              <c:showBubbleSize val="0"/>
            </c:dLbl>
            <c:dLbl>
              <c:idx val="6"/>
              <c:layout>
                <c:manualLayout>
                  <c:xMode val="edge"/>
                  <c:yMode val="edge"/>
                  <c:x val="0.81832861667929557"/>
                  <c:y val="0.46341586058143996"/>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'Tabla de resultados (G)'!$C$56:$F$56</c:f>
              <c:strCache>
                <c:ptCount val="4"/>
                <c:pt idx="0">
                  <c:v>Excelente</c:v>
                </c:pt>
                <c:pt idx="1">
                  <c:v>Bueno</c:v>
                </c:pt>
                <c:pt idx="2">
                  <c:v>Regular</c:v>
                </c:pt>
                <c:pt idx="3">
                  <c:v>Malo_Pésimo_Na</c:v>
                </c:pt>
              </c:strCache>
            </c:strRef>
          </c:cat>
          <c:val>
            <c:numRef>
              <c:f>'Tabla de resultados (G)'!$C$63:$F$63</c:f>
              <c:numCache>
                <c:formatCode>0%</c:formatCode>
                <c:ptCount val="4"/>
                <c:pt idx="0">
                  <c:v>0.85155517067186259</c:v>
                </c:pt>
                <c:pt idx="1">
                  <c:v>0.12888792667965651</c:v>
                </c:pt>
                <c:pt idx="2">
                  <c:v>1.4360972793533955E-2</c:v>
                </c:pt>
                <c:pt idx="3">
                  <c:v>5.195929854946958E-3</c:v>
                </c:pt>
              </c:numCache>
            </c:numRef>
          </c:val>
        </c:ser>
        <c:dLbls>
          <c:showLegendKey val="0"/>
          <c:showVal val="1"/>
          <c:showCatName val="0"/>
          <c:showSerName val="0"/>
          <c:showPercent val="0"/>
          <c:showBubbleSize val="0"/>
        </c:dLbls>
        <c:gapWidth val="150"/>
        <c:shape val="cylinder"/>
        <c:axId val="111431680"/>
        <c:axId val="111434368"/>
        <c:axId val="0"/>
      </c:bar3DChart>
      <c:catAx>
        <c:axId val="111431680"/>
        <c:scaling>
          <c:orientation val="minMax"/>
        </c:scaling>
        <c:delete val="0"/>
        <c:axPos val="b"/>
        <c:numFmt formatCode="General" sourceLinked="1"/>
        <c:majorTickMark val="out"/>
        <c:minorTickMark val="none"/>
        <c:tickLblPos val="low"/>
        <c:txPr>
          <a:bodyPr rot="0" vert="horz"/>
          <a:lstStyle/>
          <a:p>
            <a:pPr>
              <a:defRPr/>
            </a:pPr>
            <a:endParaRPr lang="es-MX"/>
          </a:p>
        </c:txPr>
        <c:crossAx val="111434368"/>
        <c:crosses val="autoZero"/>
        <c:auto val="1"/>
        <c:lblAlgn val="ctr"/>
        <c:lblOffset val="100"/>
        <c:tickLblSkip val="1"/>
        <c:tickMarkSkip val="1"/>
        <c:noMultiLvlLbl val="0"/>
      </c:catAx>
      <c:valAx>
        <c:axId val="111434368"/>
        <c:scaling>
          <c:orientation val="minMax"/>
        </c:scaling>
        <c:delete val="0"/>
        <c:axPos val="l"/>
        <c:majorGridlines/>
        <c:title>
          <c:tx>
            <c:rich>
              <a:bodyPr/>
              <a:lstStyle/>
              <a:p>
                <a:pPr>
                  <a:defRPr/>
                </a:pPr>
                <a:r>
                  <a:rPr lang="en-US"/>
                  <a:t>Porcentaje de alumnos</a:t>
                </a:r>
              </a:p>
            </c:rich>
          </c:tx>
          <c:layout>
            <c:manualLayout>
              <c:xMode val="edge"/>
              <c:yMode val="edge"/>
              <c:x val="4.6623963001409377E-2"/>
              <c:y val="0.26287319776084977"/>
            </c:manualLayout>
          </c:layout>
          <c:overlay val="0"/>
        </c:title>
        <c:numFmt formatCode="0%" sourceLinked="1"/>
        <c:majorTickMark val="out"/>
        <c:minorTickMark val="none"/>
        <c:tickLblPos val="nextTo"/>
        <c:txPr>
          <a:bodyPr rot="0" vert="horz"/>
          <a:lstStyle/>
          <a:p>
            <a:pPr>
              <a:defRPr/>
            </a:pPr>
            <a:endParaRPr lang="es-MX"/>
          </a:p>
        </c:txPr>
        <c:crossAx val="111431680"/>
        <c:crosses val="autoZero"/>
        <c:crossBetween val="between"/>
      </c:valAx>
    </c:plotArea>
    <c:plotVisOnly val="1"/>
    <c:dispBlanksAs val="gap"/>
    <c:showDLblsOverMax val="0"/>
  </c:chart>
  <c:txPr>
    <a:bodyPr/>
    <a:lstStyle/>
    <a:p>
      <a:pPr>
        <a:defRPr sz="1050"/>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4"/>
            <c:bubble3D val="0"/>
            <c:spPr>
              <a:solidFill>
                <a:schemeClr val="accent1">
                  <a:lumMod val="20000"/>
                  <a:lumOff val="80000"/>
                </a:schemeClr>
              </a:solidFill>
            </c:spPr>
          </c:dPt>
          <c:dLbls>
            <c:dLbl>
              <c:idx val="0"/>
              <c:layout>
                <c:manualLayout>
                  <c:x val="3.942494167395745E-2"/>
                  <c:y val="-2.9557690679570012E-2"/>
                </c:manualLayout>
              </c:layout>
              <c:dLblPos val="bestFit"/>
              <c:showLegendKey val="0"/>
              <c:showVal val="0"/>
              <c:showCatName val="0"/>
              <c:showSerName val="0"/>
              <c:showPercent val="1"/>
              <c:showBubbleSize val="0"/>
            </c:dLbl>
            <c:dLbl>
              <c:idx val="1"/>
              <c:layout>
                <c:manualLayout>
                  <c:x val="-0.17179121707008851"/>
                  <c:y val="-7.1426139705437694E-2"/>
                </c:manualLayout>
              </c:layout>
              <c:dLblPos val="bestFit"/>
              <c:showLegendKey val="0"/>
              <c:showVal val="0"/>
              <c:showCatName val="0"/>
              <c:showSerName val="0"/>
              <c:showPercent val="1"/>
              <c:showBubbleSize val="0"/>
            </c:dLbl>
            <c:dLbl>
              <c:idx val="2"/>
              <c:layout>
                <c:manualLayout>
                  <c:x val="0.17185804899387577"/>
                  <c:y val="-0.10112403842148154"/>
                </c:manualLayout>
              </c:layout>
              <c:dLblPos val="bestFit"/>
              <c:showLegendKey val="0"/>
              <c:showVal val="0"/>
              <c:showCatName val="0"/>
              <c:showSerName val="0"/>
              <c:showPercent val="1"/>
              <c:showBubbleSize val="0"/>
            </c:dLbl>
            <c:dLbl>
              <c:idx val="3"/>
              <c:layout>
                <c:manualLayout>
                  <c:x val="-7.0119446874696333E-3"/>
                  <c:y val="-3.1691047784063585E-2"/>
                </c:manualLayout>
              </c:layout>
              <c:dLblPos val="bestFit"/>
              <c:showLegendKey val="0"/>
              <c:showVal val="0"/>
              <c:showCatName val="0"/>
              <c:showSerName val="0"/>
              <c:showPercent val="1"/>
              <c:showBubbleSize val="0"/>
            </c:dLbl>
            <c:dLbl>
              <c:idx val="4"/>
              <c:layout>
                <c:manualLayout>
                  <c:x val="-6.2762467191601213E-3"/>
                  <c:y val="-9.4269522849206547E-2"/>
                </c:manualLayout>
              </c:layout>
              <c:dLblPos val="bestFit"/>
              <c:showLegendKey val="0"/>
              <c:showVal val="0"/>
              <c:showCatName val="0"/>
              <c:showSerName val="0"/>
              <c:showPercent val="1"/>
              <c:showBubbleSize val="0"/>
            </c:dLbl>
            <c:dLbl>
              <c:idx val="5"/>
              <c:layout>
                <c:manualLayout>
                  <c:x val="3.9230825313502485E-2"/>
                  <c:y val="-7.5780427943596226E-2"/>
                </c:manualLayout>
              </c:layout>
              <c:dLblPos val="bestFit"/>
              <c:showLegendKey val="0"/>
              <c:showVal val="0"/>
              <c:showCatName val="0"/>
              <c:showSerName val="0"/>
              <c:showPercent val="1"/>
              <c:showBubbleSize val="0"/>
            </c:dLbl>
            <c:dLbl>
              <c:idx val="6"/>
              <c:layout>
                <c:manualLayout>
                  <c:x val="7.5728710994458964E-2"/>
                  <c:y val="-3.0268809714401181E-2"/>
                </c:manualLayout>
              </c:layout>
              <c:dLblPos val="bestFit"/>
              <c:showLegendKey val="0"/>
              <c:showVal val="0"/>
              <c:showCatName val="0"/>
              <c:showSerName val="0"/>
              <c:showPercent val="1"/>
              <c:showBubbleSize val="0"/>
            </c:dLbl>
            <c:txPr>
              <a:bodyPr/>
              <a:lstStyle/>
              <a:p>
                <a:pPr>
                  <a:defRPr b="1">
                    <a:solidFill>
                      <a:schemeClr val="tx1"/>
                    </a:solidFill>
                    <a:effectLst>
                      <a:outerShdw blurRad="38100" dist="38100" dir="2700000" algn="tl">
                        <a:srgbClr val="000000">
                          <a:alpha val="43137"/>
                        </a:srgbClr>
                      </a:outerShdw>
                    </a:effectLst>
                    <a:latin typeface="Arial Narrow" pitchFamily="34" charset="0"/>
                  </a:defRPr>
                </a:pPr>
                <a:endParaRPr lang="es-MX"/>
              </a:p>
            </c:txPr>
            <c:dLblPos val="bestFit"/>
            <c:showLegendKey val="0"/>
            <c:showVal val="0"/>
            <c:showCatName val="0"/>
            <c:showSerName val="0"/>
            <c:showPercent val="1"/>
            <c:showBubbleSize val="0"/>
            <c:showLeaderLines val="1"/>
            <c:leaderLines>
              <c:spPr>
                <a:ln>
                  <a:solidFill>
                    <a:schemeClr val="tx1"/>
                  </a:solidFill>
                </a:ln>
              </c:spPr>
            </c:leaderLines>
          </c:dLbls>
          <c:cat>
            <c:strRef>
              <c:f>Sheet1!$A$2:$A$8</c:f>
              <c:strCache>
                <c:ptCount val="7"/>
                <c:pt idx="0">
                  <c:v>Preescolar</c:v>
                </c:pt>
                <c:pt idx="1">
                  <c:v>Primaria</c:v>
                </c:pt>
                <c:pt idx="2">
                  <c:v>Secundaria</c:v>
                </c:pt>
                <c:pt idx="3">
                  <c:v>Preparatoria / Bachillerato</c:v>
                </c:pt>
                <c:pt idx="4">
                  <c:v>Profesional</c:v>
                </c:pt>
                <c:pt idx="5">
                  <c:v>Educación especial</c:v>
                </c:pt>
                <c:pt idx="6">
                  <c:v>Escuela técnica</c:v>
                </c:pt>
              </c:strCache>
            </c:strRef>
          </c:cat>
          <c:val>
            <c:numRef>
              <c:f>Sheet1!$B$2:$B$8</c:f>
              <c:numCache>
                <c:formatCode>#,##0</c:formatCode>
                <c:ptCount val="7"/>
                <c:pt idx="0" formatCode="General">
                  <c:v>3085</c:v>
                </c:pt>
                <c:pt idx="1">
                  <c:v>19997</c:v>
                </c:pt>
                <c:pt idx="2">
                  <c:v>21398</c:v>
                </c:pt>
                <c:pt idx="3" formatCode="General">
                  <c:v>2384</c:v>
                </c:pt>
                <c:pt idx="4" formatCode="General">
                  <c:v>473</c:v>
                </c:pt>
                <c:pt idx="5" formatCode="General">
                  <c:v>886</c:v>
                </c:pt>
                <c:pt idx="6" formatCode="General">
                  <c:v>192</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7416520851560224"/>
          <c:y val="0.11192005722996404"/>
          <c:w val="0.31657553222513851"/>
          <c:h val="0.7846933139580462"/>
        </c:manualLayout>
      </c:layout>
      <c:overlay val="0"/>
      <c:txPr>
        <a:bodyPr/>
        <a:lstStyle/>
        <a:p>
          <a:pPr>
            <a:defRPr b="1">
              <a:solidFill>
                <a:schemeClr val="tx1"/>
              </a:solidFill>
              <a:effectLst>
                <a:outerShdw blurRad="38100" dist="38100" dir="2700000" algn="tl">
                  <a:srgbClr val="000000">
                    <a:alpha val="43137"/>
                  </a:srgbClr>
                </a:outerShdw>
              </a:effectLst>
              <a:latin typeface="Arial Narrow" pitchFamily="34" charset="0"/>
            </a:defRPr>
          </a:pPr>
          <a:endParaRPr lang="es-MX"/>
        </a:p>
      </c:txPr>
    </c:legend>
    <c:plotVisOnly val="1"/>
    <c:dispBlanksAs val="gap"/>
    <c:showDLblsOverMax val="0"/>
  </c:chart>
  <c:txPr>
    <a:bodyPr/>
    <a:lstStyle/>
    <a:p>
      <a:pPr>
        <a:defRPr sz="1800"/>
      </a:pPr>
      <a:endParaRPr lang="es-MX"/>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F87F4-B5DC-4BCB-A1B1-7A04560F777A}" type="doc">
      <dgm:prSet loTypeId="urn:microsoft.com/office/officeart/2005/8/layout/radial5" loCatId="cycle" qsTypeId="urn:microsoft.com/office/officeart/2005/8/quickstyle/simple5" qsCatId="simple" csTypeId="urn:microsoft.com/office/officeart/2005/8/colors/accent0_3" csCatId="mainScheme" phldr="1"/>
      <dgm:spPr/>
      <dgm:t>
        <a:bodyPr/>
        <a:lstStyle/>
        <a:p>
          <a:endParaRPr lang="es-MX"/>
        </a:p>
      </dgm:t>
    </dgm:pt>
    <dgm:pt modelId="{075D1F94-DEE6-4C11-B7F7-CE0FBC1E6085}">
      <dgm:prSet custT="1">
        <dgm:style>
          <a:lnRef idx="1">
            <a:schemeClr val="accent4"/>
          </a:lnRef>
          <a:fillRef idx="3">
            <a:schemeClr val="accent4"/>
          </a:fillRef>
          <a:effectRef idx="2">
            <a:schemeClr val="accent4"/>
          </a:effectRef>
          <a:fontRef idx="minor">
            <a:schemeClr val="lt1"/>
          </a:fontRef>
        </dgm:style>
      </dgm:prSet>
      <dgm:spPr/>
      <dgm:t>
        <a:bodyPr/>
        <a:lstStyle/>
        <a:p>
          <a:pPr rtl="0"/>
          <a:r>
            <a:rPr lang="es-MX" sz="1400" b="1" dirty="0" smtClean="0">
              <a:effectLst>
                <a:outerShdw blurRad="38100" dist="38100" dir="2700000" algn="tl">
                  <a:srgbClr val="000000">
                    <a:alpha val="43137"/>
                  </a:srgbClr>
                </a:outerShdw>
              </a:effectLst>
            </a:rPr>
            <a:t>Centrado en el alumno y en el aprendizaje</a:t>
          </a:r>
        </a:p>
      </dgm:t>
    </dgm:pt>
    <dgm:pt modelId="{8A1E9E05-CD1F-4952-BAA7-FABD64AAD808}" type="parTrans" cxnId="{E4097C80-612F-423C-994A-BC75A2C6214B}">
      <dgm:prSet/>
      <dgm:spPr/>
      <dgm:t>
        <a:bodyPr/>
        <a:lstStyle/>
        <a:p>
          <a:endParaRPr lang="es-MX" sz="1800" b="1">
            <a:effectLst>
              <a:outerShdw blurRad="38100" dist="38100" dir="2700000" algn="tl">
                <a:srgbClr val="000000">
                  <a:alpha val="43137"/>
                </a:srgbClr>
              </a:outerShdw>
            </a:effectLst>
          </a:endParaRPr>
        </a:p>
      </dgm:t>
    </dgm:pt>
    <dgm:pt modelId="{FC406AEF-F573-4834-B092-FFBE4A536CD3}" type="sibTrans" cxnId="{E4097C80-612F-423C-994A-BC75A2C6214B}">
      <dgm:prSet/>
      <dgm:spPr/>
      <dgm:t>
        <a:bodyPr/>
        <a:lstStyle/>
        <a:p>
          <a:endParaRPr lang="es-MX" sz="1800" b="1">
            <a:effectLst>
              <a:outerShdw blurRad="38100" dist="38100" dir="2700000" algn="tl">
                <a:srgbClr val="000000">
                  <a:alpha val="43137"/>
                </a:srgbClr>
              </a:outerShdw>
            </a:effectLst>
          </a:endParaRPr>
        </a:p>
      </dgm:t>
    </dgm:pt>
    <dgm:pt modelId="{2AAB37DB-ACCB-4B60-82EA-A6ED1828B220}">
      <dgm:prSet custT="1"/>
      <dgm:spPr/>
      <dgm:t>
        <a:bodyPr/>
        <a:lstStyle/>
        <a:p>
          <a:pPr rtl="0"/>
          <a:r>
            <a:rPr lang="es-MX" sz="1400" b="1" dirty="0" smtClean="0">
              <a:effectLst>
                <a:outerShdw blurRad="38100" dist="38100" dir="2700000" algn="tl">
                  <a:srgbClr val="000000">
                    <a:alpha val="43137"/>
                  </a:srgbClr>
                </a:outerShdw>
              </a:effectLst>
            </a:rPr>
            <a:t>Impulsa el desarrollo de competencias</a:t>
          </a:r>
          <a:endParaRPr lang="es-MX" sz="1400" b="1" dirty="0">
            <a:effectLst>
              <a:outerShdw blurRad="38100" dist="38100" dir="2700000" algn="tl">
                <a:srgbClr val="000000">
                  <a:alpha val="43137"/>
                </a:srgbClr>
              </a:outerShdw>
            </a:effectLst>
          </a:endParaRPr>
        </a:p>
      </dgm:t>
    </dgm:pt>
    <dgm:pt modelId="{A8191377-2681-4115-991B-82BD4AAC96B2}" type="parTrans" cxnId="{5AE03FF0-F298-460B-8CA7-4541806FBBAC}">
      <dgm:prSet custT="1"/>
      <dgm:spPr/>
      <dgm:t>
        <a:bodyPr/>
        <a:lstStyle/>
        <a:p>
          <a:endParaRPr lang="es-MX" sz="2000" b="1" dirty="0">
            <a:effectLst>
              <a:outerShdw blurRad="38100" dist="38100" dir="2700000" algn="tl">
                <a:srgbClr val="000000">
                  <a:alpha val="43137"/>
                </a:srgbClr>
              </a:outerShdw>
            </a:effectLst>
          </a:endParaRPr>
        </a:p>
      </dgm:t>
    </dgm:pt>
    <dgm:pt modelId="{295D81B6-408E-4426-85A4-7AE44D105A82}" type="sibTrans" cxnId="{5AE03FF0-F298-460B-8CA7-4541806FBBAC}">
      <dgm:prSet/>
      <dgm:spPr/>
      <dgm:t>
        <a:bodyPr/>
        <a:lstStyle/>
        <a:p>
          <a:endParaRPr lang="es-MX" sz="1800" b="1">
            <a:effectLst>
              <a:outerShdw blurRad="38100" dist="38100" dir="2700000" algn="tl">
                <a:srgbClr val="000000">
                  <a:alpha val="43137"/>
                </a:srgbClr>
              </a:outerShdw>
            </a:effectLst>
          </a:endParaRPr>
        </a:p>
      </dgm:t>
    </dgm:pt>
    <dgm:pt modelId="{D8199CDA-4779-4A9E-9742-E27EF3578CCD}">
      <dgm:prSet custT="1"/>
      <dgm:spPr/>
      <dgm:t>
        <a:bodyPr/>
        <a:lstStyle/>
        <a:p>
          <a:pPr rtl="0"/>
          <a:r>
            <a:rPr lang="es-MX" sz="1400" b="1" dirty="0" smtClean="0">
              <a:effectLst>
                <a:outerShdw blurRad="38100" dist="38100" dir="2700000" algn="tl">
                  <a:srgbClr val="000000">
                    <a:alpha val="43137"/>
                  </a:srgbClr>
                </a:outerShdw>
              </a:effectLst>
            </a:rPr>
            <a:t>Genera espacios para el aprendizaje colaborativo y el compartir experiencias</a:t>
          </a:r>
          <a:endParaRPr lang="es-MX" sz="1400" b="1" dirty="0">
            <a:effectLst>
              <a:outerShdw blurRad="38100" dist="38100" dir="2700000" algn="tl">
                <a:srgbClr val="000000">
                  <a:alpha val="43137"/>
                </a:srgbClr>
              </a:outerShdw>
            </a:effectLst>
          </a:endParaRPr>
        </a:p>
      </dgm:t>
    </dgm:pt>
    <dgm:pt modelId="{B60319AC-873E-4B63-AE8A-FD9E72111AE6}" type="parTrans" cxnId="{6F82F7A1-B5F6-434E-8822-318833E4F91D}">
      <dgm:prSet custT="1"/>
      <dgm:spPr/>
      <dgm:t>
        <a:bodyPr/>
        <a:lstStyle/>
        <a:p>
          <a:endParaRPr lang="es-MX" sz="2000" b="1">
            <a:effectLst>
              <a:outerShdw blurRad="38100" dist="38100" dir="2700000" algn="tl">
                <a:srgbClr val="000000">
                  <a:alpha val="43137"/>
                </a:srgbClr>
              </a:outerShdw>
            </a:effectLst>
          </a:endParaRPr>
        </a:p>
      </dgm:t>
    </dgm:pt>
    <dgm:pt modelId="{D839214A-73BE-4BF3-A9A2-BC96ADB5213C}" type="sibTrans" cxnId="{6F82F7A1-B5F6-434E-8822-318833E4F91D}">
      <dgm:prSet/>
      <dgm:spPr/>
      <dgm:t>
        <a:bodyPr/>
        <a:lstStyle/>
        <a:p>
          <a:endParaRPr lang="es-MX" sz="1800" b="1">
            <a:effectLst>
              <a:outerShdw blurRad="38100" dist="38100" dir="2700000" algn="tl">
                <a:srgbClr val="000000">
                  <a:alpha val="43137"/>
                </a:srgbClr>
              </a:outerShdw>
            </a:effectLst>
          </a:endParaRPr>
        </a:p>
      </dgm:t>
    </dgm:pt>
    <dgm:pt modelId="{DCBC83E4-4EDC-4A47-904B-73A8776E8A69}">
      <dgm:prSet custT="1"/>
      <dgm:spPr/>
      <dgm:t>
        <a:bodyPr/>
        <a:lstStyle/>
        <a:p>
          <a:pPr rtl="0"/>
          <a:r>
            <a:rPr lang="es-MX" sz="1200" b="1" dirty="0" smtClean="0">
              <a:effectLst>
                <a:outerShdw blurRad="38100" dist="38100" dir="2700000" algn="tl">
                  <a:srgbClr val="000000">
                    <a:alpha val="43137"/>
                  </a:srgbClr>
                </a:outerShdw>
              </a:effectLst>
            </a:rPr>
            <a:t>Incentiva la investigación educativa</a:t>
          </a:r>
          <a:endParaRPr lang="es-MX" sz="1200" b="1" dirty="0">
            <a:effectLst>
              <a:outerShdw blurRad="38100" dist="38100" dir="2700000" algn="tl">
                <a:srgbClr val="000000">
                  <a:alpha val="43137"/>
                </a:srgbClr>
              </a:outerShdw>
            </a:effectLst>
          </a:endParaRPr>
        </a:p>
      </dgm:t>
    </dgm:pt>
    <dgm:pt modelId="{12F8B69B-9B8E-40FD-94A3-522D8B2591AE}" type="parTrans" cxnId="{1E31E842-BC17-49D2-9790-26AA8B1B2CB4}">
      <dgm:prSet custT="1"/>
      <dgm:spPr/>
      <dgm:t>
        <a:bodyPr/>
        <a:lstStyle/>
        <a:p>
          <a:endParaRPr lang="es-MX" sz="2000" b="1">
            <a:effectLst>
              <a:outerShdw blurRad="38100" dist="38100" dir="2700000" algn="tl">
                <a:srgbClr val="000000">
                  <a:alpha val="43137"/>
                </a:srgbClr>
              </a:outerShdw>
            </a:effectLst>
          </a:endParaRPr>
        </a:p>
      </dgm:t>
    </dgm:pt>
    <dgm:pt modelId="{FBBF64D2-4C0F-4C47-9D86-2983150EA66E}" type="sibTrans" cxnId="{1E31E842-BC17-49D2-9790-26AA8B1B2CB4}">
      <dgm:prSet/>
      <dgm:spPr/>
      <dgm:t>
        <a:bodyPr/>
        <a:lstStyle/>
        <a:p>
          <a:endParaRPr lang="es-MX" sz="1800" b="1">
            <a:effectLst>
              <a:outerShdw blurRad="38100" dist="38100" dir="2700000" algn="tl">
                <a:srgbClr val="000000">
                  <a:alpha val="43137"/>
                </a:srgbClr>
              </a:outerShdw>
            </a:effectLst>
          </a:endParaRPr>
        </a:p>
      </dgm:t>
    </dgm:pt>
    <dgm:pt modelId="{F39FED73-A36A-4237-B342-8BFE1C4635E4}">
      <dgm:prSet custT="1"/>
      <dgm:spPr/>
      <dgm:t>
        <a:bodyPr/>
        <a:lstStyle/>
        <a:p>
          <a:pPr rtl="0"/>
          <a:r>
            <a:rPr lang="es-MX" sz="1400" b="1" dirty="0" smtClean="0">
              <a:effectLst>
                <a:outerShdw blurRad="38100" dist="38100" dir="2700000" algn="tl">
                  <a:srgbClr val="000000">
                    <a:alpha val="43137"/>
                  </a:srgbClr>
                </a:outerShdw>
              </a:effectLst>
            </a:rPr>
            <a:t>Desarrolla habilidades para la sociedad del conocimiento y la ciudadanía</a:t>
          </a:r>
          <a:endParaRPr lang="es-MX" sz="1400" b="1" dirty="0">
            <a:effectLst>
              <a:outerShdw blurRad="38100" dist="38100" dir="2700000" algn="tl">
                <a:srgbClr val="000000">
                  <a:alpha val="43137"/>
                </a:srgbClr>
              </a:outerShdw>
            </a:effectLst>
          </a:endParaRPr>
        </a:p>
      </dgm:t>
    </dgm:pt>
    <dgm:pt modelId="{881B8FF1-F88F-4C24-B998-410D4D81221F}" type="parTrans" cxnId="{BD3FC894-0AE8-426B-9A43-FC97E3985D7B}">
      <dgm:prSet custT="1"/>
      <dgm:spPr/>
      <dgm:t>
        <a:bodyPr/>
        <a:lstStyle/>
        <a:p>
          <a:endParaRPr lang="es-MX" sz="2000" b="1">
            <a:effectLst>
              <a:outerShdw blurRad="38100" dist="38100" dir="2700000" algn="tl">
                <a:srgbClr val="000000">
                  <a:alpha val="43137"/>
                </a:srgbClr>
              </a:outerShdw>
            </a:effectLst>
          </a:endParaRPr>
        </a:p>
      </dgm:t>
    </dgm:pt>
    <dgm:pt modelId="{92871F5B-7171-40D8-9C1C-CBEDF6DB2217}" type="sibTrans" cxnId="{BD3FC894-0AE8-426B-9A43-FC97E3985D7B}">
      <dgm:prSet/>
      <dgm:spPr/>
      <dgm:t>
        <a:bodyPr/>
        <a:lstStyle/>
        <a:p>
          <a:endParaRPr lang="es-MX" sz="1800" b="1">
            <a:effectLst>
              <a:outerShdw blurRad="38100" dist="38100" dir="2700000" algn="tl">
                <a:srgbClr val="000000">
                  <a:alpha val="43137"/>
                </a:srgbClr>
              </a:outerShdw>
            </a:effectLst>
          </a:endParaRPr>
        </a:p>
      </dgm:t>
    </dgm:pt>
    <dgm:pt modelId="{AFBE1F31-56E6-4948-A261-604384D83968}">
      <dgm:prSet custT="1"/>
      <dgm:spPr/>
      <dgm:t>
        <a:bodyPr/>
        <a:lstStyle/>
        <a:p>
          <a:pPr rtl="0"/>
          <a:r>
            <a:rPr lang="es-MX" sz="1400" b="1" dirty="0" smtClean="0">
              <a:effectLst>
                <a:outerShdw blurRad="38100" dist="38100" dir="2700000" algn="tl">
                  <a:srgbClr val="000000">
                    <a:alpha val="43137"/>
                  </a:srgbClr>
                </a:outerShdw>
              </a:effectLst>
            </a:rPr>
            <a:t>Desarrolla competencias para el uso de las TICs, redes sociales y Web 2.0</a:t>
          </a:r>
          <a:endParaRPr lang="es-MX" sz="1400" b="1" dirty="0">
            <a:effectLst>
              <a:outerShdw blurRad="38100" dist="38100" dir="2700000" algn="tl">
                <a:srgbClr val="000000">
                  <a:alpha val="43137"/>
                </a:srgbClr>
              </a:outerShdw>
            </a:effectLst>
          </a:endParaRPr>
        </a:p>
      </dgm:t>
    </dgm:pt>
    <dgm:pt modelId="{80F3792D-C181-4EB9-809D-574366A22B6D}" type="parTrans" cxnId="{2DB90B02-8D0C-48C5-B604-149889F3A889}">
      <dgm:prSet/>
      <dgm:spPr/>
      <dgm:t>
        <a:bodyPr/>
        <a:lstStyle/>
        <a:p>
          <a:endParaRPr lang="es-MX"/>
        </a:p>
      </dgm:t>
    </dgm:pt>
    <dgm:pt modelId="{0F3A658E-3142-40F6-8504-87C2080F032B}" type="sibTrans" cxnId="{2DB90B02-8D0C-48C5-B604-149889F3A889}">
      <dgm:prSet/>
      <dgm:spPr/>
      <dgm:t>
        <a:bodyPr/>
        <a:lstStyle/>
        <a:p>
          <a:endParaRPr lang="es-MX"/>
        </a:p>
      </dgm:t>
    </dgm:pt>
    <dgm:pt modelId="{BF4E2389-3D94-408E-B910-B0B0B47CBD66}">
      <dgm:prSet custT="1"/>
      <dgm:spPr/>
      <dgm:t>
        <a:bodyPr/>
        <a:lstStyle/>
        <a:p>
          <a:pPr rtl="0"/>
          <a:r>
            <a:rPr lang="es-MX" sz="1400" b="1" dirty="0" smtClean="0">
              <a:effectLst>
                <a:outerShdw blurRad="38100" dist="38100" dir="2700000" algn="tl">
                  <a:srgbClr val="000000">
                    <a:alpha val="43137"/>
                  </a:srgbClr>
                </a:outerShdw>
              </a:effectLst>
            </a:rPr>
            <a:t>Promueve el aprendizaje para la vida y la pertenencia a comunidades de expertos</a:t>
          </a:r>
          <a:endParaRPr lang="es-MX" sz="1400" b="1" dirty="0">
            <a:effectLst>
              <a:outerShdw blurRad="38100" dist="38100" dir="2700000" algn="tl">
                <a:srgbClr val="000000">
                  <a:alpha val="43137"/>
                </a:srgbClr>
              </a:outerShdw>
            </a:effectLst>
          </a:endParaRPr>
        </a:p>
      </dgm:t>
    </dgm:pt>
    <dgm:pt modelId="{5624C1E6-5E94-4F31-AD1A-6996E9E645AE}" type="parTrans" cxnId="{6F5FB5A2-EDD4-479B-A7FB-0E390329475A}">
      <dgm:prSet/>
      <dgm:spPr/>
      <dgm:t>
        <a:bodyPr/>
        <a:lstStyle/>
        <a:p>
          <a:endParaRPr lang="es-MX"/>
        </a:p>
      </dgm:t>
    </dgm:pt>
    <dgm:pt modelId="{431979F2-8A18-45B8-B995-922D444A1C1D}" type="sibTrans" cxnId="{6F5FB5A2-EDD4-479B-A7FB-0E390329475A}">
      <dgm:prSet/>
      <dgm:spPr/>
      <dgm:t>
        <a:bodyPr/>
        <a:lstStyle/>
        <a:p>
          <a:endParaRPr lang="es-MX"/>
        </a:p>
      </dgm:t>
    </dgm:pt>
    <dgm:pt modelId="{5E816681-9AC1-4628-9263-C2F1C056E672}">
      <dgm:prSet custT="1"/>
      <dgm:spPr/>
      <dgm:t>
        <a:bodyPr/>
        <a:lstStyle/>
        <a:p>
          <a:pPr rtl="0"/>
          <a:r>
            <a:rPr lang="es-MX" sz="1400" b="1" smtClean="0">
              <a:effectLst>
                <a:outerShdw blurRad="38100" dist="38100" dir="2700000" algn="tl">
                  <a:srgbClr val="000000">
                    <a:alpha val="43137"/>
                  </a:srgbClr>
                </a:outerShdw>
              </a:effectLst>
            </a:rPr>
            <a:t>Ofrece certificaciones nacionales e internacionales</a:t>
          </a:r>
          <a:endParaRPr lang="es-MX" sz="1400" b="1" dirty="0">
            <a:effectLst>
              <a:outerShdw blurRad="38100" dist="38100" dir="2700000" algn="tl">
                <a:srgbClr val="000000">
                  <a:alpha val="43137"/>
                </a:srgbClr>
              </a:outerShdw>
            </a:effectLst>
          </a:endParaRPr>
        </a:p>
      </dgm:t>
    </dgm:pt>
    <dgm:pt modelId="{2B3876DB-917A-4749-922C-9BA2886F54CE}" type="parTrans" cxnId="{893D37E1-7D15-4136-830D-96F09AE299FB}">
      <dgm:prSet/>
      <dgm:spPr/>
      <dgm:t>
        <a:bodyPr/>
        <a:lstStyle/>
        <a:p>
          <a:endParaRPr lang="es-MX"/>
        </a:p>
      </dgm:t>
    </dgm:pt>
    <dgm:pt modelId="{9F5D6DD3-F747-4055-B903-BB9B9D713CC1}" type="sibTrans" cxnId="{893D37E1-7D15-4136-830D-96F09AE299FB}">
      <dgm:prSet/>
      <dgm:spPr/>
      <dgm:t>
        <a:bodyPr/>
        <a:lstStyle/>
        <a:p>
          <a:endParaRPr lang="es-MX"/>
        </a:p>
      </dgm:t>
    </dgm:pt>
    <dgm:pt modelId="{17018ABC-BD93-42AB-8F3E-2998E47DAB57}" type="pres">
      <dgm:prSet presAssocID="{FABF87F4-B5DC-4BCB-A1B1-7A04560F777A}" presName="Name0" presStyleCnt="0">
        <dgm:presLayoutVars>
          <dgm:chMax val="1"/>
          <dgm:dir/>
          <dgm:animLvl val="ctr"/>
          <dgm:resizeHandles val="exact"/>
        </dgm:presLayoutVars>
      </dgm:prSet>
      <dgm:spPr/>
      <dgm:t>
        <a:bodyPr/>
        <a:lstStyle/>
        <a:p>
          <a:endParaRPr lang="es-MX"/>
        </a:p>
      </dgm:t>
    </dgm:pt>
    <dgm:pt modelId="{D9623C55-1DBD-4FD5-9795-4459A869ADD1}" type="pres">
      <dgm:prSet presAssocID="{075D1F94-DEE6-4C11-B7F7-CE0FBC1E6085}" presName="centerShape" presStyleLbl="node0" presStyleIdx="0" presStyleCnt="1" custScaleX="151669" custScaleY="106384"/>
      <dgm:spPr/>
      <dgm:t>
        <a:bodyPr/>
        <a:lstStyle/>
        <a:p>
          <a:endParaRPr lang="es-MX"/>
        </a:p>
      </dgm:t>
    </dgm:pt>
    <dgm:pt modelId="{458DD617-DD5F-4831-B483-02099AC01E0C}" type="pres">
      <dgm:prSet presAssocID="{A8191377-2681-4115-991B-82BD4AAC96B2}" presName="parTrans" presStyleLbl="sibTrans2D1" presStyleIdx="0" presStyleCnt="7"/>
      <dgm:spPr/>
      <dgm:t>
        <a:bodyPr/>
        <a:lstStyle/>
        <a:p>
          <a:endParaRPr lang="es-MX"/>
        </a:p>
      </dgm:t>
    </dgm:pt>
    <dgm:pt modelId="{F777BED6-59F8-49C2-9E2D-027A709EF22C}" type="pres">
      <dgm:prSet presAssocID="{A8191377-2681-4115-991B-82BD4AAC96B2}" presName="connectorText" presStyleLbl="sibTrans2D1" presStyleIdx="0" presStyleCnt="7"/>
      <dgm:spPr/>
      <dgm:t>
        <a:bodyPr/>
        <a:lstStyle/>
        <a:p>
          <a:endParaRPr lang="es-MX"/>
        </a:p>
      </dgm:t>
    </dgm:pt>
    <dgm:pt modelId="{82CA9ABF-D10E-467C-BE72-6841C0220332}" type="pres">
      <dgm:prSet presAssocID="{2AAB37DB-ACCB-4B60-82EA-A6ED1828B220}" presName="node" presStyleLbl="node1" presStyleIdx="0" presStyleCnt="7" custScaleX="115352" custScaleY="114630">
        <dgm:presLayoutVars>
          <dgm:bulletEnabled val="1"/>
        </dgm:presLayoutVars>
      </dgm:prSet>
      <dgm:spPr/>
      <dgm:t>
        <a:bodyPr/>
        <a:lstStyle/>
        <a:p>
          <a:endParaRPr lang="es-MX"/>
        </a:p>
      </dgm:t>
    </dgm:pt>
    <dgm:pt modelId="{16C6476D-9781-4B60-AF0D-131CEC41E68B}" type="pres">
      <dgm:prSet presAssocID="{12F8B69B-9B8E-40FD-94A3-522D8B2591AE}" presName="parTrans" presStyleLbl="sibTrans2D1" presStyleIdx="1" presStyleCnt="7"/>
      <dgm:spPr/>
      <dgm:t>
        <a:bodyPr/>
        <a:lstStyle/>
        <a:p>
          <a:endParaRPr lang="es-MX"/>
        </a:p>
      </dgm:t>
    </dgm:pt>
    <dgm:pt modelId="{F7D8AB54-EE7E-415F-8888-A4AA31294726}" type="pres">
      <dgm:prSet presAssocID="{12F8B69B-9B8E-40FD-94A3-522D8B2591AE}" presName="connectorText" presStyleLbl="sibTrans2D1" presStyleIdx="1" presStyleCnt="7"/>
      <dgm:spPr/>
      <dgm:t>
        <a:bodyPr/>
        <a:lstStyle/>
        <a:p>
          <a:endParaRPr lang="es-MX"/>
        </a:p>
      </dgm:t>
    </dgm:pt>
    <dgm:pt modelId="{9F7B176A-EF6D-4F0C-8B32-BE01C0416443}" type="pres">
      <dgm:prSet presAssocID="{DCBC83E4-4EDC-4A47-904B-73A8776E8A69}" presName="node" presStyleLbl="node1" presStyleIdx="1" presStyleCnt="7">
        <dgm:presLayoutVars>
          <dgm:bulletEnabled val="1"/>
        </dgm:presLayoutVars>
      </dgm:prSet>
      <dgm:spPr/>
      <dgm:t>
        <a:bodyPr/>
        <a:lstStyle/>
        <a:p>
          <a:endParaRPr lang="es-MX"/>
        </a:p>
      </dgm:t>
    </dgm:pt>
    <dgm:pt modelId="{0942E892-9D1D-4F40-B304-F7FE820A1A43}" type="pres">
      <dgm:prSet presAssocID="{881B8FF1-F88F-4C24-B998-410D4D81221F}" presName="parTrans" presStyleLbl="sibTrans2D1" presStyleIdx="2" presStyleCnt="7"/>
      <dgm:spPr/>
      <dgm:t>
        <a:bodyPr/>
        <a:lstStyle/>
        <a:p>
          <a:endParaRPr lang="es-MX"/>
        </a:p>
      </dgm:t>
    </dgm:pt>
    <dgm:pt modelId="{BDE938F5-113F-4BA5-B3EE-5FDE57323B63}" type="pres">
      <dgm:prSet presAssocID="{881B8FF1-F88F-4C24-B998-410D4D81221F}" presName="connectorText" presStyleLbl="sibTrans2D1" presStyleIdx="2" presStyleCnt="7"/>
      <dgm:spPr/>
      <dgm:t>
        <a:bodyPr/>
        <a:lstStyle/>
        <a:p>
          <a:endParaRPr lang="es-MX"/>
        </a:p>
      </dgm:t>
    </dgm:pt>
    <dgm:pt modelId="{6B0D6063-586C-4214-B2B8-B02D7F6D17C7}" type="pres">
      <dgm:prSet presAssocID="{F39FED73-A36A-4237-B342-8BFE1C4635E4}" presName="node" presStyleLbl="node1" presStyleIdx="2" presStyleCnt="7" custScaleX="132234" custScaleY="132234">
        <dgm:presLayoutVars>
          <dgm:bulletEnabled val="1"/>
        </dgm:presLayoutVars>
      </dgm:prSet>
      <dgm:spPr/>
      <dgm:t>
        <a:bodyPr/>
        <a:lstStyle/>
        <a:p>
          <a:endParaRPr lang="es-MX"/>
        </a:p>
      </dgm:t>
    </dgm:pt>
    <dgm:pt modelId="{A7395F4B-DEB4-402F-B840-4E93B3B97F3A}" type="pres">
      <dgm:prSet presAssocID="{80F3792D-C181-4EB9-809D-574366A22B6D}" presName="parTrans" presStyleLbl="sibTrans2D1" presStyleIdx="3" presStyleCnt="7"/>
      <dgm:spPr/>
      <dgm:t>
        <a:bodyPr/>
        <a:lstStyle/>
        <a:p>
          <a:endParaRPr lang="es-MX"/>
        </a:p>
      </dgm:t>
    </dgm:pt>
    <dgm:pt modelId="{DC2AF9B7-76A2-453E-8AD2-312AB0C06AFE}" type="pres">
      <dgm:prSet presAssocID="{80F3792D-C181-4EB9-809D-574366A22B6D}" presName="connectorText" presStyleLbl="sibTrans2D1" presStyleIdx="3" presStyleCnt="7"/>
      <dgm:spPr/>
      <dgm:t>
        <a:bodyPr/>
        <a:lstStyle/>
        <a:p>
          <a:endParaRPr lang="es-MX"/>
        </a:p>
      </dgm:t>
    </dgm:pt>
    <dgm:pt modelId="{F5B3ED8C-E94C-495B-A919-1667975FB28D}" type="pres">
      <dgm:prSet presAssocID="{AFBE1F31-56E6-4948-A261-604384D83968}" presName="node" presStyleLbl="node1" presStyleIdx="3" presStyleCnt="7" custScaleX="114507" custScaleY="123967">
        <dgm:presLayoutVars>
          <dgm:bulletEnabled val="1"/>
        </dgm:presLayoutVars>
      </dgm:prSet>
      <dgm:spPr/>
      <dgm:t>
        <a:bodyPr/>
        <a:lstStyle/>
        <a:p>
          <a:endParaRPr lang="es-MX"/>
        </a:p>
      </dgm:t>
    </dgm:pt>
    <dgm:pt modelId="{6300C4A9-F7C6-4329-8936-5E01120D1A93}" type="pres">
      <dgm:prSet presAssocID="{5624C1E6-5E94-4F31-AD1A-6996E9E645AE}" presName="parTrans" presStyleLbl="sibTrans2D1" presStyleIdx="4" presStyleCnt="7"/>
      <dgm:spPr/>
      <dgm:t>
        <a:bodyPr/>
        <a:lstStyle/>
        <a:p>
          <a:endParaRPr lang="es-MX"/>
        </a:p>
      </dgm:t>
    </dgm:pt>
    <dgm:pt modelId="{3B243772-5593-43A8-AF6B-BF9AAB676C62}" type="pres">
      <dgm:prSet presAssocID="{5624C1E6-5E94-4F31-AD1A-6996E9E645AE}" presName="connectorText" presStyleLbl="sibTrans2D1" presStyleIdx="4" presStyleCnt="7"/>
      <dgm:spPr/>
      <dgm:t>
        <a:bodyPr/>
        <a:lstStyle/>
        <a:p>
          <a:endParaRPr lang="es-MX"/>
        </a:p>
      </dgm:t>
    </dgm:pt>
    <dgm:pt modelId="{0E2510E0-E638-4B3E-B6D1-8546716D0274}" type="pres">
      <dgm:prSet presAssocID="{BF4E2389-3D94-408E-B910-B0B0B47CBD66}" presName="node" presStyleLbl="node1" presStyleIdx="4" presStyleCnt="7" custScaleX="131689" custScaleY="123390">
        <dgm:presLayoutVars>
          <dgm:bulletEnabled val="1"/>
        </dgm:presLayoutVars>
      </dgm:prSet>
      <dgm:spPr/>
      <dgm:t>
        <a:bodyPr/>
        <a:lstStyle/>
        <a:p>
          <a:endParaRPr lang="es-MX"/>
        </a:p>
      </dgm:t>
    </dgm:pt>
    <dgm:pt modelId="{9CAFBD60-4BE5-44D2-A648-6DEA6F15685C}" type="pres">
      <dgm:prSet presAssocID="{B60319AC-873E-4B63-AE8A-FD9E72111AE6}" presName="parTrans" presStyleLbl="sibTrans2D1" presStyleIdx="5" presStyleCnt="7"/>
      <dgm:spPr/>
      <dgm:t>
        <a:bodyPr/>
        <a:lstStyle/>
        <a:p>
          <a:endParaRPr lang="es-MX"/>
        </a:p>
      </dgm:t>
    </dgm:pt>
    <dgm:pt modelId="{AEF340B8-6603-4C2E-8F00-43632AED13E8}" type="pres">
      <dgm:prSet presAssocID="{B60319AC-873E-4B63-AE8A-FD9E72111AE6}" presName="connectorText" presStyleLbl="sibTrans2D1" presStyleIdx="5" presStyleCnt="7"/>
      <dgm:spPr/>
      <dgm:t>
        <a:bodyPr/>
        <a:lstStyle/>
        <a:p>
          <a:endParaRPr lang="es-MX"/>
        </a:p>
      </dgm:t>
    </dgm:pt>
    <dgm:pt modelId="{9FAA233D-BB44-44C0-8C53-DD191B9597A5}" type="pres">
      <dgm:prSet presAssocID="{D8199CDA-4779-4A9E-9742-E27EF3578CCD}" presName="node" presStyleLbl="node1" presStyleIdx="5" presStyleCnt="7" custScaleX="125351" custScaleY="115681">
        <dgm:presLayoutVars>
          <dgm:bulletEnabled val="1"/>
        </dgm:presLayoutVars>
      </dgm:prSet>
      <dgm:spPr/>
      <dgm:t>
        <a:bodyPr/>
        <a:lstStyle/>
        <a:p>
          <a:endParaRPr lang="es-MX"/>
        </a:p>
      </dgm:t>
    </dgm:pt>
    <dgm:pt modelId="{F75C7E60-B5EE-44D6-B20C-81789BDF8DE9}" type="pres">
      <dgm:prSet presAssocID="{2B3876DB-917A-4749-922C-9BA2886F54CE}" presName="parTrans" presStyleLbl="sibTrans2D1" presStyleIdx="6" presStyleCnt="7"/>
      <dgm:spPr/>
      <dgm:t>
        <a:bodyPr/>
        <a:lstStyle/>
        <a:p>
          <a:endParaRPr lang="es-MX"/>
        </a:p>
      </dgm:t>
    </dgm:pt>
    <dgm:pt modelId="{B3505F65-859D-4B71-B6D2-29E4CD8E26FD}" type="pres">
      <dgm:prSet presAssocID="{2B3876DB-917A-4749-922C-9BA2886F54CE}" presName="connectorText" presStyleLbl="sibTrans2D1" presStyleIdx="6" presStyleCnt="7"/>
      <dgm:spPr/>
      <dgm:t>
        <a:bodyPr/>
        <a:lstStyle/>
        <a:p>
          <a:endParaRPr lang="es-MX"/>
        </a:p>
      </dgm:t>
    </dgm:pt>
    <dgm:pt modelId="{51E79EB8-ABA7-42AD-8CAA-1CFE25C7DF74}" type="pres">
      <dgm:prSet presAssocID="{5E816681-9AC1-4628-9263-C2F1C056E672}" presName="node" presStyleLbl="node1" presStyleIdx="6" presStyleCnt="7" custScaleX="126571" custScaleY="126571">
        <dgm:presLayoutVars>
          <dgm:bulletEnabled val="1"/>
        </dgm:presLayoutVars>
      </dgm:prSet>
      <dgm:spPr/>
      <dgm:t>
        <a:bodyPr/>
        <a:lstStyle/>
        <a:p>
          <a:endParaRPr lang="es-MX"/>
        </a:p>
      </dgm:t>
    </dgm:pt>
  </dgm:ptLst>
  <dgm:cxnLst>
    <dgm:cxn modelId="{6F5FB5A2-EDD4-479B-A7FB-0E390329475A}" srcId="{075D1F94-DEE6-4C11-B7F7-CE0FBC1E6085}" destId="{BF4E2389-3D94-408E-B910-B0B0B47CBD66}" srcOrd="4" destOrd="0" parTransId="{5624C1E6-5E94-4F31-AD1A-6996E9E645AE}" sibTransId="{431979F2-8A18-45B8-B995-922D444A1C1D}"/>
    <dgm:cxn modelId="{025652D5-BA03-4580-BF6D-444E9E0777E9}" type="presOf" srcId="{A8191377-2681-4115-991B-82BD4AAC96B2}" destId="{458DD617-DD5F-4831-B483-02099AC01E0C}" srcOrd="0" destOrd="0" presId="urn:microsoft.com/office/officeart/2005/8/layout/radial5"/>
    <dgm:cxn modelId="{2C85EF81-4979-4D8F-A155-F374398B4365}" type="presOf" srcId="{FABF87F4-B5DC-4BCB-A1B1-7A04560F777A}" destId="{17018ABC-BD93-42AB-8F3E-2998E47DAB57}" srcOrd="0" destOrd="0" presId="urn:microsoft.com/office/officeart/2005/8/layout/radial5"/>
    <dgm:cxn modelId="{2DB90B02-8D0C-48C5-B604-149889F3A889}" srcId="{075D1F94-DEE6-4C11-B7F7-CE0FBC1E6085}" destId="{AFBE1F31-56E6-4948-A261-604384D83968}" srcOrd="3" destOrd="0" parTransId="{80F3792D-C181-4EB9-809D-574366A22B6D}" sibTransId="{0F3A658E-3142-40F6-8504-87C2080F032B}"/>
    <dgm:cxn modelId="{7C38141C-F1A7-4F2B-8F9E-293E71DA1804}" type="presOf" srcId="{80F3792D-C181-4EB9-809D-574366A22B6D}" destId="{DC2AF9B7-76A2-453E-8AD2-312AB0C06AFE}" srcOrd="1" destOrd="0" presId="urn:microsoft.com/office/officeart/2005/8/layout/radial5"/>
    <dgm:cxn modelId="{522D8F2F-FF24-4C1D-B20C-88DC83C234E1}" type="presOf" srcId="{BF4E2389-3D94-408E-B910-B0B0B47CBD66}" destId="{0E2510E0-E638-4B3E-B6D1-8546716D0274}" srcOrd="0" destOrd="0" presId="urn:microsoft.com/office/officeart/2005/8/layout/radial5"/>
    <dgm:cxn modelId="{151BD1B0-BF2D-4182-A550-3B30222BA29B}" type="presOf" srcId="{12F8B69B-9B8E-40FD-94A3-522D8B2591AE}" destId="{16C6476D-9781-4B60-AF0D-131CEC41E68B}" srcOrd="0" destOrd="0" presId="urn:microsoft.com/office/officeart/2005/8/layout/radial5"/>
    <dgm:cxn modelId="{E4097C80-612F-423C-994A-BC75A2C6214B}" srcId="{FABF87F4-B5DC-4BCB-A1B1-7A04560F777A}" destId="{075D1F94-DEE6-4C11-B7F7-CE0FBC1E6085}" srcOrd="0" destOrd="0" parTransId="{8A1E9E05-CD1F-4952-BAA7-FABD64AAD808}" sibTransId="{FC406AEF-F573-4834-B092-FFBE4A536CD3}"/>
    <dgm:cxn modelId="{02A00C79-184E-429E-AF91-4FD6DAB0B7C0}" type="presOf" srcId="{2AAB37DB-ACCB-4B60-82EA-A6ED1828B220}" destId="{82CA9ABF-D10E-467C-BE72-6841C0220332}" srcOrd="0" destOrd="0" presId="urn:microsoft.com/office/officeart/2005/8/layout/radial5"/>
    <dgm:cxn modelId="{1E31E842-BC17-49D2-9790-26AA8B1B2CB4}" srcId="{075D1F94-DEE6-4C11-B7F7-CE0FBC1E6085}" destId="{DCBC83E4-4EDC-4A47-904B-73A8776E8A69}" srcOrd="1" destOrd="0" parTransId="{12F8B69B-9B8E-40FD-94A3-522D8B2591AE}" sibTransId="{FBBF64D2-4C0F-4C47-9D86-2983150EA66E}"/>
    <dgm:cxn modelId="{B923EFCF-451F-4F14-9709-8053419FDD79}" type="presOf" srcId="{A8191377-2681-4115-991B-82BD4AAC96B2}" destId="{F777BED6-59F8-49C2-9E2D-027A709EF22C}" srcOrd="1" destOrd="0" presId="urn:microsoft.com/office/officeart/2005/8/layout/radial5"/>
    <dgm:cxn modelId="{AA1CC243-906D-41FD-9D52-40F7324CD7AE}" type="presOf" srcId="{5E816681-9AC1-4628-9263-C2F1C056E672}" destId="{51E79EB8-ABA7-42AD-8CAA-1CFE25C7DF74}" srcOrd="0" destOrd="0" presId="urn:microsoft.com/office/officeart/2005/8/layout/radial5"/>
    <dgm:cxn modelId="{28D29237-F8CC-42EA-AD5F-83BDA04DB8DC}" type="presOf" srcId="{881B8FF1-F88F-4C24-B998-410D4D81221F}" destId="{BDE938F5-113F-4BA5-B3EE-5FDE57323B63}" srcOrd="1" destOrd="0" presId="urn:microsoft.com/office/officeart/2005/8/layout/radial5"/>
    <dgm:cxn modelId="{C83BB9D5-9BF1-49C5-B604-C88BBDE99E11}" type="presOf" srcId="{2B3876DB-917A-4749-922C-9BA2886F54CE}" destId="{F75C7E60-B5EE-44D6-B20C-81789BDF8DE9}" srcOrd="0" destOrd="0" presId="urn:microsoft.com/office/officeart/2005/8/layout/radial5"/>
    <dgm:cxn modelId="{BD3FC894-0AE8-426B-9A43-FC97E3985D7B}" srcId="{075D1F94-DEE6-4C11-B7F7-CE0FBC1E6085}" destId="{F39FED73-A36A-4237-B342-8BFE1C4635E4}" srcOrd="2" destOrd="0" parTransId="{881B8FF1-F88F-4C24-B998-410D4D81221F}" sibTransId="{92871F5B-7171-40D8-9C1C-CBEDF6DB2217}"/>
    <dgm:cxn modelId="{E3FA1FDA-BEAD-48A7-A53A-DBA01DA24CB0}" type="presOf" srcId="{881B8FF1-F88F-4C24-B998-410D4D81221F}" destId="{0942E892-9D1D-4F40-B304-F7FE820A1A43}" srcOrd="0" destOrd="0" presId="urn:microsoft.com/office/officeart/2005/8/layout/radial5"/>
    <dgm:cxn modelId="{4A68E7DE-547B-4A35-B2F5-9FEDC33323CE}" type="presOf" srcId="{AFBE1F31-56E6-4948-A261-604384D83968}" destId="{F5B3ED8C-E94C-495B-A919-1667975FB28D}" srcOrd="0" destOrd="0" presId="urn:microsoft.com/office/officeart/2005/8/layout/radial5"/>
    <dgm:cxn modelId="{D4E98D72-E44F-469E-A90E-724F99E1C105}" type="presOf" srcId="{5624C1E6-5E94-4F31-AD1A-6996E9E645AE}" destId="{3B243772-5593-43A8-AF6B-BF9AAB676C62}" srcOrd="1" destOrd="0" presId="urn:microsoft.com/office/officeart/2005/8/layout/radial5"/>
    <dgm:cxn modelId="{DBD7167B-9403-4E7A-9DDD-6AEE7A811D3F}" type="presOf" srcId="{12F8B69B-9B8E-40FD-94A3-522D8B2591AE}" destId="{F7D8AB54-EE7E-415F-8888-A4AA31294726}" srcOrd="1" destOrd="0" presId="urn:microsoft.com/office/officeart/2005/8/layout/radial5"/>
    <dgm:cxn modelId="{893D37E1-7D15-4136-830D-96F09AE299FB}" srcId="{075D1F94-DEE6-4C11-B7F7-CE0FBC1E6085}" destId="{5E816681-9AC1-4628-9263-C2F1C056E672}" srcOrd="6" destOrd="0" parTransId="{2B3876DB-917A-4749-922C-9BA2886F54CE}" sibTransId="{9F5D6DD3-F747-4055-B903-BB9B9D713CC1}"/>
    <dgm:cxn modelId="{5CB4449C-1F04-4F29-9697-799567939AB7}" type="presOf" srcId="{80F3792D-C181-4EB9-809D-574366A22B6D}" destId="{A7395F4B-DEB4-402F-B840-4E93B3B97F3A}" srcOrd="0" destOrd="0" presId="urn:microsoft.com/office/officeart/2005/8/layout/radial5"/>
    <dgm:cxn modelId="{BDEF2B80-B3EE-45C8-92D1-24FAA4C807D0}" type="presOf" srcId="{2B3876DB-917A-4749-922C-9BA2886F54CE}" destId="{B3505F65-859D-4B71-B6D2-29E4CD8E26FD}" srcOrd="1" destOrd="0" presId="urn:microsoft.com/office/officeart/2005/8/layout/radial5"/>
    <dgm:cxn modelId="{D69B4536-B1CB-48CA-A09C-5792654EDF27}" type="presOf" srcId="{5624C1E6-5E94-4F31-AD1A-6996E9E645AE}" destId="{6300C4A9-F7C6-4329-8936-5E01120D1A93}" srcOrd="0" destOrd="0" presId="urn:microsoft.com/office/officeart/2005/8/layout/radial5"/>
    <dgm:cxn modelId="{1E4DB358-98F4-40B5-A6D7-957437EAECE3}" type="presOf" srcId="{B60319AC-873E-4B63-AE8A-FD9E72111AE6}" destId="{9CAFBD60-4BE5-44D2-A648-6DEA6F15685C}" srcOrd="0" destOrd="0" presId="urn:microsoft.com/office/officeart/2005/8/layout/radial5"/>
    <dgm:cxn modelId="{459B4DF7-6903-4C7F-8F6E-F5AA08CCE33F}" type="presOf" srcId="{B60319AC-873E-4B63-AE8A-FD9E72111AE6}" destId="{AEF340B8-6603-4C2E-8F00-43632AED13E8}" srcOrd="1" destOrd="0" presId="urn:microsoft.com/office/officeart/2005/8/layout/radial5"/>
    <dgm:cxn modelId="{8A7DED9E-28C1-46CD-A6B2-27AA66FFA6EB}" type="presOf" srcId="{F39FED73-A36A-4237-B342-8BFE1C4635E4}" destId="{6B0D6063-586C-4214-B2B8-B02D7F6D17C7}" srcOrd="0" destOrd="0" presId="urn:microsoft.com/office/officeart/2005/8/layout/radial5"/>
    <dgm:cxn modelId="{0CFDEECC-BC8D-42C6-966D-682FB5675699}" type="presOf" srcId="{D8199CDA-4779-4A9E-9742-E27EF3578CCD}" destId="{9FAA233D-BB44-44C0-8C53-DD191B9597A5}" srcOrd="0" destOrd="0" presId="urn:microsoft.com/office/officeart/2005/8/layout/radial5"/>
    <dgm:cxn modelId="{6F82F7A1-B5F6-434E-8822-318833E4F91D}" srcId="{075D1F94-DEE6-4C11-B7F7-CE0FBC1E6085}" destId="{D8199CDA-4779-4A9E-9742-E27EF3578CCD}" srcOrd="5" destOrd="0" parTransId="{B60319AC-873E-4B63-AE8A-FD9E72111AE6}" sibTransId="{D839214A-73BE-4BF3-A9A2-BC96ADB5213C}"/>
    <dgm:cxn modelId="{5AE03FF0-F298-460B-8CA7-4541806FBBAC}" srcId="{075D1F94-DEE6-4C11-B7F7-CE0FBC1E6085}" destId="{2AAB37DB-ACCB-4B60-82EA-A6ED1828B220}" srcOrd="0" destOrd="0" parTransId="{A8191377-2681-4115-991B-82BD4AAC96B2}" sibTransId="{295D81B6-408E-4426-85A4-7AE44D105A82}"/>
    <dgm:cxn modelId="{DB07F8A1-90D5-4EB5-B83B-45EA6C955EEB}" type="presOf" srcId="{DCBC83E4-4EDC-4A47-904B-73A8776E8A69}" destId="{9F7B176A-EF6D-4F0C-8B32-BE01C0416443}" srcOrd="0" destOrd="0" presId="urn:microsoft.com/office/officeart/2005/8/layout/radial5"/>
    <dgm:cxn modelId="{B2B3309F-5DFE-4B09-95CB-60199DB6E5B3}" type="presOf" srcId="{075D1F94-DEE6-4C11-B7F7-CE0FBC1E6085}" destId="{D9623C55-1DBD-4FD5-9795-4459A869ADD1}" srcOrd="0" destOrd="0" presId="urn:microsoft.com/office/officeart/2005/8/layout/radial5"/>
    <dgm:cxn modelId="{2F899D3A-C5E6-487F-92F2-AC95B976A218}" type="presParOf" srcId="{17018ABC-BD93-42AB-8F3E-2998E47DAB57}" destId="{D9623C55-1DBD-4FD5-9795-4459A869ADD1}" srcOrd="0" destOrd="0" presId="urn:microsoft.com/office/officeart/2005/8/layout/radial5"/>
    <dgm:cxn modelId="{8CB6F393-6F5D-4BF2-918B-0D5F36C34DCB}" type="presParOf" srcId="{17018ABC-BD93-42AB-8F3E-2998E47DAB57}" destId="{458DD617-DD5F-4831-B483-02099AC01E0C}" srcOrd="1" destOrd="0" presId="urn:microsoft.com/office/officeart/2005/8/layout/radial5"/>
    <dgm:cxn modelId="{A9BD0320-FA2C-46E7-A9CB-1C55F650977A}" type="presParOf" srcId="{458DD617-DD5F-4831-B483-02099AC01E0C}" destId="{F777BED6-59F8-49C2-9E2D-027A709EF22C}" srcOrd="0" destOrd="0" presId="urn:microsoft.com/office/officeart/2005/8/layout/radial5"/>
    <dgm:cxn modelId="{B8F4BB8A-E7B0-454E-BB7D-5B84B378E99E}" type="presParOf" srcId="{17018ABC-BD93-42AB-8F3E-2998E47DAB57}" destId="{82CA9ABF-D10E-467C-BE72-6841C0220332}" srcOrd="2" destOrd="0" presId="urn:microsoft.com/office/officeart/2005/8/layout/radial5"/>
    <dgm:cxn modelId="{71C92680-2B5E-4BB4-BFE2-464C30BEA683}" type="presParOf" srcId="{17018ABC-BD93-42AB-8F3E-2998E47DAB57}" destId="{16C6476D-9781-4B60-AF0D-131CEC41E68B}" srcOrd="3" destOrd="0" presId="urn:microsoft.com/office/officeart/2005/8/layout/radial5"/>
    <dgm:cxn modelId="{3E1C00F5-2F24-47C4-B69B-1FEFC907438E}" type="presParOf" srcId="{16C6476D-9781-4B60-AF0D-131CEC41E68B}" destId="{F7D8AB54-EE7E-415F-8888-A4AA31294726}" srcOrd="0" destOrd="0" presId="urn:microsoft.com/office/officeart/2005/8/layout/radial5"/>
    <dgm:cxn modelId="{716E05A8-BA66-49A6-AA04-CF55F3C1B5CA}" type="presParOf" srcId="{17018ABC-BD93-42AB-8F3E-2998E47DAB57}" destId="{9F7B176A-EF6D-4F0C-8B32-BE01C0416443}" srcOrd="4" destOrd="0" presId="urn:microsoft.com/office/officeart/2005/8/layout/radial5"/>
    <dgm:cxn modelId="{55483E46-0FFB-4691-84DF-E0AF8EA98881}" type="presParOf" srcId="{17018ABC-BD93-42AB-8F3E-2998E47DAB57}" destId="{0942E892-9D1D-4F40-B304-F7FE820A1A43}" srcOrd="5" destOrd="0" presId="urn:microsoft.com/office/officeart/2005/8/layout/radial5"/>
    <dgm:cxn modelId="{640A6C26-D8CE-466C-A7E2-2519B37A0665}" type="presParOf" srcId="{0942E892-9D1D-4F40-B304-F7FE820A1A43}" destId="{BDE938F5-113F-4BA5-B3EE-5FDE57323B63}" srcOrd="0" destOrd="0" presId="urn:microsoft.com/office/officeart/2005/8/layout/radial5"/>
    <dgm:cxn modelId="{04F14954-E93E-43E9-A384-AFC1113A8CBF}" type="presParOf" srcId="{17018ABC-BD93-42AB-8F3E-2998E47DAB57}" destId="{6B0D6063-586C-4214-B2B8-B02D7F6D17C7}" srcOrd="6" destOrd="0" presId="urn:microsoft.com/office/officeart/2005/8/layout/radial5"/>
    <dgm:cxn modelId="{99BB451E-A678-43BA-A4EA-798E06E7B959}" type="presParOf" srcId="{17018ABC-BD93-42AB-8F3E-2998E47DAB57}" destId="{A7395F4B-DEB4-402F-B840-4E93B3B97F3A}" srcOrd="7" destOrd="0" presId="urn:microsoft.com/office/officeart/2005/8/layout/radial5"/>
    <dgm:cxn modelId="{FB65C297-F3D9-4D19-BF4F-B6455503BB48}" type="presParOf" srcId="{A7395F4B-DEB4-402F-B840-4E93B3B97F3A}" destId="{DC2AF9B7-76A2-453E-8AD2-312AB0C06AFE}" srcOrd="0" destOrd="0" presId="urn:microsoft.com/office/officeart/2005/8/layout/radial5"/>
    <dgm:cxn modelId="{8FF0B02F-9ECC-463C-A6ED-6333FBD6A101}" type="presParOf" srcId="{17018ABC-BD93-42AB-8F3E-2998E47DAB57}" destId="{F5B3ED8C-E94C-495B-A919-1667975FB28D}" srcOrd="8" destOrd="0" presId="urn:microsoft.com/office/officeart/2005/8/layout/radial5"/>
    <dgm:cxn modelId="{E9B3FE7E-C2A1-4D3B-B353-97CDC7D22B84}" type="presParOf" srcId="{17018ABC-BD93-42AB-8F3E-2998E47DAB57}" destId="{6300C4A9-F7C6-4329-8936-5E01120D1A93}" srcOrd="9" destOrd="0" presId="urn:microsoft.com/office/officeart/2005/8/layout/radial5"/>
    <dgm:cxn modelId="{7AAC1D8E-4BC4-468D-AF23-02E3CE6F5710}" type="presParOf" srcId="{6300C4A9-F7C6-4329-8936-5E01120D1A93}" destId="{3B243772-5593-43A8-AF6B-BF9AAB676C62}" srcOrd="0" destOrd="0" presId="urn:microsoft.com/office/officeart/2005/8/layout/radial5"/>
    <dgm:cxn modelId="{46A1F806-F5C8-4600-9011-01A4DBD39903}" type="presParOf" srcId="{17018ABC-BD93-42AB-8F3E-2998E47DAB57}" destId="{0E2510E0-E638-4B3E-B6D1-8546716D0274}" srcOrd="10" destOrd="0" presId="urn:microsoft.com/office/officeart/2005/8/layout/radial5"/>
    <dgm:cxn modelId="{BD0B110D-8CB6-404F-89CF-67CF041D41F7}" type="presParOf" srcId="{17018ABC-BD93-42AB-8F3E-2998E47DAB57}" destId="{9CAFBD60-4BE5-44D2-A648-6DEA6F15685C}" srcOrd="11" destOrd="0" presId="urn:microsoft.com/office/officeart/2005/8/layout/radial5"/>
    <dgm:cxn modelId="{7229631D-3142-43E8-9993-FCC0C257BC0F}" type="presParOf" srcId="{9CAFBD60-4BE5-44D2-A648-6DEA6F15685C}" destId="{AEF340B8-6603-4C2E-8F00-43632AED13E8}" srcOrd="0" destOrd="0" presId="urn:microsoft.com/office/officeart/2005/8/layout/radial5"/>
    <dgm:cxn modelId="{81F348F5-A9C3-498B-BDA9-279362186785}" type="presParOf" srcId="{17018ABC-BD93-42AB-8F3E-2998E47DAB57}" destId="{9FAA233D-BB44-44C0-8C53-DD191B9597A5}" srcOrd="12" destOrd="0" presId="urn:microsoft.com/office/officeart/2005/8/layout/radial5"/>
    <dgm:cxn modelId="{103FDDE1-FD7E-4E0E-99E7-456B1C3D2B8C}" type="presParOf" srcId="{17018ABC-BD93-42AB-8F3E-2998E47DAB57}" destId="{F75C7E60-B5EE-44D6-B20C-81789BDF8DE9}" srcOrd="13" destOrd="0" presId="urn:microsoft.com/office/officeart/2005/8/layout/radial5"/>
    <dgm:cxn modelId="{AA6E590D-BBFF-4F1A-A874-9F0D1835DBFB}" type="presParOf" srcId="{F75C7E60-B5EE-44D6-B20C-81789BDF8DE9}" destId="{B3505F65-859D-4B71-B6D2-29E4CD8E26FD}" srcOrd="0" destOrd="0" presId="urn:microsoft.com/office/officeart/2005/8/layout/radial5"/>
    <dgm:cxn modelId="{7B02754A-B32F-4311-8B72-96D0CC2A5C2B}" type="presParOf" srcId="{17018ABC-BD93-42AB-8F3E-2998E47DAB57}" destId="{51E79EB8-ABA7-42AD-8CAA-1CFE25C7DF74}"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23C55-1DBD-4FD5-9795-4459A869ADD1}">
      <dsp:nvSpPr>
        <dsp:cNvPr id="0" name=""/>
        <dsp:cNvSpPr/>
      </dsp:nvSpPr>
      <dsp:spPr>
        <a:xfrm>
          <a:off x="3362170" y="2014662"/>
          <a:ext cx="2010403" cy="1410141"/>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w="9525" cap="flat" cmpd="sng" algn="ctr">
          <a:solidFill>
            <a:schemeClr val="accent4"/>
          </a:solidFill>
          <a:prstDash val="solid"/>
        </a:ln>
        <a:effectLst>
          <a:outerShdw blurRad="50800" dist="381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Centrado en el alumno y en el aprendizaje</a:t>
          </a:r>
        </a:p>
      </dsp:txBody>
      <dsp:txXfrm>
        <a:off x="3656587" y="2221172"/>
        <a:ext cx="1421569" cy="997121"/>
      </dsp:txXfrm>
    </dsp:sp>
    <dsp:sp modelId="{458DD617-DD5F-4831-B483-02099AC01E0C}">
      <dsp:nvSpPr>
        <dsp:cNvPr id="0" name=""/>
        <dsp:cNvSpPr/>
      </dsp:nvSpPr>
      <dsp:spPr>
        <a:xfrm rot="16200000">
          <a:off x="4216625" y="1479250"/>
          <a:ext cx="301494"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b="1" kern="1200" dirty="0">
            <a:effectLst>
              <a:outerShdw blurRad="38100" dist="38100" dir="2700000" algn="tl">
                <a:srgbClr val="000000">
                  <a:alpha val="43137"/>
                </a:srgbClr>
              </a:outerShdw>
            </a:effectLst>
          </a:endParaRPr>
        </a:p>
      </dsp:txBody>
      <dsp:txXfrm>
        <a:off x="4261849" y="1628280"/>
        <a:ext cx="211046" cy="311419"/>
      </dsp:txXfrm>
    </dsp:sp>
    <dsp:sp modelId="{82CA9ABF-D10E-467C-BE72-6841C0220332}">
      <dsp:nvSpPr>
        <dsp:cNvPr id="0" name=""/>
        <dsp:cNvSpPr/>
      </dsp:nvSpPr>
      <dsp:spPr>
        <a:xfrm>
          <a:off x="3574957" y="-129105"/>
          <a:ext cx="1584829" cy="1574909"/>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Impulsa el desarrollo de competencias</a:t>
          </a:r>
          <a:endParaRPr lang="es-MX" sz="1400" b="1" kern="1200" dirty="0">
            <a:effectLst>
              <a:outerShdw blurRad="38100" dist="38100" dir="2700000" algn="tl">
                <a:srgbClr val="000000">
                  <a:alpha val="43137"/>
                </a:srgbClr>
              </a:outerShdw>
            </a:effectLst>
          </a:endParaRPr>
        </a:p>
      </dsp:txBody>
      <dsp:txXfrm>
        <a:off x="3807050" y="101535"/>
        <a:ext cx="1120643" cy="1113629"/>
      </dsp:txXfrm>
    </dsp:sp>
    <dsp:sp modelId="{16C6476D-9781-4B60-AF0D-131CEC41E68B}">
      <dsp:nvSpPr>
        <dsp:cNvPr id="0" name=""/>
        <dsp:cNvSpPr/>
      </dsp:nvSpPr>
      <dsp:spPr>
        <a:xfrm rot="19285714">
          <a:off x="5091230" y="1771947"/>
          <a:ext cx="278409"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b="1" kern="1200">
            <a:effectLst>
              <a:outerShdw blurRad="38100" dist="38100" dir="2700000" algn="tl">
                <a:srgbClr val="000000">
                  <a:alpha val="43137"/>
                </a:srgbClr>
              </a:outerShdw>
            </a:effectLst>
          </a:endParaRPr>
        </a:p>
      </dsp:txBody>
      <dsp:txXfrm>
        <a:off x="5100341" y="1901791"/>
        <a:ext cx="194886" cy="311419"/>
      </dsp:txXfrm>
    </dsp:sp>
    <dsp:sp modelId="{9F7B176A-EF6D-4F0C-8B32-BE01C0416443}">
      <dsp:nvSpPr>
        <dsp:cNvPr id="0" name=""/>
        <dsp:cNvSpPr/>
      </dsp:nvSpPr>
      <dsp:spPr>
        <a:xfrm>
          <a:off x="5292073" y="747527"/>
          <a:ext cx="1373907" cy="1373907"/>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es-MX" sz="1200" b="1" kern="1200" dirty="0" smtClean="0">
              <a:effectLst>
                <a:outerShdw blurRad="38100" dist="38100" dir="2700000" algn="tl">
                  <a:srgbClr val="000000">
                    <a:alpha val="43137"/>
                  </a:srgbClr>
                </a:outerShdw>
              </a:effectLst>
            </a:rPr>
            <a:t>Incentiva la investigación educativa</a:t>
          </a:r>
          <a:endParaRPr lang="es-MX" sz="1200" b="1" kern="1200" dirty="0">
            <a:effectLst>
              <a:outerShdw blurRad="38100" dist="38100" dir="2700000" algn="tl">
                <a:srgbClr val="000000">
                  <a:alpha val="43137"/>
                </a:srgbClr>
              </a:outerShdw>
            </a:effectLst>
          </a:endParaRPr>
        </a:p>
      </dsp:txBody>
      <dsp:txXfrm>
        <a:off x="5493277" y="948731"/>
        <a:ext cx="971499" cy="971499"/>
      </dsp:txXfrm>
    </dsp:sp>
    <dsp:sp modelId="{0942E892-9D1D-4F40-B304-F7FE820A1A43}">
      <dsp:nvSpPr>
        <dsp:cNvPr id="0" name=""/>
        <dsp:cNvSpPr/>
      </dsp:nvSpPr>
      <dsp:spPr>
        <a:xfrm rot="771429">
          <a:off x="5359102" y="2697009"/>
          <a:ext cx="91450"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b="1" kern="1200">
            <a:effectLst>
              <a:outerShdw blurRad="38100" dist="38100" dir="2700000" algn="tl">
                <a:srgbClr val="000000">
                  <a:alpha val="43137"/>
                </a:srgbClr>
              </a:outerShdw>
            </a:effectLst>
          </a:endParaRPr>
        </a:p>
      </dsp:txBody>
      <dsp:txXfrm>
        <a:off x="5359446" y="2797763"/>
        <a:ext cx="64015" cy="311419"/>
      </dsp:txXfrm>
    </dsp:sp>
    <dsp:sp modelId="{6B0D6063-586C-4214-B2B8-B02D7F6D17C7}">
      <dsp:nvSpPr>
        <dsp:cNvPr id="0" name=""/>
        <dsp:cNvSpPr/>
      </dsp:nvSpPr>
      <dsp:spPr>
        <a:xfrm>
          <a:off x="5468686" y="2270047"/>
          <a:ext cx="1816772" cy="1816772"/>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Desarrolla habilidades para la sociedad del conocimiento y la ciudadanía</a:t>
          </a:r>
          <a:endParaRPr lang="es-MX" sz="1400" b="1" kern="1200" dirty="0">
            <a:effectLst>
              <a:outerShdw blurRad="38100" dist="38100" dir="2700000" algn="tl">
                <a:srgbClr val="000000">
                  <a:alpha val="43137"/>
                </a:srgbClr>
              </a:outerShdw>
            </a:effectLst>
          </a:endParaRPr>
        </a:p>
      </dsp:txBody>
      <dsp:txXfrm>
        <a:off x="5734746" y="2536107"/>
        <a:ext cx="1284652" cy="1284652"/>
      </dsp:txXfrm>
    </dsp:sp>
    <dsp:sp modelId="{A7395F4B-DEB4-402F-B840-4E93B3B97F3A}">
      <dsp:nvSpPr>
        <dsp:cNvPr id="0" name=""/>
        <dsp:cNvSpPr/>
      </dsp:nvSpPr>
      <dsp:spPr>
        <a:xfrm rot="3857143">
          <a:off x="4662767" y="3338757"/>
          <a:ext cx="255374"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a:off x="4684453" y="3408050"/>
        <a:ext cx="178762" cy="311419"/>
      </dsp:txXfrm>
    </dsp:sp>
    <dsp:sp modelId="{F5B3ED8C-E94C-495B-A919-1667975FB28D}">
      <dsp:nvSpPr>
        <dsp:cNvPr id="0" name=""/>
        <dsp:cNvSpPr/>
      </dsp:nvSpPr>
      <dsp:spPr>
        <a:xfrm>
          <a:off x="4475163" y="3725379"/>
          <a:ext cx="1573219" cy="1703191"/>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Desarrolla competencias para el uso de las TICs, redes sociales y Web 2.0</a:t>
          </a:r>
          <a:endParaRPr lang="es-MX" sz="1400" b="1" kern="1200" dirty="0">
            <a:effectLst>
              <a:outerShdw blurRad="38100" dist="38100" dir="2700000" algn="tl">
                <a:srgbClr val="000000">
                  <a:alpha val="43137"/>
                </a:srgbClr>
              </a:outerShdw>
            </a:effectLst>
          </a:endParaRPr>
        </a:p>
      </dsp:txBody>
      <dsp:txXfrm>
        <a:off x="4705556" y="3974806"/>
        <a:ext cx="1112433" cy="1204337"/>
      </dsp:txXfrm>
    </dsp:sp>
    <dsp:sp modelId="{6300C4A9-F7C6-4329-8936-5E01120D1A93}">
      <dsp:nvSpPr>
        <dsp:cNvPr id="0" name=""/>
        <dsp:cNvSpPr/>
      </dsp:nvSpPr>
      <dsp:spPr>
        <a:xfrm rot="6942857">
          <a:off x="3825831" y="3330275"/>
          <a:ext cx="245086"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rot="10800000">
        <a:off x="3878545" y="3400959"/>
        <a:ext cx="171560" cy="311419"/>
      </dsp:txXfrm>
    </dsp:sp>
    <dsp:sp modelId="{0E2510E0-E638-4B3E-B6D1-8546716D0274}">
      <dsp:nvSpPr>
        <dsp:cNvPr id="0" name=""/>
        <dsp:cNvSpPr/>
      </dsp:nvSpPr>
      <dsp:spPr>
        <a:xfrm>
          <a:off x="2568329" y="3729343"/>
          <a:ext cx="1809284" cy="1695263"/>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Promueve el aprendizaje para la vida y la pertenencia a comunidades de expertos</a:t>
          </a:r>
          <a:endParaRPr lang="es-MX" sz="1400" b="1" kern="1200" dirty="0">
            <a:effectLst>
              <a:outerShdw blurRad="38100" dist="38100" dir="2700000" algn="tl">
                <a:srgbClr val="000000">
                  <a:alpha val="43137"/>
                </a:srgbClr>
              </a:outerShdw>
            </a:effectLst>
          </a:endParaRPr>
        </a:p>
      </dsp:txBody>
      <dsp:txXfrm>
        <a:off x="2833293" y="3977609"/>
        <a:ext cx="1279356" cy="1198731"/>
      </dsp:txXfrm>
    </dsp:sp>
    <dsp:sp modelId="{9CAFBD60-4BE5-44D2-A648-6DEA6F15685C}">
      <dsp:nvSpPr>
        <dsp:cNvPr id="0" name=""/>
        <dsp:cNvSpPr/>
      </dsp:nvSpPr>
      <dsp:spPr>
        <a:xfrm rot="10028571">
          <a:off x="3246582" y="2702510"/>
          <a:ext cx="118465"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MX" sz="2000" b="1" kern="1200">
            <a:effectLst>
              <a:outerShdw blurRad="38100" dist="38100" dir="2700000" algn="tl">
                <a:srgbClr val="000000">
                  <a:alpha val="43137"/>
                </a:srgbClr>
              </a:outerShdw>
            </a:effectLst>
          </a:endParaRPr>
        </a:p>
      </dsp:txBody>
      <dsp:txXfrm rot="10800000">
        <a:off x="3281675" y="2802362"/>
        <a:ext cx="82926" cy="311419"/>
      </dsp:txXfrm>
    </dsp:sp>
    <dsp:sp modelId="{9FAA233D-BB44-44C0-8C53-DD191B9597A5}">
      <dsp:nvSpPr>
        <dsp:cNvPr id="0" name=""/>
        <dsp:cNvSpPr/>
      </dsp:nvSpPr>
      <dsp:spPr>
        <a:xfrm>
          <a:off x="1496568" y="2383759"/>
          <a:ext cx="1722206" cy="1589349"/>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dirty="0" smtClean="0">
              <a:effectLst>
                <a:outerShdw blurRad="38100" dist="38100" dir="2700000" algn="tl">
                  <a:srgbClr val="000000">
                    <a:alpha val="43137"/>
                  </a:srgbClr>
                </a:outerShdw>
              </a:effectLst>
            </a:rPr>
            <a:t>Genera espacios para el aprendizaje colaborativo y el compartir experiencias</a:t>
          </a:r>
          <a:endParaRPr lang="es-MX" sz="1400" b="1" kern="1200" dirty="0">
            <a:effectLst>
              <a:outerShdw blurRad="38100" dist="38100" dir="2700000" algn="tl">
                <a:srgbClr val="000000">
                  <a:alpha val="43137"/>
                </a:srgbClr>
              </a:outerShdw>
            </a:effectLst>
          </a:endParaRPr>
        </a:p>
      </dsp:txBody>
      <dsp:txXfrm>
        <a:off x="1748779" y="2616514"/>
        <a:ext cx="1217784" cy="1123839"/>
      </dsp:txXfrm>
    </dsp:sp>
    <dsp:sp modelId="{F75C7E60-B5EE-44D6-B20C-81789BDF8DE9}">
      <dsp:nvSpPr>
        <dsp:cNvPr id="0" name=""/>
        <dsp:cNvSpPr/>
      </dsp:nvSpPr>
      <dsp:spPr>
        <a:xfrm rot="13114286">
          <a:off x="3482688" y="1827143"/>
          <a:ext cx="181668" cy="519031"/>
        </a:xfrm>
        <a:prstGeom prst="rightArrow">
          <a:avLst>
            <a:gd name="adj1" fmla="val 60000"/>
            <a:gd name="adj2" fmla="val 50000"/>
          </a:avLst>
        </a:prstGeom>
        <a:gradFill rotWithShape="0">
          <a:gsLst>
            <a:gs pos="0">
              <a:schemeClr val="dk2">
                <a:tint val="60000"/>
                <a:hueOff val="0"/>
                <a:satOff val="0"/>
                <a:lumOff val="0"/>
                <a:alphaOff val="0"/>
                <a:shade val="15000"/>
                <a:satMod val="180000"/>
              </a:schemeClr>
            </a:gs>
            <a:gs pos="50000">
              <a:schemeClr val="dk2">
                <a:tint val="60000"/>
                <a:hueOff val="0"/>
                <a:satOff val="0"/>
                <a:lumOff val="0"/>
                <a:alphaOff val="0"/>
                <a:shade val="45000"/>
                <a:satMod val="170000"/>
              </a:schemeClr>
            </a:gs>
            <a:gs pos="70000">
              <a:schemeClr val="dk2">
                <a:tint val="60000"/>
                <a:hueOff val="0"/>
                <a:satOff val="0"/>
                <a:lumOff val="0"/>
                <a:alphaOff val="0"/>
                <a:tint val="99000"/>
                <a:shade val="65000"/>
                <a:satMod val="155000"/>
              </a:schemeClr>
            </a:gs>
            <a:gs pos="100000">
              <a:schemeClr val="dk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MX" sz="2200" kern="1200"/>
        </a:p>
      </dsp:txBody>
      <dsp:txXfrm rot="10800000">
        <a:off x="3531243" y="1947939"/>
        <a:ext cx="127168" cy="311419"/>
      </dsp:txXfrm>
    </dsp:sp>
    <dsp:sp modelId="{51E79EB8-ABA7-42AD-8CAA-1CFE25C7DF74}">
      <dsp:nvSpPr>
        <dsp:cNvPr id="0" name=""/>
        <dsp:cNvSpPr/>
      </dsp:nvSpPr>
      <dsp:spPr>
        <a:xfrm>
          <a:off x="1886233" y="564997"/>
          <a:ext cx="1738967" cy="1738967"/>
        </a:xfrm>
        <a:prstGeom prst="ellipse">
          <a:avLst/>
        </a:prstGeom>
        <a:gradFill rotWithShape="0">
          <a:gsLst>
            <a:gs pos="0">
              <a:schemeClr val="dk2">
                <a:hueOff val="0"/>
                <a:satOff val="0"/>
                <a:lumOff val="0"/>
                <a:alphaOff val="0"/>
                <a:shade val="15000"/>
                <a:satMod val="180000"/>
              </a:schemeClr>
            </a:gs>
            <a:gs pos="50000">
              <a:schemeClr val="dk2">
                <a:hueOff val="0"/>
                <a:satOff val="0"/>
                <a:lumOff val="0"/>
                <a:alphaOff val="0"/>
                <a:shade val="45000"/>
                <a:satMod val="170000"/>
              </a:schemeClr>
            </a:gs>
            <a:gs pos="70000">
              <a:schemeClr val="dk2">
                <a:hueOff val="0"/>
                <a:satOff val="0"/>
                <a:lumOff val="0"/>
                <a:alphaOff val="0"/>
                <a:tint val="99000"/>
                <a:shade val="65000"/>
                <a:satMod val="155000"/>
              </a:schemeClr>
            </a:gs>
            <a:gs pos="100000">
              <a:schemeClr val="dk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dk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s-MX" sz="1400" b="1" kern="1200" smtClean="0">
              <a:effectLst>
                <a:outerShdw blurRad="38100" dist="38100" dir="2700000" algn="tl">
                  <a:srgbClr val="000000">
                    <a:alpha val="43137"/>
                  </a:srgbClr>
                </a:outerShdw>
              </a:effectLst>
            </a:rPr>
            <a:t>Ofrece certificaciones nacionales e internacionales</a:t>
          </a:r>
          <a:endParaRPr lang="es-MX" sz="1400" b="1" kern="1200" dirty="0">
            <a:effectLst>
              <a:outerShdw blurRad="38100" dist="38100" dir="2700000" algn="tl">
                <a:srgbClr val="000000">
                  <a:alpha val="43137"/>
                </a:srgbClr>
              </a:outerShdw>
            </a:effectLst>
          </a:endParaRPr>
        </a:p>
      </dsp:txBody>
      <dsp:txXfrm>
        <a:off x="2140899" y="819663"/>
        <a:ext cx="1229635" cy="122963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0D7D08-F535-4AE7-8956-81413E112BE1}" type="datetimeFigureOut">
              <a:rPr lang="es-MX" smtClean="0"/>
              <a:t>08/02/2013</a:t>
            </a:fld>
            <a:endParaRPr lang="es-MX"/>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2915EF-6ECC-433F-B001-38E93DB72423}" type="slidenum">
              <a:rPr lang="es-MX" smtClean="0"/>
              <a:t>‹#›</a:t>
            </a:fld>
            <a:endParaRPr lang="es-MX"/>
          </a:p>
        </p:txBody>
      </p:sp>
    </p:spTree>
    <p:extLst>
      <p:ext uri="{BB962C8B-B14F-4D97-AF65-F5344CB8AC3E}">
        <p14:creationId xmlns:p14="http://schemas.microsoft.com/office/powerpoint/2010/main" val="653951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4DDBE-3F67-45C5-902C-EC583528543D}" type="datetimeFigureOut">
              <a:rPr lang="en-US" smtClean="0"/>
              <a:t>2/8/2013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9789F4-029E-4103-B002-2FFDD480A588}" type="slidenum">
              <a:rPr lang="en-US" smtClean="0"/>
              <a:t>‹#›</a:t>
            </a:fld>
            <a:endParaRPr lang="en-US" dirty="0"/>
          </a:p>
        </p:txBody>
      </p:sp>
    </p:spTree>
    <p:extLst>
      <p:ext uri="{BB962C8B-B14F-4D97-AF65-F5344CB8AC3E}">
        <p14:creationId xmlns:p14="http://schemas.microsoft.com/office/powerpoint/2010/main" val="29900042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2/8/2013 12:19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2" tIns="46586" rIns="93172" bIns="46586">
            <a:normAutofit/>
          </a:bodyPr>
          <a:lstStyle/>
          <a:p>
            <a:endParaRPr lang="en-US" dirty="0"/>
          </a:p>
        </p:txBody>
      </p:sp>
      <p:sp>
        <p:nvSpPr>
          <p:cNvPr id="4" name="Header Placeholder 3"/>
          <p:cNvSpPr>
            <a:spLocks noGrp="1"/>
          </p:cNvSpPr>
          <p:nvPr>
            <p:ph type="hdr" sz="quarter" idx="10"/>
          </p:nvPr>
        </p:nvSpPr>
        <p:spPr/>
        <p:txBody>
          <a:bodyPr lIns="93172" tIns="46586" rIns="93172" bIns="46586"/>
          <a:lstStyle/>
          <a:p>
            <a:endParaRPr lang="en-US" dirty="0"/>
          </a:p>
        </p:txBody>
      </p:sp>
      <p:sp>
        <p:nvSpPr>
          <p:cNvPr id="5" name="Date Placeholder 4"/>
          <p:cNvSpPr>
            <a:spLocks noGrp="1"/>
          </p:cNvSpPr>
          <p:nvPr>
            <p:ph type="dt" idx="11"/>
          </p:nvPr>
        </p:nvSpPr>
        <p:spPr/>
        <p:txBody>
          <a:bodyPr lIns="93172" tIns="46586" rIns="93172" bIns="46586"/>
          <a:lstStyle/>
          <a:p>
            <a:fld id="{81331B57-0BE5-4F82-AA58-76F53EFF3ADA}" type="datetime8">
              <a:rPr lang="en-US" smtClean="0"/>
              <a:pPr/>
              <a:t>2/8/2013 12:19 PM</a:t>
            </a:fld>
            <a:endParaRPr lang="en-US"/>
          </a:p>
        </p:txBody>
      </p:sp>
      <p:sp>
        <p:nvSpPr>
          <p:cNvPr id="6" name="Footer Placeholder 5"/>
          <p:cNvSpPr>
            <a:spLocks noGrp="1"/>
          </p:cNvSpPr>
          <p:nvPr>
            <p:ph type="ftr" sz="quarter" idx="12"/>
          </p:nvPr>
        </p:nvSpPr>
        <p:spPr/>
        <p:txBody>
          <a:bodyPr lIns="93172" tIns="46586" rIns="93172" bIns="46586"/>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lIns="93172" tIns="46586" rIns="93172" bIns="46586"/>
          <a:lstStyle/>
          <a:p>
            <a:fld id="{EC87E0CF-87F6-4B58-B8B8-DCAB2DAAF3CA}"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smtClean="0"/>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orbel" pitchFamily="34" charset="0"/>
              </a:defRPr>
            </a:lvl1pPr>
            <a:lvl2pPr marL="729057" indent="-280406" eaLnBrk="0" hangingPunct="0">
              <a:defRPr>
                <a:solidFill>
                  <a:schemeClr val="tx1"/>
                </a:solidFill>
                <a:latin typeface="Corbel" pitchFamily="34" charset="0"/>
              </a:defRPr>
            </a:lvl2pPr>
            <a:lvl3pPr marL="1121626" indent="-224325" eaLnBrk="0" hangingPunct="0">
              <a:defRPr>
                <a:solidFill>
                  <a:schemeClr val="tx1"/>
                </a:solidFill>
                <a:latin typeface="Corbel" pitchFamily="34" charset="0"/>
              </a:defRPr>
            </a:lvl3pPr>
            <a:lvl4pPr marL="1570276" indent="-224325" eaLnBrk="0" hangingPunct="0">
              <a:defRPr>
                <a:solidFill>
                  <a:schemeClr val="tx1"/>
                </a:solidFill>
                <a:latin typeface="Corbel" pitchFamily="34" charset="0"/>
              </a:defRPr>
            </a:lvl4pPr>
            <a:lvl5pPr marL="2018927" indent="-224325" eaLnBrk="0" hangingPunct="0">
              <a:defRPr>
                <a:solidFill>
                  <a:schemeClr val="tx1"/>
                </a:solidFill>
                <a:latin typeface="Corbel" pitchFamily="34" charset="0"/>
              </a:defRPr>
            </a:lvl5pPr>
            <a:lvl6pPr marL="2467577" indent="-224325" eaLnBrk="0" fontAlgn="base" hangingPunct="0">
              <a:spcBef>
                <a:spcPct val="0"/>
              </a:spcBef>
              <a:spcAft>
                <a:spcPct val="0"/>
              </a:spcAft>
              <a:defRPr>
                <a:solidFill>
                  <a:schemeClr val="tx1"/>
                </a:solidFill>
                <a:latin typeface="Corbel" pitchFamily="34" charset="0"/>
              </a:defRPr>
            </a:lvl6pPr>
            <a:lvl7pPr marL="2916227" indent="-224325" eaLnBrk="0" fontAlgn="base" hangingPunct="0">
              <a:spcBef>
                <a:spcPct val="0"/>
              </a:spcBef>
              <a:spcAft>
                <a:spcPct val="0"/>
              </a:spcAft>
              <a:defRPr>
                <a:solidFill>
                  <a:schemeClr val="tx1"/>
                </a:solidFill>
                <a:latin typeface="Corbel" pitchFamily="34" charset="0"/>
              </a:defRPr>
            </a:lvl7pPr>
            <a:lvl8pPr marL="3364878" indent="-224325" eaLnBrk="0" fontAlgn="base" hangingPunct="0">
              <a:spcBef>
                <a:spcPct val="0"/>
              </a:spcBef>
              <a:spcAft>
                <a:spcPct val="0"/>
              </a:spcAft>
              <a:defRPr>
                <a:solidFill>
                  <a:schemeClr val="tx1"/>
                </a:solidFill>
                <a:latin typeface="Corbel" pitchFamily="34" charset="0"/>
              </a:defRPr>
            </a:lvl8pPr>
            <a:lvl9pPr marL="3813528" indent="-224325" eaLnBrk="0" fontAlgn="base" hangingPunct="0">
              <a:spcBef>
                <a:spcPct val="0"/>
              </a:spcBef>
              <a:spcAft>
                <a:spcPct val="0"/>
              </a:spcAft>
              <a:defRPr>
                <a:solidFill>
                  <a:schemeClr val="tx1"/>
                </a:solidFill>
                <a:latin typeface="Corbel" pitchFamily="34" charset="0"/>
              </a:defRPr>
            </a:lvl9pPr>
          </a:lstStyle>
          <a:p>
            <a:pPr eaLnBrk="1" fontAlgn="base" hangingPunct="1">
              <a:spcBef>
                <a:spcPct val="0"/>
              </a:spcBef>
              <a:spcAft>
                <a:spcPct val="0"/>
              </a:spcAft>
              <a:defRPr/>
            </a:pPr>
            <a:fld id="{092BA3D8-ACA5-48DF-A99C-12EBF2912F82}" type="slidenum">
              <a:rPr lang="en-US" smtClean="0">
                <a:latin typeface="Calibri" pitchFamily="34" charset="0"/>
              </a:rPr>
              <a:pPr eaLnBrk="1" fontAlgn="base" hangingPunct="1">
                <a:spcBef>
                  <a:spcPct val="0"/>
                </a:spcBef>
                <a:spcAft>
                  <a:spcPct val="0"/>
                </a:spcAft>
                <a:defRPr/>
              </a:pPr>
              <a:t>23</a:t>
            </a:fld>
            <a:endParaRPr lang="en-US"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9C58B-9000-45E6-ADB6-316584364E20}" type="slidenum">
              <a:rPr lang="es-MX" smtClean="0"/>
              <a:t>‹#›</a:t>
            </a:fld>
            <a:endParaRPr lang="es-MX"/>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email">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www.cca.org.mx/profesores/portal/courses.html"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formandoformadores.org.m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hyperlink" Target="mailto:kmartin@tecvirtual.mx"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2667000"/>
          </a:xfrm>
        </p:spPr>
        <p:txBody>
          <a:bodyPr/>
          <a:lstStyle/>
          <a:p>
            <a:r>
              <a:rPr lang="es-MX" dirty="0" smtClean="0"/>
              <a:t>Desarrollo de talento</a:t>
            </a:r>
            <a:br>
              <a:rPr lang="es-MX" dirty="0" smtClean="0"/>
            </a:br>
            <a:r>
              <a:rPr lang="es-MX" sz="4400" dirty="0" smtClean="0"/>
              <a:t>Competencias profesionales para docentes y directivos</a:t>
            </a:r>
            <a:endParaRPr lang="es-MX" sz="4400" dirty="0"/>
          </a:p>
        </p:txBody>
      </p:sp>
      <p:sp>
        <p:nvSpPr>
          <p:cNvPr id="3" name="Subtitle 2"/>
          <p:cNvSpPr>
            <a:spLocks noGrp="1"/>
          </p:cNvSpPr>
          <p:nvPr>
            <p:ph type="subTitle" idx="1"/>
          </p:nvPr>
        </p:nvSpPr>
        <p:spPr>
          <a:xfrm>
            <a:off x="914400" y="5257800"/>
            <a:ext cx="5638800" cy="801329"/>
          </a:xfrm>
        </p:spPr>
        <p:txBody>
          <a:bodyPr>
            <a:noAutofit/>
          </a:bodyPr>
          <a:lstStyle/>
          <a:p>
            <a:r>
              <a:rPr lang="es-MX" sz="4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Educación para el Desarrollo</a:t>
            </a:r>
          </a:p>
          <a:p>
            <a:r>
              <a:rPr lang="es-MX" sz="1800" smtClean="0"/>
              <a:t>2013</a:t>
            </a:r>
            <a:endParaRPr lang="es-MX" sz="1800" dirty="0"/>
          </a:p>
        </p:txBody>
      </p:sp>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00800" y="381000"/>
            <a:ext cx="2339250" cy="10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6916" y="3866346"/>
            <a:ext cx="7691284" cy="523220"/>
          </a:xfrm>
          <a:prstGeom prst="rect">
            <a:avLst/>
          </a:prstGeom>
          <a:noFill/>
        </p:spPr>
        <p:txBody>
          <a:bodyPr wrap="square" rtlCol="0">
            <a:spAutoFit/>
          </a:bodyPr>
          <a:lstStyle/>
          <a:p>
            <a:r>
              <a:rPr lang="es-MX" sz="2800" i="1" dirty="0" smtClean="0"/>
              <a:t>“Hacia la mejora de la calidad educativa”</a:t>
            </a:r>
            <a:endParaRPr lang="es-MX" sz="2800" i="1" dirty="0"/>
          </a:p>
        </p:txBody>
      </p:sp>
    </p:spTree>
    <p:extLst>
      <p:ext uri="{BB962C8B-B14F-4D97-AF65-F5344CB8AC3E}">
        <p14:creationId xmlns:p14="http://schemas.microsoft.com/office/powerpoint/2010/main" val="2068919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188640"/>
            <a:ext cx="8645236" cy="1069253"/>
          </a:xfrm>
        </p:spPr>
        <p:txBody>
          <a:bodyPr>
            <a:noAutofit/>
          </a:bodyPr>
          <a:lstStyle/>
          <a:p>
            <a:pPr>
              <a:defRPr/>
            </a:pPr>
            <a:r>
              <a:rPr lang="es-MX" sz="3200" dirty="0" smtClean="0"/>
              <a:t>Desarrollo de talento</a:t>
            </a:r>
            <a:br>
              <a:rPr lang="es-MX" sz="3200" dirty="0" smtClean="0"/>
            </a:br>
            <a:r>
              <a:rPr lang="es-MX" sz="3200" dirty="0" smtClean="0"/>
              <a:t>Programas de formación</a:t>
            </a:r>
            <a:endParaRPr lang="es-MX" sz="3200" dirty="0"/>
          </a:p>
        </p:txBody>
      </p:sp>
      <p:sp>
        <p:nvSpPr>
          <p:cNvPr id="5" name="Rectangle 4"/>
          <p:cNvSpPr/>
          <p:nvPr/>
        </p:nvSpPr>
        <p:spPr>
          <a:xfrm>
            <a:off x="533400" y="2209800"/>
            <a:ext cx="7906074" cy="4339650"/>
          </a:xfrm>
          <a:prstGeom prst="rect">
            <a:avLst/>
          </a:prstGeom>
        </p:spPr>
        <p:txBody>
          <a:bodyPr wrap="square">
            <a:spAutoFit/>
          </a:bodyPr>
          <a:lstStyle/>
          <a:p>
            <a:pPr marL="342900"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Duración: </a:t>
            </a:r>
          </a:p>
          <a:p>
            <a:pPr marL="800100" lvl="1"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120 horas en línea distribuidos en 18 semanas</a:t>
            </a:r>
          </a:p>
          <a:p>
            <a:pPr marL="342900"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Modalidad: </a:t>
            </a:r>
          </a:p>
          <a:p>
            <a:pPr marL="800100" lvl="1"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E</a:t>
            </a:r>
            <a:r>
              <a:rPr lang="es-MX" sz="2400" b="1" dirty="0" smtClean="0">
                <a:effectLst>
                  <a:outerShdw blurRad="38100" dist="38100" dir="2700000" algn="tl">
                    <a:srgbClr val="000000">
                      <a:alpha val="43137"/>
                    </a:srgbClr>
                  </a:outerShdw>
                </a:effectLst>
                <a:latin typeface="Arial Narrow" pitchFamily="34" charset="0"/>
              </a:rPr>
              <a:t>n </a:t>
            </a:r>
            <a:r>
              <a:rPr lang="es-MX" sz="2400" b="1" dirty="0">
                <a:effectLst>
                  <a:outerShdw blurRad="38100" dist="38100" dir="2700000" algn="tl">
                    <a:srgbClr val="000000">
                      <a:alpha val="43137"/>
                    </a:srgbClr>
                  </a:outerShdw>
                </a:effectLst>
                <a:latin typeface="Arial Narrow" pitchFamily="34" charset="0"/>
              </a:rPr>
              <a:t>línea y está accesible las 24 horas del día, los 7 días de la semana, sin barreras de tiempo y espacio. </a:t>
            </a:r>
            <a:endParaRPr lang="es-MX" sz="2400" b="1" dirty="0" smtClean="0">
              <a:effectLst>
                <a:outerShdw blurRad="38100" dist="38100" dir="2700000" algn="tl">
                  <a:srgbClr val="000000">
                    <a:alpha val="43137"/>
                  </a:srgbClr>
                </a:outerShdw>
              </a:effectLst>
              <a:latin typeface="Arial Narrow" pitchFamily="34" charset="0"/>
            </a:endParaRPr>
          </a:p>
          <a:p>
            <a:pPr marL="800100" lvl="1"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El </a:t>
            </a:r>
            <a:r>
              <a:rPr lang="es-MX" sz="2400" b="1" dirty="0">
                <a:effectLst>
                  <a:outerShdw blurRad="38100" dist="38100" dir="2700000" algn="tl">
                    <a:srgbClr val="000000">
                      <a:alpha val="43137"/>
                    </a:srgbClr>
                  </a:outerShdw>
                </a:effectLst>
                <a:latin typeface="Arial Narrow" pitchFamily="34" charset="0"/>
              </a:rPr>
              <a:t>participante decide horario y lugar de estudio. </a:t>
            </a:r>
            <a:endParaRPr lang="es-MX" sz="2400" b="1" dirty="0" smtClean="0">
              <a:effectLst>
                <a:outerShdw blurRad="38100" dist="38100" dir="2700000" algn="tl">
                  <a:srgbClr val="000000">
                    <a:alpha val="43137"/>
                  </a:srgbClr>
                </a:outerShdw>
              </a:effectLst>
              <a:latin typeface="Arial Narrow" pitchFamily="34" charset="0"/>
            </a:endParaRPr>
          </a:p>
          <a:p>
            <a:pPr marL="342900"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Tutoría:</a:t>
            </a:r>
          </a:p>
          <a:p>
            <a:pPr marL="800100" lvl="1"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Especialista </a:t>
            </a:r>
            <a:r>
              <a:rPr lang="es-MX" sz="2400" b="1" dirty="0">
                <a:effectLst>
                  <a:outerShdw blurRad="38100" dist="38100" dir="2700000" algn="tl">
                    <a:srgbClr val="000000">
                      <a:alpha val="43137"/>
                    </a:srgbClr>
                  </a:outerShdw>
                </a:effectLst>
                <a:latin typeface="Arial Narrow" pitchFamily="34" charset="0"/>
              </a:rPr>
              <a:t>que </a:t>
            </a:r>
            <a:r>
              <a:rPr lang="es-MX" sz="2400" b="1" dirty="0" smtClean="0">
                <a:effectLst>
                  <a:outerShdw blurRad="38100" dist="38100" dir="2700000" algn="tl">
                    <a:srgbClr val="000000">
                      <a:alpha val="43137"/>
                    </a:srgbClr>
                  </a:outerShdw>
                </a:effectLst>
                <a:latin typeface="Arial Narrow" pitchFamily="34" charset="0"/>
              </a:rPr>
              <a:t>acompaña al participante en </a:t>
            </a:r>
            <a:r>
              <a:rPr lang="es-MX" sz="2400" b="1" dirty="0">
                <a:effectLst>
                  <a:outerShdw blurRad="38100" dist="38100" dir="2700000" algn="tl">
                    <a:srgbClr val="000000">
                      <a:alpha val="43137"/>
                    </a:srgbClr>
                  </a:outerShdw>
                </a:effectLst>
                <a:latin typeface="Arial Narrow" pitchFamily="34" charset="0"/>
              </a:rPr>
              <a:t>el proceso de enseñanza aprendizaje.</a:t>
            </a:r>
          </a:p>
        </p:txBody>
      </p:sp>
      <p:sp>
        <p:nvSpPr>
          <p:cNvPr id="6" name="TextBox 5"/>
          <p:cNvSpPr txBox="1"/>
          <p:nvPr/>
        </p:nvSpPr>
        <p:spPr>
          <a:xfrm>
            <a:off x="323527" y="1208704"/>
            <a:ext cx="8115947" cy="523220"/>
          </a:xfrm>
          <a:prstGeom prst="rect">
            <a:avLst/>
          </a:prstGeom>
          <a:noFill/>
        </p:spPr>
        <p:txBody>
          <a:bodyPr wrap="square">
            <a:spAutoFit/>
          </a:bodyPr>
          <a:lstStyle/>
          <a:p>
            <a:pPr>
              <a:defRPr/>
            </a:pPr>
            <a:r>
              <a:rPr lang="es-MX" sz="2800" b="1" dirty="0" smtClean="0">
                <a:solidFill>
                  <a:schemeClr val="accent4">
                    <a:lumMod val="40000"/>
                    <a:lumOff val="60000"/>
                  </a:schemeClr>
                </a:solidFill>
                <a:effectLst>
                  <a:outerShdw blurRad="38100" dist="38100" dir="2700000" algn="tl">
                    <a:srgbClr val="000000">
                      <a:alpha val="43137"/>
                    </a:srgbClr>
                  </a:outerShdw>
                </a:effectLst>
                <a:latin typeface="Arial Narrow" pitchFamily="34" charset="0"/>
              </a:rPr>
              <a:t>Características de los diplomados</a:t>
            </a:r>
            <a:endParaRPr lang="es-MX" sz="2800" b="1" dirty="0">
              <a:solidFill>
                <a:schemeClr val="accent4">
                  <a:lumMod val="40000"/>
                  <a:lumOff val="60000"/>
                </a:schemeClr>
              </a:solidFill>
              <a:effectLst>
                <a:outerShdw blurRad="38100" dist="38100" dir="2700000" algn="tl">
                  <a:srgbClr val="000000">
                    <a:alpha val="43137"/>
                  </a:srgbClr>
                </a:outerShdw>
              </a:effectLst>
              <a:latin typeface="Arial Narrow" pitchFamily="34" charset="0"/>
            </a:endParaRPr>
          </a:p>
        </p:txBody>
      </p:sp>
      <p:sp>
        <p:nvSpPr>
          <p:cNvPr id="3" name="Slide Number Placeholder 2"/>
          <p:cNvSpPr>
            <a:spLocks noGrp="1"/>
          </p:cNvSpPr>
          <p:nvPr>
            <p:ph type="sldNum" sz="quarter" idx="4"/>
          </p:nvPr>
        </p:nvSpPr>
        <p:spPr/>
        <p:txBody>
          <a:bodyPr/>
          <a:lstStyle/>
          <a:p>
            <a:fld id="{DB09C58B-9000-45E6-ADB6-316584364E20}" type="slidenum">
              <a:rPr lang="es-MX" smtClean="0"/>
              <a:t>10</a:t>
            </a:fld>
            <a:endParaRPr lang="es-MX"/>
          </a:p>
        </p:txBody>
      </p:sp>
    </p:spTree>
    <p:extLst>
      <p:ext uri="{BB962C8B-B14F-4D97-AF65-F5344CB8AC3E}">
        <p14:creationId xmlns:p14="http://schemas.microsoft.com/office/powerpoint/2010/main" val="3097383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4346" y="1681495"/>
            <a:ext cx="2836034" cy="369332"/>
          </a:xfrm>
          <a:prstGeom prst="rect">
            <a:avLst/>
          </a:prstGeom>
          <a:noFill/>
        </p:spPr>
        <p:txBody>
          <a:bodyPr wrap="none">
            <a:spAutoFit/>
          </a:bodyPr>
          <a:lstStyle/>
          <a:p>
            <a:pPr algn="ctr">
              <a:defRPr/>
            </a:pPr>
            <a:r>
              <a:rPr lang="es-MX" b="1" dirty="0">
                <a:effectLst>
                  <a:outerShdw blurRad="38100" dist="38100" dir="2700000" algn="tl">
                    <a:srgbClr val="000000">
                      <a:alpha val="43137"/>
                    </a:srgbClr>
                  </a:outerShdw>
                </a:effectLst>
              </a:rPr>
              <a:t>Componentes </a:t>
            </a:r>
            <a:r>
              <a:rPr lang="es-MX" b="1" dirty="0" smtClean="0">
                <a:effectLst>
                  <a:outerShdw blurRad="38100" dist="38100" dir="2700000" algn="tl">
                    <a:srgbClr val="000000">
                      <a:alpha val="43137"/>
                    </a:srgbClr>
                  </a:outerShdw>
                </a:effectLst>
              </a:rPr>
              <a:t>del programa</a:t>
            </a:r>
            <a:endParaRPr lang="es-MX" b="1" dirty="0">
              <a:effectLst>
                <a:outerShdw blurRad="38100" dist="38100" dir="2700000" algn="tl">
                  <a:srgbClr val="000000">
                    <a:alpha val="43137"/>
                  </a:srgbClr>
                </a:outerShdw>
              </a:effectLst>
            </a:endParaRPr>
          </a:p>
        </p:txBody>
      </p:sp>
      <p:sp>
        <p:nvSpPr>
          <p:cNvPr id="11" name="Rounded Rectangle 10"/>
          <p:cNvSpPr/>
          <p:nvPr/>
        </p:nvSpPr>
        <p:spPr bwMode="auto">
          <a:xfrm>
            <a:off x="152400" y="2425700"/>
            <a:ext cx="2844800" cy="3898900"/>
          </a:xfrm>
          <a:prstGeom prst="roundRect">
            <a:avLst/>
          </a:prstGeom>
          <a:no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es-MX" sz="2800" b="1">
              <a:effectLst>
                <a:outerShdw blurRad="38100" dist="38100" dir="2700000" algn="tl">
                  <a:srgbClr val="000000">
                    <a:alpha val="43137"/>
                  </a:srgbClr>
                </a:outerShdw>
              </a:effectLst>
              <a:latin typeface="Arial" charset="0"/>
            </a:endParaRPr>
          </a:p>
        </p:txBody>
      </p:sp>
      <p:sp>
        <p:nvSpPr>
          <p:cNvPr id="12" name="Rounded Rectangle 11"/>
          <p:cNvSpPr/>
          <p:nvPr/>
        </p:nvSpPr>
        <p:spPr bwMode="auto">
          <a:xfrm>
            <a:off x="3149600" y="2425700"/>
            <a:ext cx="2844800" cy="3898900"/>
          </a:xfrm>
          <a:prstGeom prst="roundRect">
            <a:avLst/>
          </a:prstGeom>
          <a:no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es-MX" sz="2800" b="1">
              <a:effectLst>
                <a:outerShdw blurRad="38100" dist="38100" dir="2700000" algn="tl">
                  <a:srgbClr val="000000">
                    <a:alpha val="43137"/>
                  </a:srgbClr>
                </a:outerShdw>
              </a:effectLst>
              <a:latin typeface="Arial" charset="0"/>
            </a:endParaRPr>
          </a:p>
        </p:txBody>
      </p:sp>
      <p:sp>
        <p:nvSpPr>
          <p:cNvPr id="13" name="Rounded Rectangle 12"/>
          <p:cNvSpPr/>
          <p:nvPr/>
        </p:nvSpPr>
        <p:spPr bwMode="auto">
          <a:xfrm>
            <a:off x="6146800" y="2425700"/>
            <a:ext cx="2844800" cy="3898900"/>
          </a:xfrm>
          <a:prstGeom prst="roundRect">
            <a:avLst/>
          </a:prstGeom>
          <a:noFill/>
          <a:ln w="9525" cap="flat" cmpd="sng" algn="ctr">
            <a:solidFill>
              <a:schemeClr val="bg2">
                <a:lumMod val="60000"/>
                <a:lumOff val="40000"/>
              </a:schemeClr>
            </a:solidFill>
            <a:prstDash val="solid"/>
            <a:round/>
            <a:headEnd type="none" w="med" len="med"/>
            <a:tailEnd type="none" w="med" len="med"/>
          </a:ln>
          <a:effectLst/>
        </p:spPr>
        <p:txBody>
          <a:bodyPr/>
          <a:lstStyle/>
          <a:p>
            <a:pPr>
              <a:defRPr/>
            </a:pPr>
            <a:endParaRPr lang="es-MX" sz="2800" b="1">
              <a:effectLst>
                <a:outerShdw blurRad="38100" dist="38100" dir="2700000" algn="tl">
                  <a:srgbClr val="000000">
                    <a:alpha val="43137"/>
                  </a:srgbClr>
                </a:outerShdw>
              </a:effectLst>
              <a:latin typeface="Arial" charset="0"/>
            </a:endParaRPr>
          </a:p>
        </p:txBody>
      </p:sp>
      <p:sp>
        <p:nvSpPr>
          <p:cNvPr id="17" name="TextBox 16"/>
          <p:cNvSpPr txBox="1"/>
          <p:nvPr/>
        </p:nvSpPr>
        <p:spPr>
          <a:xfrm>
            <a:off x="292100" y="5338763"/>
            <a:ext cx="2514600" cy="954087"/>
          </a:xfrm>
          <a:prstGeom prst="rect">
            <a:avLst/>
          </a:prstGeom>
          <a:noFill/>
        </p:spPr>
        <p:txBody>
          <a:bodyPr>
            <a:spAutoFit/>
          </a:bodyPr>
          <a:lstStyle/>
          <a:p>
            <a:pPr marL="177800" indent="-177800">
              <a:buFont typeface="Arial" pitchFamily="34" charset="0"/>
              <a:buChar char="•"/>
              <a:defRPr/>
            </a:pPr>
            <a:r>
              <a:rPr lang="es-MX" sz="1400" b="1" dirty="0">
                <a:effectLst>
                  <a:outerShdw blurRad="38100" dist="38100" dir="2700000" algn="tl">
                    <a:srgbClr val="000000">
                      <a:alpha val="43137"/>
                    </a:srgbClr>
                  </a:outerShdw>
                </a:effectLst>
              </a:rPr>
              <a:t>Competencia Lectora</a:t>
            </a:r>
          </a:p>
          <a:p>
            <a:pPr marL="177800" indent="-177800">
              <a:buFont typeface="Arial" pitchFamily="34" charset="0"/>
              <a:buChar char="•"/>
              <a:defRPr/>
            </a:pPr>
            <a:r>
              <a:rPr lang="es-MX" sz="1400" b="1" dirty="0">
                <a:effectLst>
                  <a:outerShdw blurRad="38100" dist="38100" dir="2700000" algn="tl">
                    <a:srgbClr val="000000">
                      <a:alpha val="43137"/>
                    </a:srgbClr>
                  </a:outerShdw>
                </a:effectLst>
              </a:rPr>
              <a:t>Competencia Matemática</a:t>
            </a:r>
          </a:p>
          <a:p>
            <a:pPr marL="177800" indent="-177800">
              <a:buFont typeface="Arial" pitchFamily="34" charset="0"/>
              <a:buChar char="•"/>
              <a:defRPr/>
            </a:pPr>
            <a:r>
              <a:rPr lang="es-MX" sz="1400" b="1" dirty="0">
                <a:effectLst>
                  <a:outerShdw blurRad="38100" dist="38100" dir="2700000" algn="tl">
                    <a:srgbClr val="000000">
                      <a:alpha val="43137"/>
                    </a:srgbClr>
                  </a:outerShdw>
                </a:effectLst>
              </a:rPr>
              <a:t>Competencia Científica</a:t>
            </a:r>
          </a:p>
          <a:p>
            <a:pPr marL="177800" indent="-177800" algn="ctr">
              <a:defRPr/>
            </a:pPr>
            <a:r>
              <a:rPr lang="es-MX" sz="1400" b="1" dirty="0">
                <a:effectLst>
                  <a:outerShdw blurRad="38100" dist="38100" dir="2700000" algn="tl">
                    <a:srgbClr val="000000">
                      <a:alpha val="43137"/>
                    </a:srgbClr>
                  </a:outerShdw>
                </a:effectLst>
              </a:rPr>
              <a:t>120 horas cada uno</a:t>
            </a:r>
          </a:p>
        </p:txBody>
      </p:sp>
      <p:pic>
        <p:nvPicPr>
          <p:cNvPr id="2048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925" y="3506788"/>
            <a:ext cx="123507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41300" y="2552700"/>
            <a:ext cx="2641600" cy="892552"/>
          </a:xfrm>
          <a:prstGeom prst="rect">
            <a:avLst/>
          </a:prstGeom>
          <a:noFill/>
        </p:spPr>
        <p:txBody>
          <a:bodyPr>
            <a:spAutoFit/>
          </a:bodyPr>
          <a:lstStyle/>
          <a:p>
            <a:pPr algn="ctr">
              <a:defRPr/>
            </a:pPr>
            <a:r>
              <a:rPr lang="es-MX" b="1" dirty="0">
                <a:effectLst>
                  <a:outerShdw blurRad="38100" dist="38100" dir="2700000" algn="tl">
                    <a:srgbClr val="000000">
                      <a:alpha val="43137"/>
                    </a:srgbClr>
                  </a:outerShdw>
                </a:effectLst>
              </a:rPr>
              <a:t>Diplomado</a:t>
            </a:r>
          </a:p>
          <a:p>
            <a:pPr algn="ctr">
              <a:defRPr/>
            </a:pPr>
            <a:r>
              <a:rPr lang="es-MX" sz="1400" b="1" dirty="0">
                <a:effectLst>
                  <a:outerShdw blurRad="38100" dist="38100" dir="2700000" algn="tl">
                    <a:srgbClr val="000000">
                      <a:alpha val="43137"/>
                    </a:srgbClr>
                  </a:outerShdw>
                </a:effectLst>
              </a:rPr>
              <a:t>(para profesores)</a:t>
            </a:r>
          </a:p>
          <a:p>
            <a:pPr algn="ctr">
              <a:defRPr/>
            </a:pPr>
            <a:r>
              <a:rPr lang="es-MX" sz="1000" b="1" dirty="0">
                <a:effectLst>
                  <a:outerShdw blurRad="38100" dist="38100" dir="2700000" algn="tl">
                    <a:srgbClr val="000000">
                      <a:alpha val="43137"/>
                    </a:srgbClr>
                  </a:outerShdw>
                </a:effectLst>
              </a:rPr>
              <a:t>Conocimiento, práctica y evaluación del profesor</a:t>
            </a:r>
            <a:endParaRPr lang="es-MX" sz="1200" b="1" dirty="0">
              <a:effectLst>
                <a:outerShdw blurRad="38100" dist="38100" dir="2700000" algn="tl">
                  <a:srgbClr val="000000">
                    <a:alpha val="43137"/>
                  </a:srgbClr>
                </a:outerShdw>
              </a:effectLst>
            </a:endParaRPr>
          </a:p>
        </p:txBody>
      </p:sp>
      <p:sp>
        <p:nvSpPr>
          <p:cNvPr id="14" name="TextBox 13"/>
          <p:cNvSpPr txBox="1"/>
          <p:nvPr/>
        </p:nvSpPr>
        <p:spPr>
          <a:xfrm>
            <a:off x="3213100" y="2565400"/>
            <a:ext cx="2725738" cy="523875"/>
          </a:xfrm>
          <a:prstGeom prst="rect">
            <a:avLst/>
          </a:prstGeom>
          <a:noFill/>
        </p:spPr>
        <p:txBody>
          <a:bodyPr/>
          <a:lstStyle/>
          <a:p>
            <a:pPr algn="ctr">
              <a:defRPr/>
            </a:pPr>
            <a:r>
              <a:rPr lang="es-MX" b="1" dirty="0">
                <a:effectLst>
                  <a:outerShdw blurRad="38100" dist="38100" dir="2700000" algn="tl">
                    <a:srgbClr val="000000">
                      <a:alpha val="43137"/>
                    </a:srgbClr>
                  </a:outerShdw>
                </a:effectLst>
              </a:rPr>
              <a:t>Laboratorio de práctica</a:t>
            </a:r>
          </a:p>
          <a:p>
            <a:pPr algn="ctr">
              <a:defRPr/>
            </a:pPr>
            <a:r>
              <a:rPr lang="es-MX" sz="1400" b="1" dirty="0">
                <a:effectLst>
                  <a:outerShdw blurRad="38100" dist="38100" dir="2700000" algn="tl">
                    <a:srgbClr val="000000">
                      <a:alpha val="43137"/>
                    </a:srgbClr>
                  </a:outerShdw>
                </a:effectLst>
              </a:rPr>
              <a:t>(para profesores y alumnos</a:t>
            </a:r>
            <a:r>
              <a:rPr lang="es-MX" sz="1400" b="1" dirty="0" smtClean="0">
                <a:effectLst>
                  <a:outerShdw blurRad="38100" dist="38100" dir="2700000" algn="tl">
                    <a:srgbClr val="000000">
                      <a:alpha val="43137"/>
                    </a:srgbClr>
                  </a:outerShdw>
                </a:effectLst>
              </a:rPr>
              <a:t>)</a:t>
            </a:r>
          </a:p>
          <a:p>
            <a:pPr algn="ctr">
              <a:defRPr/>
            </a:pPr>
            <a:r>
              <a:rPr lang="es-MX" sz="1100" b="1" i="1" dirty="0" smtClean="0">
                <a:effectLst>
                  <a:outerShdw blurRad="38100" dist="38100" dir="2700000" algn="tl">
                    <a:srgbClr val="000000">
                      <a:alpha val="43137"/>
                    </a:srgbClr>
                  </a:outerShdw>
                </a:effectLst>
              </a:rPr>
              <a:t>Objetivo: familiarizar a alumnos con reactivos</a:t>
            </a:r>
            <a:endParaRPr lang="es-MX" sz="1600" b="1" i="1" dirty="0">
              <a:effectLst>
                <a:outerShdw blurRad="38100" dist="38100" dir="2700000" algn="tl">
                  <a:srgbClr val="000000">
                    <a:alpha val="43137"/>
                  </a:srgbClr>
                </a:outerShdw>
              </a:effectLst>
            </a:endParaRPr>
          </a:p>
          <a:p>
            <a:pPr algn="ctr">
              <a:defRPr/>
            </a:pPr>
            <a:endParaRPr lang="es-MX" b="1" dirty="0">
              <a:effectLst>
                <a:outerShdw blurRad="38100" dist="38100" dir="2700000" algn="tl">
                  <a:srgbClr val="000000">
                    <a:alpha val="43137"/>
                  </a:srgbClr>
                </a:outerShdw>
              </a:effectLst>
            </a:endParaRPr>
          </a:p>
        </p:txBody>
      </p:sp>
      <p:sp>
        <p:nvSpPr>
          <p:cNvPr id="15" name="TextBox 14"/>
          <p:cNvSpPr txBox="1"/>
          <p:nvPr/>
        </p:nvSpPr>
        <p:spPr>
          <a:xfrm>
            <a:off x="6197600" y="2578100"/>
            <a:ext cx="2725738" cy="523875"/>
          </a:xfrm>
          <a:prstGeom prst="rect">
            <a:avLst/>
          </a:prstGeom>
          <a:noFill/>
        </p:spPr>
        <p:txBody>
          <a:bodyPr/>
          <a:lstStyle/>
          <a:p>
            <a:pPr algn="ctr">
              <a:defRPr/>
            </a:pPr>
            <a:r>
              <a:rPr lang="es-MX" b="1" dirty="0">
                <a:effectLst>
                  <a:outerShdw blurRad="38100" dist="38100" dir="2700000" algn="tl">
                    <a:srgbClr val="000000">
                      <a:alpha val="43137"/>
                    </a:srgbClr>
                  </a:outerShdw>
                </a:effectLst>
              </a:rPr>
              <a:t>Prueba electrónica</a:t>
            </a:r>
          </a:p>
          <a:p>
            <a:pPr algn="ctr">
              <a:defRPr/>
            </a:pPr>
            <a:r>
              <a:rPr lang="es-MX" sz="1400" b="1" dirty="0">
                <a:effectLst>
                  <a:outerShdw blurRad="38100" dist="38100" dir="2700000" algn="tl">
                    <a:srgbClr val="000000">
                      <a:alpha val="43137"/>
                    </a:srgbClr>
                  </a:outerShdw>
                </a:effectLst>
              </a:rPr>
              <a:t>(para alumnos)</a:t>
            </a:r>
          </a:p>
        </p:txBody>
      </p:sp>
      <p:pic>
        <p:nvPicPr>
          <p:cNvPr id="1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8200" y="3579019"/>
            <a:ext cx="2451100" cy="1592262"/>
          </a:xfrm>
          <a:prstGeom prst="rect">
            <a:avLst/>
          </a:prstGeom>
          <a:ln>
            <a:noFill/>
          </a:ln>
          <a:effectLst>
            <a:outerShdw blurRad="292100" dist="139700" dir="2700000" algn="tl" rotWithShape="0">
              <a:srgbClr val="333333">
                <a:alpha val="65000"/>
              </a:srgbClr>
            </a:outerShdw>
          </a:effectLst>
        </p:spPr>
      </p:pic>
      <p:grpSp>
        <p:nvGrpSpPr>
          <p:cNvPr id="20493" name="Group 40"/>
          <p:cNvGrpSpPr>
            <a:grpSpLocks/>
          </p:cNvGrpSpPr>
          <p:nvPr/>
        </p:nvGrpSpPr>
        <p:grpSpPr bwMode="auto">
          <a:xfrm>
            <a:off x="6695281" y="3490745"/>
            <a:ext cx="1854200" cy="2243137"/>
            <a:chOff x="5000628" y="1500174"/>
            <a:chExt cx="4000528" cy="5214974"/>
          </a:xfrm>
        </p:grpSpPr>
        <p:pic>
          <p:nvPicPr>
            <p:cNvPr id="2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4913" y="1500174"/>
              <a:ext cx="3716243" cy="2505992"/>
            </a:xfrm>
            <a:prstGeom prst="rect">
              <a:avLst/>
            </a:prstGeom>
            <a:ln>
              <a:noFill/>
            </a:ln>
            <a:effectLst>
              <a:outerShdw blurRad="292100" dist="139700" dir="2700000" algn="tl" rotWithShape="0">
                <a:srgbClr val="333333">
                  <a:alpha val="65000"/>
                </a:srgbClr>
              </a:outerShdw>
            </a:effectLst>
          </p:spPr>
        </p:pic>
        <p:grpSp>
          <p:nvGrpSpPr>
            <p:cNvPr id="20497" name="Group 37"/>
            <p:cNvGrpSpPr>
              <a:grpSpLocks/>
            </p:cNvGrpSpPr>
            <p:nvPr/>
          </p:nvGrpSpPr>
          <p:grpSpPr bwMode="auto">
            <a:xfrm>
              <a:off x="5000628" y="3571876"/>
              <a:ext cx="3214710" cy="3143272"/>
              <a:chOff x="5715008" y="2928934"/>
              <a:chExt cx="3214710" cy="3143272"/>
            </a:xfrm>
          </p:grpSpPr>
          <p:pic>
            <p:nvPicPr>
              <p:cNvPr id="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15008" y="2927720"/>
                <a:ext cx="3216179" cy="2432180"/>
              </a:xfrm>
              <a:prstGeom prst="rect">
                <a:avLst/>
              </a:prstGeom>
              <a:ln>
                <a:noFill/>
              </a:ln>
              <a:effectLst>
                <a:outerShdw blurRad="292100" dist="139700" dir="2700000" algn="tl" rotWithShape="0">
                  <a:srgbClr val="333333">
                    <a:alpha val="65000"/>
                  </a:srgbClr>
                </a:outerShdw>
              </a:effectLst>
            </p:spPr>
          </p:pic>
          <p:pic>
            <p:nvPicPr>
              <p:cNvPr id="25"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15008" y="5311920"/>
                <a:ext cx="3216179" cy="760286"/>
              </a:xfrm>
              <a:prstGeom prst="rect">
                <a:avLst/>
              </a:prstGeom>
              <a:ln>
                <a:noFill/>
              </a:ln>
              <a:effectLst>
                <a:outerShdw blurRad="292100" dist="139700" dir="2700000" algn="tl" rotWithShape="0">
                  <a:srgbClr val="333333">
                    <a:alpha val="65000"/>
                  </a:srgbClr>
                </a:outerShdw>
              </a:effectLst>
            </p:spPr>
          </p:pic>
        </p:grpSp>
      </p:grpSp>
      <p:pic>
        <p:nvPicPr>
          <p:cNvPr id="20494" name="Picture 3" descr="E:\UV-L00564567\Laboral\Documents\My Received Files\portadas_propuesta_Mate_v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7863" y="4405313"/>
            <a:ext cx="1103312" cy="81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 descr="E:\UV-L00564567\Laboral\Documents\My Received Files\portadas_propuesta_Ciencias_v3.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30350" y="3724275"/>
            <a:ext cx="11620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0999" y="230188"/>
            <a:ext cx="8168481" cy="1495794"/>
          </a:xfrm>
        </p:spPr>
        <p:txBody>
          <a:bodyPr/>
          <a:lstStyle/>
          <a:p>
            <a:r>
              <a:rPr lang="es-MX" sz="3600" dirty="0" smtClean="0"/>
              <a:t>Programas para el desarrollo de competencias estratégicas bajo el paradigma PISA </a:t>
            </a:r>
            <a:endParaRPr lang="es-MX" sz="3600" dirty="0"/>
          </a:p>
        </p:txBody>
      </p:sp>
      <p:sp>
        <p:nvSpPr>
          <p:cNvPr id="3" name="Slide Number Placeholder 2"/>
          <p:cNvSpPr>
            <a:spLocks noGrp="1"/>
          </p:cNvSpPr>
          <p:nvPr>
            <p:ph type="sldNum" sz="quarter" idx="4"/>
          </p:nvPr>
        </p:nvSpPr>
        <p:spPr/>
        <p:txBody>
          <a:bodyPr/>
          <a:lstStyle/>
          <a:p>
            <a:fld id="{DB09C58B-9000-45E6-ADB6-316584364E20}" type="slidenum">
              <a:rPr lang="es-MX" smtClean="0"/>
              <a:t>11</a:t>
            </a:fld>
            <a:endParaRPr lang="es-MX"/>
          </a:p>
        </p:txBody>
      </p:sp>
    </p:spTree>
    <p:extLst>
      <p:ext uri="{BB962C8B-B14F-4D97-AF65-F5344CB8AC3E}">
        <p14:creationId xmlns:p14="http://schemas.microsoft.com/office/powerpoint/2010/main" val="144646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30250" y="2591305"/>
            <a:ext cx="7681913" cy="1523495"/>
          </a:xfrm>
        </p:spPr>
        <p:txBody>
          <a:bodyPr>
            <a:normAutofit/>
          </a:bodyPr>
          <a:lstStyle/>
          <a:p>
            <a:pPr algn="ctr"/>
            <a:r>
              <a:rPr lang="es-MX" dirty="0" smtClean="0"/>
              <a:t>Recursos adicionales de formación y desarrollo</a:t>
            </a:r>
            <a:endParaRPr lang="es-MX" dirty="0"/>
          </a:p>
        </p:txBody>
      </p:sp>
    </p:spTree>
    <p:extLst>
      <p:ext uri="{BB962C8B-B14F-4D97-AF65-F5344CB8AC3E}">
        <p14:creationId xmlns:p14="http://schemas.microsoft.com/office/powerpoint/2010/main" val="157968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6691"/>
            <a:ext cx="8763000" cy="1329595"/>
          </a:xfrm>
        </p:spPr>
        <p:txBody>
          <a:bodyPr>
            <a:noAutofit/>
          </a:bodyPr>
          <a:lstStyle/>
          <a:p>
            <a:r>
              <a:rPr lang="es-MX" sz="3600" dirty="0" smtClean="0"/>
              <a:t>Los programas cuentan con laboratorios de práctica con reactivos tipo PISA y ENLACE</a:t>
            </a:r>
            <a:endParaRPr lang="es-MX" sz="3600" dirty="0"/>
          </a:p>
        </p:txBody>
      </p:sp>
      <p:sp>
        <p:nvSpPr>
          <p:cNvPr id="5" name="Content Placeholder 4"/>
          <p:cNvSpPr>
            <a:spLocks noGrp="1"/>
          </p:cNvSpPr>
          <p:nvPr>
            <p:ph idx="1"/>
          </p:nvPr>
        </p:nvSpPr>
        <p:spPr>
          <a:xfrm>
            <a:off x="5105400" y="1981200"/>
            <a:ext cx="3857620" cy="4100522"/>
          </a:xfrm>
        </p:spPr>
        <p:txBody>
          <a:bodyPr>
            <a:normAutofit/>
          </a:bodyPr>
          <a:lstStyle/>
          <a:p>
            <a:pPr>
              <a:buFont typeface="Arial" pitchFamily="34" charset="0"/>
              <a:buChar char="•"/>
            </a:pPr>
            <a:r>
              <a:rPr lang="es-MX" sz="2000" b="1" dirty="0" smtClean="0">
                <a:effectLst>
                  <a:outerShdw blurRad="38100" dist="38100" dir="2700000" algn="tl">
                    <a:srgbClr val="000000">
                      <a:alpha val="43137"/>
                    </a:srgbClr>
                  </a:outerShdw>
                </a:effectLst>
                <a:latin typeface="Arial Narrow" pitchFamily="34" charset="0"/>
                <a:cs typeface="Arial" pitchFamily="34" charset="0"/>
              </a:rPr>
              <a:t>Laboratorios virtuales con ejercicios y materiales autorizados por el INEE y la OCDE para que docentes y alumnos se familiaricen y practiquen con reactivos tipo PISA y ENLACE.</a:t>
            </a:r>
          </a:p>
          <a:p>
            <a:pPr>
              <a:buFont typeface="Arial" pitchFamily="34" charset="0"/>
              <a:buChar char="•"/>
            </a:pPr>
            <a:endParaRPr lang="es-MX" sz="2000" b="1" dirty="0" smtClean="0">
              <a:effectLst>
                <a:outerShdw blurRad="38100" dist="38100" dir="2700000" algn="tl">
                  <a:srgbClr val="000000">
                    <a:alpha val="43137"/>
                  </a:srgbClr>
                </a:outerShdw>
              </a:effectLst>
              <a:latin typeface="Arial Narrow" pitchFamily="34" charset="0"/>
              <a:cs typeface="Arial" pitchFamily="34" charset="0"/>
            </a:endParaRPr>
          </a:p>
          <a:p>
            <a:pPr>
              <a:buFont typeface="Arial" pitchFamily="34" charset="0"/>
              <a:buChar char="•"/>
            </a:pPr>
            <a:r>
              <a:rPr lang="es-MX" sz="2000" b="1" dirty="0" smtClean="0">
                <a:effectLst>
                  <a:outerShdw blurRad="38100" dist="38100" dir="2700000" algn="tl">
                    <a:srgbClr val="000000">
                      <a:alpha val="43137"/>
                    </a:srgbClr>
                  </a:outerShdw>
                </a:effectLst>
                <a:latin typeface="Arial Narrow" pitchFamily="34" charset="0"/>
                <a:cs typeface="Arial" pitchFamily="34" charset="0"/>
              </a:rPr>
              <a:t>Contiene información sobre la prueba PISA, así como ejercicios en el área de lectura, ciencias y matemáticas.</a:t>
            </a:r>
          </a:p>
          <a:p>
            <a:pPr>
              <a:buFont typeface="Arial" pitchFamily="34" charset="0"/>
              <a:buChar char="•"/>
            </a:pPr>
            <a:endParaRPr lang="es-MX" sz="2000" b="1" dirty="0" smtClean="0">
              <a:effectLst>
                <a:outerShdw blurRad="38100" dist="38100" dir="2700000" algn="tl">
                  <a:srgbClr val="000000">
                    <a:alpha val="43137"/>
                  </a:srgbClr>
                </a:outerShdw>
              </a:effectLst>
              <a:latin typeface="Arial Narrow" pitchFamily="34" charset="0"/>
              <a:cs typeface="Arial" pitchFamily="34" charset="0"/>
            </a:endParaRPr>
          </a:p>
          <a:p>
            <a:pPr>
              <a:buFont typeface="Arial" pitchFamily="34" charset="0"/>
              <a:buChar char="•"/>
            </a:pPr>
            <a:r>
              <a:rPr lang="es-MX" sz="2000" b="1" dirty="0" smtClean="0">
                <a:effectLst>
                  <a:outerShdw blurRad="38100" dist="38100" dir="2700000" algn="tl">
                    <a:srgbClr val="000000">
                      <a:alpha val="43137"/>
                    </a:srgbClr>
                  </a:outerShdw>
                </a:effectLst>
                <a:latin typeface="Arial Narrow" pitchFamily="34" charset="0"/>
                <a:cs typeface="Arial" pitchFamily="34" charset="0"/>
              </a:rPr>
              <a:t>Están disponible para toda la comunidad escolar.</a:t>
            </a:r>
          </a:p>
          <a:p>
            <a:pPr>
              <a:buFont typeface="Arial" pitchFamily="34" charset="0"/>
              <a:buChar char="•"/>
            </a:pPr>
            <a:endParaRPr lang="es-MX" sz="2000" b="1" dirty="0">
              <a:effectLst>
                <a:outerShdw blurRad="38100" dist="38100" dir="2700000" algn="tl">
                  <a:srgbClr val="000000">
                    <a:alpha val="43137"/>
                  </a:srgbClr>
                </a:outerShdw>
              </a:effectLst>
              <a:latin typeface="Arial Narrow" pitchFamily="34" charset="0"/>
              <a:cs typeface="Arial" pitchFamily="34" charset="0"/>
            </a:endParaRPr>
          </a:p>
          <a:p>
            <a:pPr>
              <a:buFont typeface="Arial" pitchFamily="34" charset="0"/>
              <a:buChar char="•"/>
            </a:pPr>
            <a:endParaRPr lang="es-MX" sz="2000" b="1" dirty="0">
              <a:effectLst>
                <a:outerShdw blurRad="38100" dist="38100" dir="2700000" algn="tl">
                  <a:srgbClr val="000000">
                    <a:alpha val="43137"/>
                  </a:srgbClr>
                </a:outerShdw>
              </a:effectLst>
              <a:latin typeface="Arial Narrow" pitchFamily="34" charset="0"/>
              <a:cs typeface="Arial" pitchFamily="34" charset="0"/>
            </a:endParaRPr>
          </a:p>
        </p:txBody>
      </p:sp>
      <p:pic>
        <p:nvPicPr>
          <p:cNvPr id="409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7891" y="1763891"/>
            <a:ext cx="3858016" cy="2516460"/>
          </a:xfrm>
          <a:prstGeom prst="rect">
            <a:avLst/>
          </a:prstGeom>
          <a:noFill/>
          <a:ln w="9525">
            <a:noFill/>
            <a:miter lim="800000"/>
            <a:headEnd/>
            <a:tailEnd/>
          </a:ln>
        </p:spPr>
      </p:pic>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78278" y="4374296"/>
            <a:ext cx="3407081" cy="237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
          </p:nvPr>
        </p:nvSpPr>
        <p:spPr/>
        <p:txBody>
          <a:bodyPr/>
          <a:lstStyle/>
          <a:p>
            <a:fld id="{DB09C58B-9000-45E6-ADB6-316584364E20}" type="slidenum">
              <a:rPr lang="es-MX" smtClean="0"/>
              <a:t>13</a:t>
            </a:fld>
            <a:endParaRPr lang="es-MX"/>
          </a:p>
        </p:txBody>
      </p:sp>
    </p:spTree>
    <p:extLst>
      <p:ext uri="{BB962C8B-B14F-4D97-AF65-F5344CB8AC3E}">
        <p14:creationId xmlns:p14="http://schemas.microsoft.com/office/powerpoint/2010/main" val="135807019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dirty="0" smtClean="0"/>
              <a:t>Certificación CONOCER</a:t>
            </a:r>
            <a:endParaRPr lang="es-MX" dirty="0"/>
          </a:p>
        </p:txBody>
      </p:sp>
      <p:sp>
        <p:nvSpPr>
          <p:cNvPr id="2" name="Content Placeholder 1"/>
          <p:cNvSpPr>
            <a:spLocks noGrp="1"/>
          </p:cNvSpPr>
          <p:nvPr>
            <p:ph idx="1"/>
          </p:nvPr>
        </p:nvSpPr>
        <p:spPr>
          <a:xfrm>
            <a:off x="249382" y="1607125"/>
            <a:ext cx="8655627" cy="4184075"/>
          </a:xfrm>
        </p:spPr>
        <p:txBody>
          <a:bodyPr>
            <a:noAutofit/>
          </a:bodyPr>
          <a:lstStyle/>
          <a:p>
            <a:pPr>
              <a:buFont typeface="Arial" pitchFamily="34" charset="0"/>
              <a:buChar char="•"/>
            </a:pPr>
            <a:r>
              <a:rPr lang="es-MX" sz="2800" b="1" dirty="0" smtClean="0">
                <a:effectLst>
                  <a:outerShdw blurRad="38100" dist="38100" dir="2700000" algn="tl">
                    <a:srgbClr val="000000">
                      <a:alpha val="43137"/>
                    </a:srgbClr>
                  </a:outerShdw>
                </a:effectLst>
              </a:rPr>
              <a:t>Los docentes que participen en los diplomados que ofrecen la certificación, además del diploma expedido por el Tecnológico de Monterrey podrán obtener el certificado en el estándar de competencia</a:t>
            </a:r>
            <a:r>
              <a:rPr lang="es-MX" sz="2800" b="1" i="1" dirty="0" smtClean="0">
                <a:effectLst>
                  <a:outerShdw blurRad="38100" dist="38100" dir="2700000" algn="tl">
                    <a:srgbClr val="000000">
                      <a:alpha val="43137"/>
                    </a:srgbClr>
                  </a:outerShdw>
                </a:effectLst>
              </a:rPr>
              <a:t> “Uso didáctico de las tecnologías de información y comunicación en procesos de aprendizaje: Nivel básico”</a:t>
            </a:r>
            <a:r>
              <a:rPr lang="es-MX" sz="2800" b="1" dirty="0" smtClean="0">
                <a:effectLst>
                  <a:outerShdw blurRad="38100" dist="38100" dir="2700000" algn="tl">
                    <a:srgbClr val="000000">
                      <a:alpha val="43137"/>
                    </a:srgbClr>
                  </a:outerShdw>
                </a:effectLst>
              </a:rPr>
              <a:t>.</a:t>
            </a:r>
          </a:p>
          <a:p>
            <a:pPr>
              <a:buFont typeface="Arial" pitchFamily="34" charset="0"/>
              <a:buChar char="•"/>
            </a:pPr>
            <a:endParaRPr lang="es-MX" sz="2800" b="1" dirty="0" smtClean="0">
              <a:effectLst>
                <a:outerShdw blurRad="38100" dist="38100" dir="2700000" algn="tl">
                  <a:srgbClr val="000000">
                    <a:alpha val="43137"/>
                  </a:srgbClr>
                </a:outerShdw>
              </a:effectLst>
            </a:endParaRPr>
          </a:p>
          <a:p>
            <a:pPr>
              <a:buFont typeface="Arial" pitchFamily="34" charset="0"/>
              <a:buChar char="•"/>
            </a:pPr>
            <a:r>
              <a:rPr lang="es-MX" sz="2800" b="1" dirty="0" smtClean="0">
                <a:effectLst>
                  <a:outerShdw blurRad="38100" dist="38100" dir="2700000" algn="tl">
                    <a:srgbClr val="000000">
                      <a:alpha val="43137"/>
                    </a:srgbClr>
                  </a:outerShdw>
                </a:effectLst>
              </a:rPr>
              <a:t>Emitido por el</a:t>
            </a:r>
            <a:r>
              <a:rPr lang="es-MX" sz="2800" b="1" dirty="0" smtClean="0">
                <a:solidFill>
                  <a:srgbClr val="FFC000"/>
                </a:solidFill>
                <a:effectLst>
                  <a:outerShdw blurRad="38100" dist="38100" dir="2700000" algn="tl">
                    <a:srgbClr val="000000">
                      <a:alpha val="43137"/>
                    </a:srgbClr>
                  </a:outerShdw>
                </a:effectLst>
              </a:rPr>
              <a:t> CONOCER </a:t>
            </a:r>
            <a:r>
              <a:rPr lang="es-MX" sz="2800" b="1" dirty="0">
                <a:effectLst>
                  <a:outerShdw blurRad="38100" dist="38100" dir="2700000" algn="tl">
                    <a:srgbClr val="000000">
                      <a:alpha val="43137"/>
                    </a:srgbClr>
                  </a:outerShdw>
                </a:effectLst>
              </a:rPr>
              <a:t>de la </a:t>
            </a:r>
            <a:r>
              <a:rPr lang="es-MX" sz="2800" b="1" dirty="0" smtClean="0">
                <a:effectLst>
                  <a:outerShdw blurRad="38100" dist="38100" dir="2700000" algn="tl">
                    <a:srgbClr val="000000">
                      <a:alpha val="43137"/>
                    </a:srgbClr>
                  </a:outerShdw>
                </a:effectLst>
              </a:rPr>
              <a:t>Secretaría de Educación Pública (SEP)</a:t>
            </a:r>
            <a:r>
              <a:rPr lang="es-MX" sz="2800" dirty="0" smtClean="0">
                <a:effectLst>
                  <a:outerShdw blurRad="38100" dist="38100" dir="2700000" algn="tl">
                    <a:srgbClr val="000000">
                      <a:alpha val="43137"/>
                    </a:srgbClr>
                  </a:outerShdw>
                </a:effectLst>
              </a:rPr>
              <a:t>.</a:t>
            </a:r>
            <a:endParaRPr lang="es-MX" sz="2800" b="1" dirty="0" smtClean="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DB09C58B-9000-45E6-ADB6-316584364E20}" type="slidenum">
              <a:rPr lang="es-MX" smtClean="0"/>
              <a:t>14</a:t>
            </a:fld>
            <a:endParaRPr lang="es-MX"/>
          </a:p>
        </p:txBody>
      </p:sp>
    </p:spTree>
    <p:extLst>
      <p:ext uri="{BB962C8B-B14F-4D97-AF65-F5344CB8AC3E}">
        <p14:creationId xmlns:p14="http://schemas.microsoft.com/office/powerpoint/2010/main" val="1230354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02003"/>
            <a:ext cx="8382000" cy="609398"/>
          </a:xfrm>
        </p:spPr>
        <p:txBody>
          <a:bodyPr/>
          <a:lstStyle/>
          <a:p>
            <a:pPr>
              <a:defRPr/>
            </a:pPr>
            <a:r>
              <a:rPr lang="es-MX" sz="4400" dirty="0" smtClean="0"/>
              <a:t>Reconocimientos y certificaciones</a:t>
            </a:r>
            <a:endParaRPr lang="es-MX" sz="4400" dirty="0"/>
          </a:p>
        </p:txBody>
      </p:sp>
      <p:sp>
        <p:nvSpPr>
          <p:cNvPr id="5" name="Text Placeholder 4"/>
          <p:cNvSpPr>
            <a:spLocks noGrp="1"/>
          </p:cNvSpPr>
          <p:nvPr>
            <p:ph type="body" sz="quarter" idx="3"/>
          </p:nvPr>
        </p:nvSpPr>
        <p:spPr>
          <a:xfrm>
            <a:off x="2659137" y="1404511"/>
            <a:ext cx="4117019" cy="276999"/>
          </a:xfrm>
        </p:spPr>
        <p:txBody>
          <a:bodyPr/>
          <a:lstStyle/>
          <a:p>
            <a:pPr algn="r"/>
            <a:r>
              <a:rPr lang="es-MX" sz="2000" dirty="0" smtClean="0"/>
              <a:t>Certificado CONOCER</a:t>
            </a:r>
            <a:endParaRPr lang="es-MX" sz="2000" dirty="0"/>
          </a:p>
        </p:txBody>
      </p:sp>
      <p:pic>
        <p:nvPicPr>
          <p:cNvPr id="9" name="Picture 2"/>
          <p:cNvPicPr>
            <a:picLocks noGrp="1" noChangeAspect="1" noChangeArrowheads="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bwMode="auto">
          <a:xfrm>
            <a:off x="2986264" y="1752600"/>
            <a:ext cx="3795536" cy="4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2209800"/>
            <a:ext cx="2438401" cy="1384995"/>
          </a:xfrm>
          <a:prstGeom prst="rect">
            <a:avLst/>
          </a:prstGeom>
          <a:noFill/>
        </p:spPr>
        <p:txBody>
          <a:bodyPr wrap="square" rtlCol="0">
            <a:spAutoFit/>
          </a:bodyPr>
          <a:lstStyle/>
          <a:p>
            <a:r>
              <a:rPr lang="es-MX" sz="2800" b="1" dirty="0" smtClean="0">
                <a:solidFill>
                  <a:srgbClr val="FFC000"/>
                </a:solidFill>
              </a:rPr>
              <a:t>6,299 </a:t>
            </a:r>
            <a:r>
              <a:rPr lang="es-MX" sz="2800" dirty="0" smtClean="0"/>
              <a:t>certificaciones a nivel nacional</a:t>
            </a:r>
          </a:p>
        </p:txBody>
      </p:sp>
      <p:sp>
        <p:nvSpPr>
          <p:cNvPr id="4" name="Slide Number Placeholder 3"/>
          <p:cNvSpPr>
            <a:spLocks noGrp="1"/>
          </p:cNvSpPr>
          <p:nvPr>
            <p:ph type="sldNum" sz="quarter" idx="10"/>
          </p:nvPr>
        </p:nvSpPr>
        <p:spPr/>
        <p:txBody>
          <a:bodyPr/>
          <a:lstStyle/>
          <a:p>
            <a:fld id="{DB09C58B-9000-45E6-ADB6-316584364E20}" type="slidenum">
              <a:rPr lang="es-MX" smtClean="0"/>
              <a:t>15</a:t>
            </a:fld>
            <a:endParaRPr lang="es-MX"/>
          </a:p>
        </p:txBody>
      </p:sp>
    </p:spTree>
    <p:extLst>
      <p:ext uri="{BB962C8B-B14F-4D97-AF65-F5344CB8AC3E}">
        <p14:creationId xmlns:p14="http://schemas.microsoft.com/office/powerpoint/2010/main" val="853152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8382000" cy="609398"/>
          </a:xfrm>
        </p:spPr>
        <p:txBody>
          <a:bodyPr/>
          <a:lstStyle/>
          <a:p>
            <a:pPr>
              <a:defRPr/>
            </a:pPr>
            <a:r>
              <a:rPr lang="es-MX" sz="4400" dirty="0" smtClean="0"/>
              <a:t>Reconocimientos y certificaciones</a:t>
            </a:r>
            <a:endParaRPr lang="es-MX" sz="4400" dirty="0"/>
          </a:p>
        </p:txBody>
      </p:sp>
      <p:sp>
        <p:nvSpPr>
          <p:cNvPr id="4" name="Text Placeholder 3"/>
          <p:cNvSpPr>
            <a:spLocks noGrp="1"/>
          </p:cNvSpPr>
          <p:nvPr>
            <p:ph type="body" idx="1"/>
          </p:nvPr>
        </p:nvSpPr>
        <p:spPr>
          <a:xfrm>
            <a:off x="1066800" y="914400"/>
            <a:ext cx="4114800" cy="276999"/>
          </a:xfrm>
        </p:spPr>
        <p:txBody>
          <a:bodyPr/>
          <a:lstStyle/>
          <a:p>
            <a:r>
              <a:rPr lang="es-MX" sz="2000" dirty="0" smtClean="0"/>
              <a:t>Diploma</a:t>
            </a:r>
            <a:endParaRPr lang="es-MX" sz="2000" dirty="0"/>
          </a:p>
        </p:txBody>
      </p:sp>
      <p:pic>
        <p:nvPicPr>
          <p:cNvPr id="12" name="Picture 2" descr="E:\UV-L00564567\Laboral\My Documents\My Pictures\Logo TEC blanco transparente.gif"/>
          <p:cNvPicPr>
            <a:picLocks noChangeAspect="1" noChangeArrowheads="1"/>
          </p:cNvPicPr>
          <p:nvPr/>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r="68729"/>
          <a:stretch/>
        </p:blipFill>
        <p:spPr bwMode="auto">
          <a:xfrm>
            <a:off x="8610600" y="609600"/>
            <a:ext cx="447838" cy="53340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1063427" y="1371600"/>
            <a:ext cx="6585644" cy="5140017"/>
          </a:xfrm>
        </p:spPr>
      </p:pic>
      <p:pic>
        <p:nvPicPr>
          <p:cNvPr id="6" name="Picture 2" descr="http://i2.esmas.com/2012/03/22/351135/becalos-2012-619x348.jpg"/>
          <p:cNvPicPr>
            <a:picLocks noChangeAspect="1" noChangeArrowheads="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7696200" y="685800"/>
            <a:ext cx="768375" cy="43197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fld id="{DB09C58B-9000-45E6-ADB6-316584364E20}" type="slidenum">
              <a:rPr lang="es-MX" smtClean="0"/>
              <a:t>16</a:t>
            </a:fld>
            <a:endParaRPr lang="es-MX"/>
          </a:p>
        </p:txBody>
      </p:sp>
    </p:spTree>
    <p:extLst>
      <p:ext uri="{BB962C8B-B14F-4D97-AF65-F5344CB8AC3E}">
        <p14:creationId xmlns:p14="http://schemas.microsoft.com/office/powerpoint/2010/main" val="21947902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30188"/>
            <a:ext cx="6477000" cy="1218795"/>
          </a:xfrm>
        </p:spPr>
        <p:txBody>
          <a:bodyPr/>
          <a:lstStyle/>
          <a:p>
            <a:pPr>
              <a:defRPr/>
            </a:pPr>
            <a:r>
              <a:rPr lang="es-MX" sz="4400" dirty="0"/>
              <a:t>Experiencias internacionales de formación</a:t>
            </a:r>
          </a:p>
        </p:txBody>
      </p:sp>
      <p:pic>
        <p:nvPicPr>
          <p:cNvPr id="12" name="Picture 2" descr="E:\UV-L00564567\Laboral\My Documents\My Pictures\Logo TEC blanco transparente.gif"/>
          <p:cNvPicPr>
            <a:picLocks noChangeAspect="1" noChangeArrowheads="1"/>
          </p:cNvPicPr>
          <p:nvPr/>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r="68729"/>
          <a:stretch/>
        </p:blipFill>
        <p:spPr bwMode="auto">
          <a:xfrm>
            <a:off x="8619962" y="609600"/>
            <a:ext cx="447838" cy="533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2.esmas.com/2012/03/22/351135/becalos-2012-619x348.jpg"/>
          <p:cNvPicPr>
            <a:picLocks noChangeAspect="1" noChangeArrowheads="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7705562" y="685800"/>
            <a:ext cx="768375" cy="43197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idx="1"/>
          </p:nvPr>
        </p:nvSpPr>
        <p:spPr>
          <a:xfrm>
            <a:off x="381000" y="1828800"/>
            <a:ext cx="8083575" cy="3674852"/>
          </a:xfrm>
        </p:spPr>
        <p:txBody>
          <a:bodyPr anchor="t"/>
          <a:lstStyle/>
          <a:p>
            <a:pPr marL="457200" indent="-457200">
              <a:buFont typeface="Arial" pitchFamily="34" charset="0"/>
              <a:buChar char="•"/>
            </a:pPr>
            <a:r>
              <a:rPr lang="es-MX" sz="2400" dirty="0" smtClean="0">
                <a:effectLst>
                  <a:outerShdw blurRad="38100" dist="38100" dir="2700000" algn="tl">
                    <a:srgbClr val="000000">
                      <a:alpha val="43137"/>
                    </a:srgbClr>
                  </a:outerShdw>
                </a:effectLst>
                <a:latin typeface="Arial" pitchFamily="34" charset="0"/>
                <a:cs typeface="Arial" pitchFamily="34" charset="0"/>
              </a:rPr>
              <a:t>Programa </a:t>
            </a:r>
            <a:r>
              <a:rPr lang="es-MX" sz="2400" dirty="0">
                <a:effectLst>
                  <a:outerShdw blurRad="38100" dist="38100" dir="2700000" algn="tl">
                    <a:srgbClr val="000000">
                      <a:alpha val="43137"/>
                    </a:srgbClr>
                  </a:outerShdw>
                </a:effectLst>
                <a:latin typeface="Arial" pitchFamily="34" charset="0"/>
                <a:cs typeface="Arial" pitchFamily="34" charset="0"/>
              </a:rPr>
              <a:t>de desarrollo profesional docente </a:t>
            </a:r>
            <a:r>
              <a:rPr lang="es-MX" sz="2400" dirty="0" smtClean="0">
                <a:effectLst>
                  <a:outerShdw blurRad="38100" dist="38100" dir="2700000" algn="tl">
                    <a:srgbClr val="000000">
                      <a:alpha val="43137"/>
                    </a:srgbClr>
                  </a:outerShdw>
                </a:effectLst>
                <a:latin typeface="Arial" pitchFamily="34" charset="0"/>
                <a:cs typeface="Arial" pitchFamily="34" charset="0"/>
              </a:rPr>
              <a:t>Tecnológico </a:t>
            </a:r>
            <a:r>
              <a:rPr lang="es-MX" sz="2400" dirty="0">
                <a:effectLst>
                  <a:outerShdw blurRad="38100" dist="38100" dir="2700000" algn="tl">
                    <a:srgbClr val="000000">
                      <a:alpha val="43137"/>
                    </a:srgbClr>
                  </a:outerShdw>
                </a:effectLst>
                <a:latin typeface="Arial" pitchFamily="34" charset="0"/>
                <a:cs typeface="Arial" pitchFamily="34" charset="0"/>
              </a:rPr>
              <a:t>de Monterrey – Universidad  Autónoma de </a:t>
            </a:r>
            <a:r>
              <a:rPr lang="es-MX" sz="2400" dirty="0" smtClean="0">
                <a:effectLst>
                  <a:outerShdw blurRad="38100" dist="38100" dir="2700000" algn="tl">
                    <a:srgbClr val="000000">
                      <a:alpha val="43137"/>
                    </a:srgbClr>
                  </a:outerShdw>
                </a:effectLst>
                <a:latin typeface="Arial" pitchFamily="34" charset="0"/>
                <a:cs typeface="Arial" pitchFamily="34" charset="0"/>
              </a:rPr>
              <a:t>Madrid</a:t>
            </a:r>
          </a:p>
          <a:p>
            <a:pPr marL="914382" lvl="1" indent="-457200">
              <a:buFont typeface="Arial" pitchFamily="34" charset="0"/>
              <a:buChar char="•"/>
            </a:pPr>
            <a:r>
              <a:rPr lang="es-MX" dirty="0">
                <a:effectLst>
                  <a:outerShdw blurRad="38100" dist="38100" dir="2700000" algn="tl">
                    <a:srgbClr val="000000">
                      <a:alpha val="43137"/>
                    </a:srgbClr>
                  </a:outerShdw>
                </a:effectLst>
                <a:latin typeface="Arial" pitchFamily="34" charset="0"/>
                <a:cs typeface="Arial" pitchFamily="34" charset="0"/>
              </a:rPr>
              <a:t>Los profesores </a:t>
            </a:r>
            <a:r>
              <a:rPr lang="es-MX" dirty="0" smtClean="0">
                <a:effectLst>
                  <a:outerShdw blurRad="38100" dist="38100" dir="2700000" algn="tl">
                    <a:srgbClr val="000000">
                      <a:alpha val="43137"/>
                    </a:srgbClr>
                  </a:outerShdw>
                </a:effectLst>
                <a:latin typeface="Arial" pitchFamily="34" charset="0"/>
                <a:cs typeface="Arial" pitchFamily="34" charset="0"/>
              </a:rPr>
              <a:t>participan en el </a:t>
            </a:r>
            <a:r>
              <a:rPr lang="es-MX" i="1" dirty="0" smtClean="0">
                <a:effectLst>
                  <a:outerShdw blurRad="38100" dist="38100" dir="2700000" algn="tl">
                    <a:srgbClr val="000000">
                      <a:alpha val="43137"/>
                    </a:srgbClr>
                  </a:outerShdw>
                </a:effectLst>
                <a:latin typeface="Arial" pitchFamily="34" charset="0"/>
                <a:cs typeface="Arial" pitchFamily="34" charset="0"/>
              </a:rPr>
              <a:t>Diplomado de perfeccionamiento </a:t>
            </a:r>
            <a:r>
              <a:rPr lang="es-MX" i="1" dirty="0">
                <a:effectLst>
                  <a:outerShdw blurRad="38100" dist="38100" dir="2700000" algn="tl">
                    <a:srgbClr val="000000">
                      <a:alpha val="43137"/>
                    </a:srgbClr>
                  </a:outerShdw>
                </a:effectLst>
                <a:latin typeface="Arial" pitchFamily="34" charset="0"/>
                <a:cs typeface="Arial" pitchFamily="34" charset="0"/>
              </a:rPr>
              <a:t>de competencias </a:t>
            </a:r>
            <a:r>
              <a:rPr lang="es-MX" i="1" dirty="0" smtClean="0">
                <a:effectLst>
                  <a:outerShdw blurRad="38100" dist="38100" dir="2700000" algn="tl">
                    <a:srgbClr val="000000">
                      <a:alpha val="43137"/>
                    </a:srgbClr>
                  </a:outerShdw>
                </a:effectLst>
                <a:latin typeface="Arial" pitchFamily="34" charset="0"/>
                <a:cs typeface="Arial" pitchFamily="34" charset="0"/>
              </a:rPr>
              <a:t>docentes</a:t>
            </a:r>
            <a:r>
              <a:rPr lang="es-MX" dirty="0" smtClean="0">
                <a:effectLst>
                  <a:outerShdw blurRad="38100" dist="38100" dir="2700000" algn="tl">
                    <a:srgbClr val="000000">
                      <a:alpha val="43137"/>
                    </a:srgbClr>
                  </a:outerShdw>
                </a:effectLst>
                <a:latin typeface="Arial" pitchFamily="34" charset="0"/>
                <a:cs typeface="Arial" pitchFamily="34" charset="0"/>
              </a:rPr>
              <a:t>.</a:t>
            </a:r>
            <a:endParaRPr lang="es-MX" dirty="0">
              <a:effectLst>
                <a:outerShdw blurRad="38100" dist="38100" dir="2700000" algn="tl">
                  <a:srgbClr val="000000">
                    <a:alpha val="43137"/>
                  </a:srgbClr>
                </a:outerShdw>
              </a:effectLst>
              <a:latin typeface="Arial" pitchFamily="34" charset="0"/>
              <a:cs typeface="Arial" pitchFamily="34" charset="0"/>
            </a:endParaRPr>
          </a:p>
          <a:p>
            <a:pPr marL="914382" lvl="1" indent="-457200">
              <a:buFont typeface="Arial" pitchFamily="34" charset="0"/>
              <a:buChar char="•"/>
            </a:pPr>
            <a:r>
              <a:rPr lang="es-MX" dirty="0" smtClean="0">
                <a:effectLst>
                  <a:outerShdw blurRad="38100" dist="38100" dir="2700000" algn="tl">
                    <a:srgbClr val="000000">
                      <a:alpha val="43137"/>
                    </a:srgbClr>
                  </a:outerShdw>
                </a:effectLst>
                <a:latin typeface="Arial" pitchFamily="34" charset="0"/>
                <a:cs typeface="Arial" pitchFamily="34" charset="0"/>
              </a:rPr>
              <a:t>Realizado en Madrid, España, durante 3 </a:t>
            </a:r>
            <a:r>
              <a:rPr lang="es-MX" dirty="0">
                <a:effectLst>
                  <a:outerShdw blurRad="38100" dist="38100" dir="2700000" algn="tl">
                    <a:srgbClr val="000000">
                      <a:alpha val="43137"/>
                    </a:srgbClr>
                  </a:outerShdw>
                </a:effectLst>
                <a:latin typeface="Arial" pitchFamily="34" charset="0"/>
                <a:cs typeface="Arial" pitchFamily="34" charset="0"/>
              </a:rPr>
              <a:t>semanas, con gastos </a:t>
            </a:r>
            <a:r>
              <a:rPr lang="es-MX" dirty="0" smtClean="0">
                <a:effectLst>
                  <a:outerShdw blurRad="38100" dist="38100" dir="2700000" algn="tl">
                    <a:srgbClr val="000000">
                      <a:alpha val="43137"/>
                    </a:srgbClr>
                  </a:outerShdw>
                </a:effectLst>
                <a:latin typeface="Arial" pitchFamily="34" charset="0"/>
                <a:cs typeface="Arial" pitchFamily="34" charset="0"/>
              </a:rPr>
              <a:t>pagados </a:t>
            </a:r>
            <a:r>
              <a:rPr lang="es-MX" dirty="0">
                <a:effectLst>
                  <a:outerShdw blurRad="38100" dist="38100" dir="2700000" algn="tl">
                    <a:srgbClr val="000000">
                      <a:alpha val="43137"/>
                    </a:srgbClr>
                  </a:outerShdw>
                </a:effectLst>
                <a:latin typeface="Arial" pitchFamily="34" charset="0"/>
                <a:cs typeface="Arial" pitchFamily="34" charset="0"/>
              </a:rPr>
              <a:t>(colegiatura, traslado, hospedaje, seguro médico y viáticos)</a:t>
            </a:r>
          </a:p>
          <a:p>
            <a:pPr marL="914382" lvl="1" indent="-457200">
              <a:buFont typeface="Arial" pitchFamily="34" charset="0"/>
              <a:buChar char="•"/>
            </a:pPr>
            <a:r>
              <a:rPr lang="es-MX" dirty="0" smtClean="0">
                <a:effectLst>
                  <a:outerShdw blurRad="38100" dist="38100" dir="2700000" algn="tl">
                    <a:srgbClr val="000000">
                      <a:alpha val="43137"/>
                    </a:srgbClr>
                  </a:outerShdw>
                </a:effectLst>
                <a:latin typeface="Arial" pitchFamily="34" charset="0"/>
                <a:cs typeface="Arial" pitchFamily="34" charset="0"/>
              </a:rPr>
              <a:t>Los profesores son </a:t>
            </a:r>
            <a:r>
              <a:rPr lang="es-MX" dirty="0">
                <a:effectLst>
                  <a:outerShdw blurRad="38100" dist="38100" dir="2700000" algn="tl">
                    <a:srgbClr val="000000">
                      <a:alpha val="43137"/>
                    </a:srgbClr>
                  </a:outerShdw>
                </a:effectLst>
                <a:latin typeface="Arial" pitchFamily="34" charset="0"/>
                <a:cs typeface="Arial" pitchFamily="34" charset="0"/>
              </a:rPr>
              <a:t>seleccionados de los mejores participantes de cada </a:t>
            </a:r>
            <a:r>
              <a:rPr lang="es-MX" dirty="0" smtClean="0">
                <a:effectLst>
                  <a:outerShdw blurRad="38100" dist="38100" dir="2700000" algn="tl">
                    <a:srgbClr val="000000">
                      <a:alpha val="43137"/>
                    </a:srgbClr>
                  </a:outerShdw>
                </a:effectLst>
                <a:latin typeface="Arial" pitchFamily="34" charset="0"/>
                <a:cs typeface="Arial" pitchFamily="34" charset="0"/>
              </a:rPr>
              <a:t>diplomado (</a:t>
            </a:r>
            <a:r>
              <a:rPr lang="es-MX" dirty="0">
                <a:effectLst>
                  <a:outerShdw blurRad="38100" dist="38100" dir="2700000" algn="tl">
                    <a:srgbClr val="000000">
                      <a:alpha val="43137"/>
                    </a:srgbClr>
                  </a:outerShdw>
                </a:effectLst>
                <a:latin typeface="Arial" pitchFamily="34" charset="0"/>
                <a:cs typeface="Arial" pitchFamily="34" charset="0"/>
              </a:rPr>
              <a:t>excepto del Diplomado Internacional en Competencias Docentes Tec de </a:t>
            </a:r>
            <a:r>
              <a:rPr lang="es-MX" dirty="0" smtClean="0">
                <a:effectLst>
                  <a:outerShdw blurRad="38100" dist="38100" dir="2700000" algn="tl">
                    <a:srgbClr val="000000">
                      <a:alpha val="43137"/>
                    </a:srgbClr>
                  </a:outerShdw>
                </a:effectLst>
                <a:latin typeface="Arial" pitchFamily="34" charset="0"/>
                <a:cs typeface="Arial" pitchFamily="34" charset="0"/>
              </a:rPr>
              <a:t>Monterrey-Cambridge) de acuerdo a un proceso definido.</a:t>
            </a:r>
            <a:endParaRPr lang="es-MX" dirty="0">
              <a:effectLst>
                <a:outerShdw blurRad="38100" dist="38100" dir="2700000" algn="tl">
                  <a:srgbClr val="000000">
                    <a:alpha val="43137"/>
                  </a:srgbClr>
                </a:outerShdw>
              </a:effectLst>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fld id="{DB09C58B-9000-45E6-ADB6-316584364E20}" type="slidenum">
              <a:rPr lang="es-MX" smtClean="0"/>
              <a:t>17</a:t>
            </a:fld>
            <a:endParaRPr lang="es-MX"/>
          </a:p>
        </p:txBody>
      </p:sp>
    </p:spTree>
    <p:extLst>
      <p:ext uri="{BB962C8B-B14F-4D97-AF65-F5344CB8AC3E}">
        <p14:creationId xmlns:p14="http://schemas.microsoft.com/office/powerpoint/2010/main" val="1181306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7" descr="esquema-tutoreo"/>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457200" y="2286000"/>
            <a:ext cx="8172450" cy="3311739"/>
          </a:xfrm>
        </p:spPr>
      </p:pic>
      <p:sp>
        <p:nvSpPr>
          <p:cNvPr id="2" name="Title 1"/>
          <p:cNvSpPr>
            <a:spLocks noGrp="1"/>
          </p:cNvSpPr>
          <p:nvPr>
            <p:ph type="title"/>
          </p:nvPr>
        </p:nvSpPr>
        <p:spPr>
          <a:xfrm>
            <a:off x="381000" y="533805"/>
            <a:ext cx="8382000" cy="1107996"/>
          </a:xfrm>
        </p:spPr>
        <p:txBody>
          <a:bodyPr/>
          <a:lstStyle/>
          <a:p>
            <a:r>
              <a:rPr lang="es-MX" sz="4000" dirty="0"/>
              <a:t>Estructura operativa que da soporte a los programas educativos</a:t>
            </a:r>
          </a:p>
        </p:txBody>
      </p:sp>
      <p:sp>
        <p:nvSpPr>
          <p:cNvPr id="3" name="Slide Number Placeholder 2"/>
          <p:cNvSpPr>
            <a:spLocks noGrp="1"/>
          </p:cNvSpPr>
          <p:nvPr>
            <p:ph type="sldNum" sz="quarter" idx="4"/>
          </p:nvPr>
        </p:nvSpPr>
        <p:spPr/>
        <p:txBody>
          <a:bodyPr/>
          <a:lstStyle/>
          <a:p>
            <a:fld id="{DB09C58B-9000-45E6-ADB6-316584364E20}" type="slidenum">
              <a:rPr lang="es-MX" smtClean="0"/>
              <a:t>18</a:t>
            </a:fld>
            <a:endParaRPr lang="es-MX"/>
          </a:p>
        </p:txBody>
      </p:sp>
    </p:spTree>
    <p:extLst>
      <p:ext uri="{BB962C8B-B14F-4D97-AF65-F5344CB8AC3E}">
        <p14:creationId xmlns:p14="http://schemas.microsoft.com/office/powerpoint/2010/main" val="257977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Oferta educativa 2013</a:t>
            </a:r>
            <a:endParaRPr lang="es-MX"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0264470"/>
              </p:ext>
            </p:extLst>
          </p:nvPr>
        </p:nvGraphicFramePr>
        <p:xfrm>
          <a:off x="533399" y="1066800"/>
          <a:ext cx="8077201" cy="5212908"/>
        </p:xfrm>
        <a:graphic>
          <a:graphicData uri="http://schemas.openxmlformats.org/drawingml/2006/table">
            <a:tbl>
              <a:tblPr>
                <a:tableStyleId>{9DCAF9ED-07DC-4A11-8D7F-57B35C25682E}</a:tableStyleId>
              </a:tblPr>
              <a:tblGrid>
                <a:gridCol w="2438401"/>
                <a:gridCol w="685800"/>
                <a:gridCol w="533400"/>
                <a:gridCol w="653399"/>
                <a:gridCol w="2185272"/>
                <a:gridCol w="261506"/>
                <a:gridCol w="261506"/>
                <a:gridCol w="285284"/>
                <a:gridCol w="273393"/>
                <a:gridCol w="249620"/>
                <a:gridCol w="249620"/>
              </a:tblGrid>
              <a:tr h="139680">
                <a:tc>
                  <a:txBody>
                    <a:bodyPr/>
                    <a:lstStyle/>
                    <a:p>
                      <a:pPr algn="ctr" fontAlgn="ctr"/>
                      <a:r>
                        <a:rPr lang="es-MX" sz="1100" b="1" u="none" strike="noStrike" dirty="0">
                          <a:effectLst/>
                        </a:rPr>
                        <a:t>Nombre del </a:t>
                      </a:r>
                      <a:r>
                        <a:rPr lang="es-MX" sz="1100" b="1" u="none" strike="noStrike" dirty="0" smtClean="0">
                          <a:effectLst/>
                        </a:rPr>
                        <a:t>diplomado</a:t>
                      </a:r>
                      <a:endParaRPr lang="es-MX" sz="1100" b="1" i="0" u="none" strike="noStrike" dirty="0">
                        <a:solidFill>
                          <a:srgbClr val="000000"/>
                        </a:solidFill>
                        <a:effectLst/>
                        <a:latin typeface="Arial"/>
                      </a:endParaRPr>
                    </a:p>
                  </a:txBody>
                  <a:tcPr marL="1236" marR="1236" marT="1236" marB="0" anchor="ctr"/>
                </a:tc>
                <a:tc>
                  <a:txBody>
                    <a:bodyPr/>
                    <a:lstStyle/>
                    <a:p>
                      <a:pPr algn="ctr" fontAlgn="ctr"/>
                      <a:r>
                        <a:rPr lang="es-MX" sz="1100" b="1" u="none" strike="noStrike" dirty="0">
                          <a:effectLst/>
                        </a:rPr>
                        <a:t>Duración en horas</a:t>
                      </a:r>
                      <a:endParaRPr lang="es-MX" sz="1100" b="1" i="0" u="none" strike="noStrike" dirty="0">
                        <a:solidFill>
                          <a:srgbClr val="000000"/>
                        </a:solidFill>
                        <a:effectLst/>
                        <a:latin typeface="Arial"/>
                      </a:endParaRPr>
                    </a:p>
                  </a:txBody>
                  <a:tcPr marL="1236" marR="1236" marT="1236" marB="0" anchor="ctr"/>
                </a:tc>
                <a:tc>
                  <a:txBody>
                    <a:bodyPr/>
                    <a:lstStyle/>
                    <a:p>
                      <a:pPr algn="ctr" fontAlgn="ctr"/>
                      <a:r>
                        <a:rPr lang="es-MX" sz="1100" b="1" u="none" strike="noStrike" dirty="0">
                          <a:effectLst/>
                        </a:rPr>
                        <a:t>Precio pesos</a:t>
                      </a:r>
                      <a:endParaRPr lang="es-MX" sz="1100" b="1" i="0" u="none" strike="noStrike" dirty="0">
                        <a:solidFill>
                          <a:srgbClr val="000000"/>
                        </a:solidFill>
                        <a:effectLst/>
                        <a:latin typeface="Arial"/>
                      </a:endParaRPr>
                    </a:p>
                  </a:txBody>
                  <a:tcPr marL="1236" marR="1236" marT="1236" marB="0" anchor="ctr"/>
                </a:tc>
                <a:tc>
                  <a:txBody>
                    <a:bodyPr/>
                    <a:lstStyle/>
                    <a:p>
                      <a:pPr algn="ctr" fontAlgn="ctr"/>
                      <a:r>
                        <a:rPr lang="es-MX" sz="1100" b="1" u="none" strike="noStrike" dirty="0">
                          <a:effectLst/>
                        </a:rPr>
                        <a:t>Precio dólares</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a:effectLst/>
                        </a:rPr>
                        <a:t>URL fichas </a:t>
                      </a:r>
                      <a:r>
                        <a:rPr lang="es-MX" sz="1100" b="1" u="none" strike="noStrike" dirty="0" smtClean="0">
                          <a:effectLst/>
                        </a:rPr>
                        <a:t>técnicas </a:t>
                      </a:r>
                      <a:r>
                        <a:rPr lang="es-MX" sz="1100" b="1" u="none" strike="noStrike" dirty="0">
                          <a:effectLst/>
                        </a:rPr>
                        <a:t>en los portales</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a:effectLst/>
                        </a:rPr>
                        <a:t>Feb</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a:effectLst/>
                        </a:rPr>
                        <a:t>Mar</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err="1">
                          <a:effectLst/>
                        </a:rPr>
                        <a:t>May</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err="1">
                          <a:effectLst/>
                        </a:rPr>
                        <a:t>Sep</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a:effectLst/>
                        </a:rPr>
                        <a:t>Oct</a:t>
                      </a:r>
                      <a:endParaRPr lang="es-MX" sz="1100" b="1" i="0" u="none" strike="noStrike" dirty="0">
                        <a:solidFill>
                          <a:srgbClr val="000000"/>
                        </a:solidFill>
                        <a:effectLst/>
                        <a:latin typeface="Arial"/>
                      </a:endParaRPr>
                    </a:p>
                  </a:txBody>
                  <a:tcPr marL="1236" marR="1236" marT="1236" marB="0" anchor="ctr"/>
                </a:tc>
                <a:tc>
                  <a:txBody>
                    <a:bodyPr/>
                    <a:lstStyle/>
                    <a:p>
                      <a:pPr algn="ctr" fontAlgn="b"/>
                      <a:r>
                        <a:rPr lang="es-MX" sz="1100" b="1" u="none" strike="noStrike" dirty="0">
                          <a:effectLst/>
                        </a:rPr>
                        <a:t>Nov</a:t>
                      </a:r>
                      <a:endParaRPr lang="es-MX" sz="1100" b="1" i="0" u="none" strike="noStrike" dirty="0">
                        <a:solidFill>
                          <a:srgbClr val="000000"/>
                        </a:solidFill>
                        <a:effectLst/>
                        <a:latin typeface="Arial"/>
                      </a:endParaRPr>
                    </a:p>
                  </a:txBody>
                  <a:tcPr marL="1236" marR="1236" marT="1236" marB="0" anchor="ctr"/>
                </a:tc>
              </a:tr>
              <a:tr h="159457">
                <a:tc>
                  <a:txBody>
                    <a:bodyPr/>
                    <a:lstStyle/>
                    <a:p>
                      <a:pPr algn="ctr" fontAlgn="b"/>
                      <a:r>
                        <a:rPr lang="es-MX" sz="1100" u="none" strike="noStrike" dirty="0">
                          <a:effectLst/>
                        </a:rPr>
                        <a:t>Diplomado en Aprendizaje Orientado a </a:t>
                      </a:r>
                      <a:r>
                        <a:rPr lang="es-MX" sz="1100" u="none" strike="noStrike" dirty="0" smtClean="0">
                          <a:effectLst/>
                        </a:rPr>
                        <a:t>Proyectos</a:t>
                      </a:r>
                      <a:endParaRPr lang="es-MX" sz="1100" b="0" i="0" u="none" strike="noStrike" dirty="0">
                        <a:solidFill>
                          <a:srgbClr val="000000"/>
                        </a:solidFill>
                        <a:effectLst/>
                        <a:latin typeface="Arial"/>
                      </a:endParaRPr>
                    </a:p>
                  </a:txBody>
                  <a:tcPr marL="1236" marR="1236" marT="1236" marB="0" anchor="ctr"/>
                </a:tc>
                <a:tc>
                  <a:txBody>
                    <a:bodyPr/>
                    <a:lstStyle/>
                    <a:p>
                      <a:pPr algn="ctr" fontAlgn="b"/>
                      <a:r>
                        <a:rPr lang="es-MX" sz="1100" u="none" strike="noStrike" dirty="0">
                          <a:effectLst/>
                        </a:rPr>
                        <a:t>120</a:t>
                      </a:r>
                      <a:endParaRPr lang="es-MX" sz="1100" b="0" i="0" u="none" strike="noStrike" dirty="0">
                        <a:solidFill>
                          <a:srgbClr val="000000"/>
                        </a:solidFill>
                        <a:effectLst/>
                        <a:latin typeface="Arial"/>
                      </a:endParaRPr>
                    </a:p>
                  </a:txBody>
                  <a:tcPr marL="1236" marR="1236" marT="1236" marB="0" anchor="ctr"/>
                </a:tc>
                <a:tc>
                  <a:txBody>
                    <a:bodyPr/>
                    <a:lstStyle/>
                    <a:p>
                      <a:pPr algn="ctr" fontAlgn="b"/>
                      <a:r>
                        <a:rPr lang="es-MX" sz="1100" u="none" strike="noStrike" dirty="0">
                          <a:effectLst/>
                        </a:rPr>
                        <a:t> </a:t>
                      </a:r>
                      <a:r>
                        <a:rPr lang="es-MX" sz="1100" u="none" strike="noStrike" dirty="0" smtClean="0">
                          <a:effectLst/>
                        </a:rPr>
                        <a:t>7,600</a:t>
                      </a:r>
                      <a:endParaRPr lang="es-MX" sz="1100" b="0" i="0" u="none" strike="noStrike" dirty="0">
                        <a:solidFill>
                          <a:srgbClr val="000000"/>
                        </a:solidFill>
                        <a:effectLst/>
                        <a:latin typeface="Arial"/>
                      </a:endParaRPr>
                    </a:p>
                  </a:txBody>
                  <a:tcPr marL="1236" marR="1236" marT="1236" marB="0" anchor="ctr"/>
                </a:tc>
                <a:tc>
                  <a:txBody>
                    <a:bodyPr/>
                    <a:lstStyle/>
                    <a:p>
                      <a:pPr algn="ctr" fontAlgn="b"/>
                      <a:r>
                        <a:rPr lang="es-MX" sz="1100" u="none" strike="noStrike" dirty="0">
                          <a:effectLst/>
                        </a:rPr>
                        <a:t>650</a:t>
                      </a:r>
                      <a:endParaRPr lang="es-MX" sz="1100" b="0" i="0" u="none" strike="noStrike" dirty="0">
                        <a:solidFill>
                          <a:srgbClr val="000000"/>
                        </a:solidFill>
                        <a:effectLst/>
                        <a:latin typeface="Arial"/>
                      </a:endParaRPr>
                    </a:p>
                  </a:txBody>
                  <a:tcPr marL="1236" marR="1236" marT="1236" marB="0" anchor="ctr"/>
                </a:tc>
                <a:tc>
                  <a:txBody>
                    <a:bodyPr/>
                    <a:lstStyle/>
                    <a:p>
                      <a:pPr algn="ctr" fontAlgn="b"/>
                      <a:r>
                        <a:rPr lang="es-MX" sz="1100" u="none" strike="noStrike">
                          <a:effectLst/>
                        </a:rPr>
                        <a:t>http://www.cca.org.mx/profesores/portal/courses/c_30.html</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18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18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el Aprendizaje Significativo de las Matemáticas a través de los Enfoques de PISA y ENLACE para </a:t>
                      </a:r>
                      <a:r>
                        <a:rPr lang="es-MX" sz="1100" u="none" strike="noStrike" kern="1200" dirty="0" smtClean="0">
                          <a:effectLst/>
                        </a:rPr>
                        <a:t>Secundaria</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http://www.cca.org.mx/profesores/portal/courses/c_g_26.html</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Calidad Educativa y Competencias </a:t>
                      </a:r>
                      <a:r>
                        <a:rPr lang="es-MX" sz="1100" u="none" strike="noStrike" kern="1200" dirty="0" smtClean="0">
                          <a:effectLst/>
                        </a:rPr>
                        <a:t>Docentes</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 </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http://www.cca.org.mx/profesores/portal/courses/c_g_05.html</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Competencia Lectora: un Enfoque para la Vida y el </a:t>
                      </a:r>
                      <a:r>
                        <a:rPr lang="es-MX" sz="1100" u="none" strike="noStrike" kern="1200" dirty="0" smtClean="0">
                          <a:effectLst/>
                        </a:rPr>
                        <a:t>Aula</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http://www.cca.org.mx/profesores/portal/courses/c_b_03.html</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59457">
                <a:tc>
                  <a:txBody>
                    <a:bodyPr/>
                    <a:lstStyle/>
                    <a:p>
                      <a:pPr algn="ctr" fontAlgn="b"/>
                      <a:r>
                        <a:rPr lang="es-MX" sz="1100" u="none" strike="noStrike" kern="1200" dirty="0" smtClean="0">
                          <a:effectLst/>
                        </a:rPr>
                        <a:t>Diplomado en Competencias para la Supervisión y el Acompañamiento Educativo</a:t>
                      </a:r>
                      <a:endParaRPr lang="es-MX" sz="1100" u="none" strike="noStrike" kern="1200" dirty="0" smtClean="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http://www.cca.org.mx/profesores/portal/courses/c_32.html</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Desarrollo en Ambientes de Aprendizaje para la Educación </a:t>
                      </a:r>
                      <a:r>
                        <a:rPr lang="es-MX" sz="1100" u="none" strike="noStrike" kern="1200" dirty="0" smtClean="0">
                          <a:effectLst/>
                        </a:rPr>
                        <a:t>Inclusiva</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120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650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smtClean="0">
                          <a:effectLst/>
                        </a:rPr>
                        <a:t>http://www.cca.org.mx/profesores/portal/courses/c_b_02.html</a:t>
                      </a:r>
                      <a:endParaRPr lang="es-MX" sz="1100" u="none" strike="noStrike" kern="1200" dirty="0" smtClean="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Desarrollo de la Competencia Científica en el </a:t>
                      </a:r>
                      <a:r>
                        <a:rPr lang="es-MX" sz="1100" u="none" strike="noStrike" kern="1200" dirty="0" smtClean="0">
                          <a:effectLst/>
                        </a:rPr>
                        <a:t>Aula</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120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http://www.cca.org.mx/profesores/portal/courses/c_g_27.html</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Arial"/>
                      </a:endParaRPr>
                    </a:p>
                  </a:txBody>
                  <a:tcPr marL="1236" marR="1236" marT="1236" marB="0" anchor="ctr"/>
                </a:tc>
              </a:tr>
              <a:tr h="179235">
                <a:tc>
                  <a:txBody>
                    <a:bodyPr/>
                    <a:lstStyle/>
                    <a:p>
                      <a:pPr algn="ctr" fontAlgn="b"/>
                      <a:r>
                        <a:rPr lang="es-MX" sz="1100" u="none" strike="noStrike" kern="1200" dirty="0">
                          <a:effectLst/>
                        </a:rPr>
                        <a:t>Diplomado en Estrategias para la Enseñanza Efectiva de las </a:t>
                      </a:r>
                      <a:r>
                        <a:rPr lang="es-MX" sz="1100" u="none" strike="noStrike" kern="1200" dirty="0" smtClean="0">
                          <a:effectLst/>
                        </a:rPr>
                        <a:t>Matemáticas</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http://www.cca.org.mx/profesores/portal/courses/c_e_17.html</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Arial"/>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Arial"/>
                      </a:endParaRPr>
                    </a:p>
                  </a:txBody>
                  <a:tcPr marL="1236" marR="1236" marT="1236" marB="0" anchor="ctr"/>
                </a:tc>
              </a:tr>
              <a:tr h="139680">
                <a:tc>
                  <a:txBody>
                    <a:bodyPr/>
                    <a:lstStyle/>
                    <a:p>
                      <a:pPr algn="ctr" fontAlgn="b"/>
                      <a:r>
                        <a:rPr lang="es-MX" sz="1100" u="none" strike="noStrike" kern="1200" dirty="0">
                          <a:effectLst/>
                        </a:rPr>
                        <a:t>Diplomado en Estándares y Herramientas Lectoras para un Aprendizaje Efectivo y </a:t>
                      </a:r>
                      <a:r>
                        <a:rPr lang="es-MX" sz="1100" u="none" strike="noStrike" kern="1200" dirty="0" smtClean="0">
                          <a:effectLst/>
                        </a:rPr>
                        <a:t>Transversal</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650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smtClean="0">
                          <a:effectLst/>
                        </a:rPr>
                        <a:t>http://cca.org.mx/profesores/portal/courses/c_31.html</a:t>
                      </a:r>
                      <a:endParaRPr lang="es-MX" sz="1100" u="none" strike="noStrike" kern="1200" dirty="0" smtClean="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Herramientas Metodológicas para la Formación Basada en </a:t>
                      </a:r>
                      <a:r>
                        <a:rPr lang="es-MX" sz="1100" u="none" strike="noStrike" kern="1200" dirty="0" smtClean="0">
                          <a:effectLst/>
                        </a:rPr>
                        <a:t>Competencias</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smtClean="0">
                          <a:effectLst/>
                        </a:rPr>
                        <a:t>http://www.cca.org.mx/profesores/portal/courses/c_b_28.html</a:t>
                      </a:r>
                      <a:endParaRPr lang="es-MX" sz="1100" u="none" strike="noStrike" kern="1200" dirty="0" smtClean="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en Liderazgo, Calidad y Competencias </a:t>
                      </a:r>
                      <a:r>
                        <a:rPr lang="es-MX" sz="1100" u="none" strike="noStrike" kern="1200" dirty="0" smtClean="0">
                          <a:effectLst/>
                        </a:rPr>
                        <a:t>Directivas</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120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r>
                        <a:rPr lang="es-MX" sz="1100" u="none" strike="noStrike" kern="1200" dirty="0" smtClean="0">
                          <a:effectLst/>
                        </a:rPr>
                        <a:t>7,600</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650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http://www.cca.org.mx/profesores/portal/courses/c_g_19.html</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a:effectLst/>
                        </a:rPr>
                        <a:t>6</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28</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25</a:t>
                      </a:r>
                      <a:endParaRPr lang="es-MX" sz="1100" b="0" i="0" u="none" strike="noStrike">
                        <a:solidFill>
                          <a:srgbClr val="000000"/>
                        </a:solidFill>
                        <a:effectLst/>
                        <a:latin typeface="Calibri"/>
                      </a:endParaRPr>
                    </a:p>
                  </a:txBody>
                  <a:tcPr marL="1236" marR="1236" marT="1236" marB="0" anchor="ctr"/>
                </a:tc>
              </a:tr>
              <a:tr h="179235">
                <a:tc>
                  <a:txBody>
                    <a:bodyPr/>
                    <a:lstStyle/>
                    <a:p>
                      <a:pPr algn="ctr" fontAlgn="b"/>
                      <a:r>
                        <a:rPr lang="es-MX" sz="1100" u="none" strike="noStrike" kern="1200" dirty="0">
                          <a:effectLst/>
                        </a:rPr>
                        <a:t>Diplomado Internacional en Competencias Docentes Tec de </a:t>
                      </a:r>
                      <a:r>
                        <a:rPr lang="es-MX" sz="1100" u="none" strike="noStrike" kern="1200" dirty="0" smtClean="0">
                          <a:effectLst/>
                        </a:rPr>
                        <a:t>Monterrey-Cambridge</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280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smtClean="0">
                          <a:effectLst/>
                        </a:rPr>
                        <a:t>10,600</a:t>
                      </a:r>
                      <a:endParaRPr lang="es-MX" sz="1100" u="none" strike="noStrike" kern="1200" dirty="0" smtClean="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910</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smtClean="0">
                          <a:effectLst/>
                        </a:rPr>
                        <a:t>http://www.cca.org.mx/profesores/portal/courses/c_g_06.html</a:t>
                      </a:r>
                      <a:endParaRPr lang="es-MX" sz="1100" u="none" strike="noStrike" kern="1200" dirty="0" smtClean="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a:effectLst/>
                        </a:rPr>
                        <a:t>18</a:t>
                      </a:r>
                      <a:endParaRPr lang="es-MX" sz="1100" u="none" strike="noStrike" kern="120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kern="1200" dirty="0">
                          <a:effectLst/>
                        </a:rPr>
                        <a:t> </a:t>
                      </a:r>
                      <a:endParaRPr lang="es-MX" sz="1100" u="none" strike="noStrike" kern="1200" dirty="0">
                        <a:solidFill>
                          <a:schemeClr val="dk1"/>
                        </a:solidFill>
                        <a:effectLst/>
                        <a:latin typeface="+mn-lt"/>
                        <a:ea typeface="+mn-ea"/>
                        <a:cs typeface="+mn-cs"/>
                      </a:endParaRPr>
                    </a:p>
                  </a:txBody>
                  <a:tcPr marL="1236" marR="1236" marT="1236" marB="0" anchor="ctr"/>
                </a:tc>
                <a:tc>
                  <a:txBody>
                    <a:bodyPr/>
                    <a:lstStyle/>
                    <a:p>
                      <a:pPr algn="ctr" fontAlgn="b"/>
                      <a:r>
                        <a:rPr lang="es-MX" sz="1100" u="none" strike="noStrike" dirty="0">
                          <a:effectLst/>
                        </a:rPr>
                        <a:t> </a:t>
                      </a:r>
                      <a:endParaRPr lang="es-MX" sz="1100" b="0" i="0" u="none" strike="noStrike" dirty="0">
                        <a:solidFill>
                          <a:srgbClr val="000000"/>
                        </a:solidFill>
                        <a:effectLst/>
                        <a:latin typeface="Calibri"/>
                      </a:endParaRPr>
                    </a:p>
                  </a:txBody>
                  <a:tcPr marL="1236" marR="1236" marT="1236" marB="0" anchor="ctr"/>
                </a:tc>
                <a:tc>
                  <a:txBody>
                    <a:bodyPr/>
                    <a:lstStyle/>
                    <a:p>
                      <a:pPr algn="ctr" fontAlgn="b"/>
                      <a:r>
                        <a:rPr lang="es-MX" sz="1100" u="none" strike="noStrike">
                          <a:effectLst/>
                        </a:rPr>
                        <a:t>23</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a:effectLst/>
                        </a:rPr>
                        <a:t> </a:t>
                      </a:r>
                      <a:endParaRPr lang="es-MX" sz="1100" b="0" i="0" u="none" strike="noStrike">
                        <a:solidFill>
                          <a:srgbClr val="000000"/>
                        </a:solidFill>
                        <a:effectLst/>
                        <a:latin typeface="Calibri"/>
                      </a:endParaRPr>
                    </a:p>
                  </a:txBody>
                  <a:tcPr marL="1236" marR="1236" marT="1236" marB="0" anchor="ctr"/>
                </a:tc>
                <a:tc>
                  <a:txBody>
                    <a:bodyPr/>
                    <a:lstStyle/>
                    <a:p>
                      <a:pPr algn="ctr" fontAlgn="b"/>
                      <a:r>
                        <a:rPr lang="es-MX" sz="1100" u="none" strike="noStrike" dirty="0">
                          <a:effectLst/>
                        </a:rPr>
                        <a:t> </a:t>
                      </a:r>
                      <a:endParaRPr lang="es-MX" sz="1100" b="0" i="0" u="none" strike="noStrike" dirty="0">
                        <a:solidFill>
                          <a:srgbClr val="000000"/>
                        </a:solidFill>
                        <a:effectLst/>
                        <a:latin typeface="Calibri"/>
                      </a:endParaRPr>
                    </a:p>
                  </a:txBody>
                  <a:tcPr marL="1236" marR="1236" marT="1236" marB="0" anchor="ctr"/>
                </a:tc>
              </a:tr>
            </a:tbl>
          </a:graphicData>
        </a:graphic>
      </p:graphicFrame>
      <p:sp>
        <p:nvSpPr>
          <p:cNvPr id="3" name="TextBox 2"/>
          <p:cNvSpPr txBox="1"/>
          <p:nvPr/>
        </p:nvSpPr>
        <p:spPr>
          <a:xfrm>
            <a:off x="526473" y="6407727"/>
            <a:ext cx="6522491" cy="307777"/>
          </a:xfrm>
          <a:prstGeom prst="rect">
            <a:avLst/>
          </a:prstGeom>
          <a:noFill/>
        </p:spPr>
        <p:txBody>
          <a:bodyPr wrap="none" rtlCol="0">
            <a:spAutoFit/>
          </a:bodyPr>
          <a:lstStyle/>
          <a:p>
            <a:r>
              <a:rPr lang="es-MX" sz="1400" dirty="0" smtClean="0"/>
              <a:t>Página general por público en</a:t>
            </a:r>
            <a:r>
              <a:rPr lang="es-MX" sz="1400" dirty="0"/>
              <a:t>: </a:t>
            </a:r>
            <a:r>
              <a:rPr lang="es-MX" sz="1400" dirty="0">
                <a:hlinkClick r:id="rId2"/>
              </a:rPr>
              <a:t>http://</a:t>
            </a:r>
            <a:r>
              <a:rPr lang="es-MX" sz="1400" dirty="0" smtClean="0">
                <a:hlinkClick r:id="rId2"/>
              </a:rPr>
              <a:t>www.cca.org.mx/profesores/portal/courses.html</a:t>
            </a:r>
            <a:r>
              <a:rPr lang="es-MX" sz="1400" dirty="0" smtClean="0"/>
              <a:t> </a:t>
            </a:r>
            <a:endParaRPr lang="es-MX" sz="1400" dirty="0"/>
          </a:p>
        </p:txBody>
      </p:sp>
      <p:sp>
        <p:nvSpPr>
          <p:cNvPr id="5" name="Slide Number Placeholder 4"/>
          <p:cNvSpPr>
            <a:spLocks noGrp="1"/>
          </p:cNvSpPr>
          <p:nvPr>
            <p:ph type="sldNum" sz="quarter" idx="4"/>
          </p:nvPr>
        </p:nvSpPr>
        <p:spPr/>
        <p:txBody>
          <a:bodyPr/>
          <a:lstStyle/>
          <a:p>
            <a:fld id="{DB09C58B-9000-45E6-ADB6-316584364E20}" type="slidenum">
              <a:rPr lang="es-MX" smtClean="0"/>
              <a:t>19</a:t>
            </a:fld>
            <a:endParaRPr lang="es-MX"/>
          </a:p>
        </p:txBody>
      </p:sp>
    </p:spTree>
    <p:extLst>
      <p:ext uri="{BB962C8B-B14F-4D97-AF65-F5344CB8AC3E}">
        <p14:creationId xmlns:p14="http://schemas.microsoft.com/office/powerpoint/2010/main" val="42287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Objetivo</a:t>
            </a:r>
            <a:endParaRPr lang="es-MX" dirty="0"/>
          </a:p>
        </p:txBody>
      </p:sp>
      <p:sp>
        <p:nvSpPr>
          <p:cNvPr id="3" name="Content Placeholder 2"/>
          <p:cNvSpPr>
            <a:spLocks noGrp="1"/>
          </p:cNvSpPr>
          <p:nvPr>
            <p:ph idx="1"/>
          </p:nvPr>
        </p:nvSpPr>
        <p:spPr>
          <a:xfrm>
            <a:off x="381000" y="1412874"/>
            <a:ext cx="8382000" cy="3921125"/>
          </a:xfrm>
        </p:spPr>
        <p:txBody>
          <a:bodyPr>
            <a:normAutofit/>
          </a:bodyPr>
          <a:lstStyle/>
          <a:p>
            <a:pPr>
              <a:buFont typeface="Arial" pitchFamily="34" charset="0"/>
              <a:buChar char="•"/>
            </a:pPr>
            <a:r>
              <a:rPr lang="es-MX" dirty="0"/>
              <a:t>Contribuir a la mejora de la calidad de la </a:t>
            </a:r>
            <a:r>
              <a:rPr lang="es-MX" dirty="0" smtClean="0"/>
              <a:t>educación:</a:t>
            </a:r>
          </a:p>
          <a:p>
            <a:pPr lvl="1">
              <a:buFont typeface="Arial" pitchFamily="34" charset="0"/>
              <a:buChar char="•"/>
            </a:pPr>
            <a:r>
              <a:rPr lang="es-MX" dirty="0" smtClean="0"/>
              <a:t>abriendo </a:t>
            </a:r>
            <a:r>
              <a:rPr lang="es-MX" dirty="0"/>
              <a:t>oportunidades de formación y certificación para los profesores </a:t>
            </a:r>
            <a:r>
              <a:rPr lang="es-MX" dirty="0" smtClean="0"/>
              <a:t>y directivos</a:t>
            </a:r>
          </a:p>
          <a:p>
            <a:pPr lvl="1">
              <a:buFont typeface="Arial" pitchFamily="34" charset="0"/>
              <a:buChar char="•"/>
            </a:pPr>
            <a:r>
              <a:rPr lang="es-MX" dirty="0" smtClean="0"/>
              <a:t>que </a:t>
            </a:r>
            <a:r>
              <a:rPr lang="es-MX" dirty="0"/>
              <a:t>les permitan acceder a nuevos conocimientos </a:t>
            </a:r>
            <a:r>
              <a:rPr lang="es-MX" dirty="0" smtClean="0"/>
              <a:t>y </a:t>
            </a:r>
          </a:p>
          <a:p>
            <a:pPr lvl="1">
              <a:buFont typeface="Arial" pitchFamily="34" charset="0"/>
              <a:buChar char="•"/>
            </a:pPr>
            <a:r>
              <a:rPr lang="es-MX" dirty="0" smtClean="0"/>
              <a:t>desarrollar </a:t>
            </a:r>
            <a:r>
              <a:rPr lang="es-MX" dirty="0"/>
              <a:t>las competencias necesarias para ofrecer una educación integral y de calidad a los niños y jóvenes del siglo XXI</a:t>
            </a:r>
            <a:r>
              <a:rPr lang="es-MX" dirty="0" smtClean="0"/>
              <a:t>.</a:t>
            </a:r>
            <a:endParaRPr lang="es-MX" dirty="0"/>
          </a:p>
        </p:txBody>
      </p:sp>
      <p:sp>
        <p:nvSpPr>
          <p:cNvPr id="4" name="Slide Number Placeholder 3"/>
          <p:cNvSpPr>
            <a:spLocks noGrp="1"/>
          </p:cNvSpPr>
          <p:nvPr>
            <p:ph type="sldNum" sz="quarter" idx="4"/>
          </p:nvPr>
        </p:nvSpPr>
        <p:spPr/>
        <p:txBody>
          <a:bodyPr/>
          <a:lstStyle/>
          <a:p>
            <a:fld id="{DB09C58B-9000-45E6-ADB6-316584364E20}" type="slidenum">
              <a:rPr lang="es-MX" smtClean="0"/>
              <a:t>2</a:t>
            </a:fld>
            <a:endParaRPr lang="es-MX"/>
          </a:p>
        </p:txBody>
      </p:sp>
    </p:spTree>
    <p:extLst>
      <p:ext uri="{BB962C8B-B14F-4D97-AF65-F5344CB8AC3E}">
        <p14:creationId xmlns:p14="http://schemas.microsoft.com/office/powerpoint/2010/main" val="2011369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382000" cy="1495794"/>
          </a:xfrm>
        </p:spPr>
        <p:txBody>
          <a:bodyPr/>
          <a:lstStyle/>
          <a:p>
            <a:r>
              <a:rPr lang="es-MX" sz="4000" dirty="0" smtClean="0"/>
              <a:t>Encuestas de satisfacción a usuarios Formando Formadores</a:t>
            </a:r>
            <a:br>
              <a:rPr lang="es-MX" sz="4000" dirty="0" smtClean="0"/>
            </a:br>
            <a:r>
              <a:rPr lang="es-MX" sz="2400" dirty="0">
                <a:solidFill>
                  <a:schemeClr val="tx2"/>
                </a:solidFill>
              </a:rPr>
              <a:t>Promedio de los diplomados 2011-2012</a:t>
            </a:r>
          </a:p>
        </p:txBody>
      </p:sp>
      <p:graphicFrame>
        <p:nvGraphicFramePr>
          <p:cNvPr id="4" name="Chart 3"/>
          <p:cNvGraphicFramePr>
            <a:graphicFrameLocks/>
          </p:cNvGraphicFramePr>
          <p:nvPr>
            <p:extLst>
              <p:ext uri="{D42A27DB-BD31-4B8C-83A1-F6EECF244321}">
                <p14:modId xmlns:p14="http://schemas.microsoft.com/office/powerpoint/2010/main" val="111072774"/>
              </p:ext>
            </p:extLst>
          </p:nvPr>
        </p:nvGraphicFramePr>
        <p:xfrm>
          <a:off x="228601" y="1524000"/>
          <a:ext cx="45720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779984792"/>
              </p:ext>
            </p:extLst>
          </p:nvPr>
        </p:nvGraphicFramePr>
        <p:xfrm>
          <a:off x="4800601" y="1524000"/>
          <a:ext cx="4343400" cy="2895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943302824"/>
              </p:ext>
            </p:extLst>
          </p:nvPr>
        </p:nvGraphicFramePr>
        <p:xfrm>
          <a:off x="152400" y="4191000"/>
          <a:ext cx="4635910" cy="2667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3264235040"/>
              </p:ext>
            </p:extLst>
          </p:nvPr>
        </p:nvGraphicFramePr>
        <p:xfrm>
          <a:off x="4572000" y="4191000"/>
          <a:ext cx="4572000" cy="2667000"/>
        </p:xfrm>
        <a:graphic>
          <a:graphicData uri="http://schemas.openxmlformats.org/drawingml/2006/chart">
            <c:chart xmlns:c="http://schemas.openxmlformats.org/drawingml/2006/chart" xmlns:r="http://schemas.openxmlformats.org/officeDocument/2006/relationships" r:id="rId5"/>
          </a:graphicData>
        </a:graphic>
      </p:graphicFrame>
      <p:sp>
        <p:nvSpPr>
          <p:cNvPr id="3" name="Slide Number Placeholder 2"/>
          <p:cNvSpPr>
            <a:spLocks noGrp="1"/>
          </p:cNvSpPr>
          <p:nvPr>
            <p:ph type="sldNum" sz="quarter" idx="4"/>
          </p:nvPr>
        </p:nvSpPr>
        <p:spPr/>
        <p:txBody>
          <a:bodyPr/>
          <a:lstStyle/>
          <a:p>
            <a:fld id="{DB09C58B-9000-45E6-ADB6-316584364E20}" type="slidenum">
              <a:rPr lang="es-MX" smtClean="0"/>
              <a:t>20</a:t>
            </a:fld>
            <a:endParaRPr lang="es-MX"/>
          </a:p>
        </p:txBody>
      </p:sp>
    </p:spTree>
    <p:extLst>
      <p:ext uri="{BB962C8B-B14F-4D97-AF65-F5344CB8AC3E}">
        <p14:creationId xmlns:p14="http://schemas.microsoft.com/office/powerpoint/2010/main" val="2605732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99"/>
          <p:cNvGrpSpPr>
            <a:grpSpLocks/>
          </p:cNvGrpSpPr>
          <p:nvPr/>
        </p:nvGrpSpPr>
        <p:grpSpPr bwMode="auto">
          <a:xfrm>
            <a:off x="133350" y="3506788"/>
            <a:ext cx="4411663" cy="3333750"/>
            <a:chOff x="2643174" y="1730325"/>
            <a:chExt cx="6288081" cy="4521860"/>
          </a:xfrm>
          <a:solidFill>
            <a:schemeClr val="accent5">
              <a:lumMod val="20000"/>
              <a:lumOff val="80000"/>
            </a:schemeClr>
          </a:solidFill>
        </p:grpSpPr>
        <p:sp>
          <p:nvSpPr>
            <p:cNvPr id="11" name="Freeform 58"/>
            <p:cNvSpPr>
              <a:spLocks/>
            </p:cNvSpPr>
            <p:nvPr/>
          </p:nvSpPr>
          <p:spPr bwMode="auto">
            <a:xfrm>
              <a:off x="5145735" y="3442171"/>
              <a:ext cx="31678" cy="51678"/>
            </a:xfrm>
            <a:custGeom>
              <a:avLst/>
              <a:gdLst>
                <a:gd name="T0" fmla="*/ 0 w 12"/>
                <a:gd name="T1" fmla="*/ 12 h 20"/>
                <a:gd name="T2" fmla="*/ 11 w 12"/>
                <a:gd name="T3" fmla="*/ 0 h 20"/>
                <a:gd name="T4" fmla="*/ 12 w 12"/>
                <a:gd name="T5" fmla="*/ 10 h 20"/>
                <a:gd name="T6" fmla="*/ 2 w 12"/>
                <a:gd name="T7" fmla="*/ 20 h 20"/>
                <a:gd name="T8" fmla="*/ 0 w 12"/>
                <a:gd name="T9" fmla="*/ 12 h 20"/>
                <a:gd name="T10" fmla="*/ 0 60000 65536"/>
                <a:gd name="T11" fmla="*/ 0 60000 65536"/>
                <a:gd name="T12" fmla="*/ 0 60000 65536"/>
                <a:gd name="T13" fmla="*/ 0 60000 65536"/>
                <a:gd name="T14" fmla="*/ 0 60000 65536"/>
                <a:gd name="T15" fmla="*/ 0 w 12"/>
                <a:gd name="T16" fmla="*/ 0 h 20"/>
                <a:gd name="T17" fmla="*/ 12 w 12"/>
                <a:gd name="T18" fmla="*/ 20 h 20"/>
              </a:gdLst>
              <a:ahLst/>
              <a:cxnLst>
                <a:cxn ang="T10">
                  <a:pos x="T0" y="T1"/>
                </a:cxn>
                <a:cxn ang="T11">
                  <a:pos x="T2" y="T3"/>
                </a:cxn>
                <a:cxn ang="T12">
                  <a:pos x="T4" y="T5"/>
                </a:cxn>
                <a:cxn ang="T13">
                  <a:pos x="T6" y="T7"/>
                </a:cxn>
                <a:cxn ang="T14">
                  <a:pos x="T8" y="T9"/>
                </a:cxn>
              </a:cxnLst>
              <a:rect l="T15" t="T16" r="T17" b="T18"/>
              <a:pathLst>
                <a:path w="12" h="20">
                  <a:moveTo>
                    <a:pt x="0" y="12"/>
                  </a:moveTo>
                  <a:lnTo>
                    <a:pt x="11" y="0"/>
                  </a:lnTo>
                  <a:lnTo>
                    <a:pt x="12" y="10"/>
                  </a:lnTo>
                  <a:lnTo>
                    <a:pt x="2" y="20"/>
                  </a:lnTo>
                  <a:lnTo>
                    <a:pt x="0" y="12"/>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2" name="Freeform 59"/>
            <p:cNvSpPr>
              <a:spLocks/>
            </p:cNvSpPr>
            <p:nvPr/>
          </p:nvSpPr>
          <p:spPr bwMode="auto">
            <a:xfrm>
              <a:off x="5851701" y="4658768"/>
              <a:ext cx="343932" cy="378975"/>
            </a:xfrm>
            <a:custGeom>
              <a:avLst/>
              <a:gdLst>
                <a:gd name="T0" fmla="*/ 2 w 129"/>
                <a:gd name="T1" fmla="*/ 67 h 141"/>
                <a:gd name="T2" fmla="*/ 4 w 129"/>
                <a:gd name="T3" fmla="*/ 60 h 141"/>
                <a:gd name="T4" fmla="*/ 8 w 129"/>
                <a:gd name="T5" fmla="*/ 60 h 141"/>
                <a:gd name="T6" fmla="*/ 12 w 129"/>
                <a:gd name="T7" fmla="*/ 63 h 141"/>
                <a:gd name="T8" fmla="*/ 19 w 129"/>
                <a:gd name="T9" fmla="*/ 63 h 141"/>
                <a:gd name="T10" fmla="*/ 21 w 129"/>
                <a:gd name="T11" fmla="*/ 56 h 141"/>
                <a:gd name="T12" fmla="*/ 23 w 129"/>
                <a:gd name="T13" fmla="*/ 55 h 141"/>
                <a:gd name="T14" fmla="*/ 31 w 129"/>
                <a:gd name="T15" fmla="*/ 58 h 141"/>
                <a:gd name="T16" fmla="*/ 34 w 129"/>
                <a:gd name="T17" fmla="*/ 59 h 141"/>
                <a:gd name="T18" fmla="*/ 39 w 129"/>
                <a:gd name="T19" fmla="*/ 58 h 141"/>
                <a:gd name="T20" fmla="*/ 40 w 129"/>
                <a:gd name="T21" fmla="*/ 54 h 141"/>
                <a:gd name="T22" fmla="*/ 45 w 129"/>
                <a:gd name="T23" fmla="*/ 40 h 141"/>
                <a:gd name="T24" fmla="*/ 51 w 129"/>
                <a:gd name="T25" fmla="*/ 37 h 141"/>
                <a:gd name="T26" fmla="*/ 55 w 129"/>
                <a:gd name="T27" fmla="*/ 40 h 141"/>
                <a:gd name="T28" fmla="*/ 63 w 129"/>
                <a:gd name="T29" fmla="*/ 40 h 141"/>
                <a:gd name="T30" fmla="*/ 69 w 129"/>
                <a:gd name="T31" fmla="*/ 35 h 141"/>
                <a:gd name="T32" fmla="*/ 64 w 129"/>
                <a:gd name="T33" fmla="*/ 31 h 141"/>
                <a:gd name="T34" fmla="*/ 63 w 129"/>
                <a:gd name="T35" fmla="*/ 23 h 141"/>
                <a:gd name="T36" fmla="*/ 62 w 129"/>
                <a:gd name="T37" fmla="*/ 17 h 141"/>
                <a:gd name="T38" fmla="*/ 64 w 129"/>
                <a:gd name="T39" fmla="*/ 12 h 141"/>
                <a:gd name="T40" fmla="*/ 67 w 129"/>
                <a:gd name="T41" fmla="*/ 7 h 141"/>
                <a:gd name="T42" fmla="*/ 78 w 129"/>
                <a:gd name="T43" fmla="*/ 14 h 141"/>
                <a:gd name="T44" fmla="*/ 87 w 129"/>
                <a:gd name="T45" fmla="*/ 16 h 141"/>
                <a:gd name="T46" fmla="*/ 89 w 129"/>
                <a:gd name="T47" fmla="*/ 16 h 141"/>
                <a:gd name="T48" fmla="*/ 92 w 129"/>
                <a:gd name="T49" fmla="*/ 18 h 141"/>
                <a:gd name="T50" fmla="*/ 97 w 129"/>
                <a:gd name="T51" fmla="*/ 16 h 141"/>
                <a:gd name="T52" fmla="*/ 97 w 129"/>
                <a:gd name="T53" fmla="*/ 10 h 141"/>
                <a:gd name="T54" fmla="*/ 101 w 129"/>
                <a:gd name="T55" fmla="*/ 2 h 141"/>
                <a:gd name="T56" fmla="*/ 108 w 129"/>
                <a:gd name="T57" fmla="*/ 1 h 141"/>
                <a:gd name="T58" fmla="*/ 109 w 129"/>
                <a:gd name="T59" fmla="*/ 3 h 141"/>
                <a:gd name="T60" fmla="*/ 114 w 129"/>
                <a:gd name="T61" fmla="*/ 7 h 141"/>
                <a:gd name="T62" fmla="*/ 120 w 129"/>
                <a:gd name="T63" fmla="*/ 20 h 141"/>
                <a:gd name="T64" fmla="*/ 129 w 129"/>
                <a:gd name="T65" fmla="*/ 37 h 141"/>
                <a:gd name="T66" fmla="*/ 123 w 129"/>
                <a:gd name="T67" fmla="*/ 37 h 141"/>
                <a:gd name="T68" fmla="*/ 118 w 129"/>
                <a:gd name="T69" fmla="*/ 43 h 141"/>
                <a:gd name="T70" fmla="*/ 110 w 129"/>
                <a:gd name="T71" fmla="*/ 43 h 141"/>
                <a:gd name="T72" fmla="*/ 106 w 129"/>
                <a:gd name="T73" fmla="*/ 39 h 141"/>
                <a:gd name="T74" fmla="*/ 98 w 129"/>
                <a:gd name="T75" fmla="*/ 57 h 141"/>
                <a:gd name="T76" fmla="*/ 90 w 129"/>
                <a:gd name="T77" fmla="*/ 67 h 141"/>
                <a:gd name="T78" fmla="*/ 87 w 129"/>
                <a:gd name="T79" fmla="*/ 72 h 141"/>
                <a:gd name="T80" fmla="*/ 86 w 129"/>
                <a:gd name="T81" fmla="*/ 80 h 141"/>
                <a:gd name="T82" fmla="*/ 74 w 129"/>
                <a:gd name="T83" fmla="*/ 86 h 141"/>
                <a:gd name="T84" fmla="*/ 66 w 129"/>
                <a:gd name="T85" fmla="*/ 88 h 141"/>
                <a:gd name="T86" fmla="*/ 59 w 129"/>
                <a:gd name="T87" fmla="*/ 105 h 141"/>
                <a:gd name="T88" fmla="*/ 54 w 129"/>
                <a:gd name="T89" fmla="*/ 112 h 141"/>
                <a:gd name="T90" fmla="*/ 59 w 129"/>
                <a:gd name="T91" fmla="*/ 118 h 141"/>
                <a:gd name="T92" fmla="*/ 64 w 129"/>
                <a:gd name="T93" fmla="*/ 119 h 141"/>
                <a:gd name="T94" fmla="*/ 65 w 129"/>
                <a:gd name="T95" fmla="*/ 122 h 141"/>
                <a:gd name="T96" fmla="*/ 61 w 129"/>
                <a:gd name="T97" fmla="*/ 137 h 141"/>
                <a:gd name="T98" fmla="*/ 58 w 129"/>
                <a:gd name="T99" fmla="*/ 135 h 141"/>
                <a:gd name="T100" fmla="*/ 41 w 129"/>
                <a:gd name="T101" fmla="*/ 136 h 141"/>
                <a:gd name="T102" fmla="*/ 30 w 129"/>
                <a:gd name="T103" fmla="*/ 131 h 141"/>
                <a:gd name="T104" fmla="*/ 26 w 129"/>
                <a:gd name="T105" fmla="*/ 124 h 141"/>
                <a:gd name="T106" fmla="*/ 21 w 129"/>
                <a:gd name="T107" fmla="*/ 119 h 141"/>
                <a:gd name="T108" fmla="*/ 11 w 129"/>
                <a:gd name="T109" fmla="*/ 109 h 141"/>
                <a:gd name="T110" fmla="*/ 8 w 129"/>
                <a:gd name="T111" fmla="*/ 104 h 141"/>
                <a:gd name="T112" fmla="*/ 4 w 129"/>
                <a:gd name="T113" fmla="*/ 89 h 141"/>
                <a:gd name="T114" fmla="*/ 0 w 129"/>
                <a:gd name="T115" fmla="*/ 75 h 1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9"/>
                <a:gd name="T175" fmla="*/ 0 h 141"/>
                <a:gd name="T176" fmla="*/ 129 w 129"/>
                <a:gd name="T177" fmla="*/ 141 h 1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9" h="141">
                  <a:moveTo>
                    <a:pt x="0" y="75"/>
                  </a:moveTo>
                  <a:lnTo>
                    <a:pt x="2" y="67"/>
                  </a:lnTo>
                  <a:lnTo>
                    <a:pt x="3" y="66"/>
                  </a:lnTo>
                  <a:lnTo>
                    <a:pt x="4" y="60"/>
                  </a:lnTo>
                  <a:lnTo>
                    <a:pt x="7" y="60"/>
                  </a:lnTo>
                  <a:lnTo>
                    <a:pt x="8" y="60"/>
                  </a:lnTo>
                  <a:lnTo>
                    <a:pt x="10" y="60"/>
                  </a:lnTo>
                  <a:lnTo>
                    <a:pt x="12" y="63"/>
                  </a:lnTo>
                  <a:lnTo>
                    <a:pt x="18" y="63"/>
                  </a:lnTo>
                  <a:lnTo>
                    <a:pt x="19" y="63"/>
                  </a:lnTo>
                  <a:lnTo>
                    <a:pt x="20" y="61"/>
                  </a:lnTo>
                  <a:lnTo>
                    <a:pt x="21" y="56"/>
                  </a:lnTo>
                  <a:lnTo>
                    <a:pt x="22" y="55"/>
                  </a:lnTo>
                  <a:lnTo>
                    <a:pt x="23" y="55"/>
                  </a:lnTo>
                  <a:lnTo>
                    <a:pt x="28" y="56"/>
                  </a:lnTo>
                  <a:lnTo>
                    <a:pt x="31" y="58"/>
                  </a:lnTo>
                  <a:lnTo>
                    <a:pt x="33" y="58"/>
                  </a:lnTo>
                  <a:lnTo>
                    <a:pt x="34" y="59"/>
                  </a:lnTo>
                  <a:lnTo>
                    <a:pt x="35" y="59"/>
                  </a:lnTo>
                  <a:lnTo>
                    <a:pt x="39" y="58"/>
                  </a:lnTo>
                  <a:lnTo>
                    <a:pt x="40" y="57"/>
                  </a:lnTo>
                  <a:lnTo>
                    <a:pt x="40" y="54"/>
                  </a:lnTo>
                  <a:lnTo>
                    <a:pt x="41" y="49"/>
                  </a:lnTo>
                  <a:lnTo>
                    <a:pt x="45" y="40"/>
                  </a:lnTo>
                  <a:lnTo>
                    <a:pt x="46" y="37"/>
                  </a:lnTo>
                  <a:lnTo>
                    <a:pt x="51" y="37"/>
                  </a:lnTo>
                  <a:lnTo>
                    <a:pt x="51" y="38"/>
                  </a:lnTo>
                  <a:lnTo>
                    <a:pt x="55" y="40"/>
                  </a:lnTo>
                  <a:lnTo>
                    <a:pt x="58" y="42"/>
                  </a:lnTo>
                  <a:lnTo>
                    <a:pt x="63" y="40"/>
                  </a:lnTo>
                  <a:lnTo>
                    <a:pt x="64" y="38"/>
                  </a:lnTo>
                  <a:lnTo>
                    <a:pt x="69" y="35"/>
                  </a:lnTo>
                  <a:lnTo>
                    <a:pt x="69" y="31"/>
                  </a:lnTo>
                  <a:lnTo>
                    <a:pt x="64" y="31"/>
                  </a:lnTo>
                  <a:lnTo>
                    <a:pt x="63" y="28"/>
                  </a:lnTo>
                  <a:lnTo>
                    <a:pt x="63" y="23"/>
                  </a:lnTo>
                  <a:lnTo>
                    <a:pt x="62" y="22"/>
                  </a:lnTo>
                  <a:lnTo>
                    <a:pt x="62" y="17"/>
                  </a:lnTo>
                  <a:lnTo>
                    <a:pt x="64" y="14"/>
                  </a:lnTo>
                  <a:lnTo>
                    <a:pt x="64" y="12"/>
                  </a:lnTo>
                  <a:lnTo>
                    <a:pt x="66" y="9"/>
                  </a:lnTo>
                  <a:lnTo>
                    <a:pt x="67" y="7"/>
                  </a:lnTo>
                  <a:lnTo>
                    <a:pt x="73" y="10"/>
                  </a:lnTo>
                  <a:lnTo>
                    <a:pt x="78" y="14"/>
                  </a:lnTo>
                  <a:lnTo>
                    <a:pt x="84" y="17"/>
                  </a:lnTo>
                  <a:lnTo>
                    <a:pt x="87" y="16"/>
                  </a:lnTo>
                  <a:lnTo>
                    <a:pt x="88" y="16"/>
                  </a:lnTo>
                  <a:lnTo>
                    <a:pt x="89" y="16"/>
                  </a:lnTo>
                  <a:lnTo>
                    <a:pt x="91" y="16"/>
                  </a:lnTo>
                  <a:lnTo>
                    <a:pt x="92" y="18"/>
                  </a:lnTo>
                  <a:lnTo>
                    <a:pt x="95" y="18"/>
                  </a:lnTo>
                  <a:lnTo>
                    <a:pt x="97" y="16"/>
                  </a:lnTo>
                  <a:lnTo>
                    <a:pt x="97" y="11"/>
                  </a:lnTo>
                  <a:lnTo>
                    <a:pt x="97" y="10"/>
                  </a:lnTo>
                  <a:lnTo>
                    <a:pt x="97" y="7"/>
                  </a:lnTo>
                  <a:lnTo>
                    <a:pt x="101" y="2"/>
                  </a:lnTo>
                  <a:lnTo>
                    <a:pt x="105" y="0"/>
                  </a:lnTo>
                  <a:lnTo>
                    <a:pt x="108" y="1"/>
                  </a:lnTo>
                  <a:lnTo>
                    <a:pt x="108" y="2"/>
                  </a:lnTo>
                  <a:lnTo>
                    <a:pt x="109" y="3"/>
                  </a:lnTo>
                  <a:lnTo>
                    <a:pt x="113" y="1"/>
                  </a:lnTo>
                  <a:lnTo>
                    <a:pt x="114" y="7"/>
                  </a:lnTo>
                  <a:lnTo>
                    <a:pt x="116" y="9"/>
                  </a:lnTo>
                  <a:lnTo>
                    <a:pt x="120" y="20"/>
                  </a:lnTo>
                  <a:lnTo>
                    <a:pt x="129" y="35"/>
                  </a:lnTo>
                  <a:lnTo>
                    <a:pt x="129" y="37"/>
                  </a:lnTo>
                  <a:lnTo>
                    <a:pt x="126" y="38"/>
                  </a:lnTo>
                  <a:lnTo>
                    <a:pt x="123" y="37"/>
                  </a:lnTo>
                  <a:lnTo>
                    <a:pt x="121" y="38"/>
                  </a:lnTo>
                  <a:lnTo>
                    <a:pt x="118" y="43"/>
                  </a:lnTo>
                  <a:lnTo>
                    <a:pt x="116" y="43"/>
                  </a:lnTo>
                  <a:lnTo>
                    <a:pt x="110" y="43"/>
                  </a:lnTo>
                  <a:lnTo>
                    <a:pt x="106" y="40"/>
                  </a:lnTo>
                  <a:lnTo>
                    <a:pt x="106" y="39"/>
                  </a:lnTo>
                  <a:lnTo>
                    <a:pt x="105" y="45"/>
                  </a:lnTo>
                  <a:lnTo>
                    <a:pt x="98" y="57"/>
                  </a:lnTo>
                  <a:lnTo>
                    <a:pt x="91" y="65"/>
                  </a:lnTo>
                  <a:lnTo>
                    <a:pt x="90" y="67"/>
                  </a:lnTo>
                  <a:lnTo>
                    <a:pt x="87" y="70"/>
                  </a:lnTo>
                  <a:lnTo>
                    <a:pt x="87" y="72"/>
                  </a:lnTo>
                  <a:lnTo>
                    <a:pt x="88" y="79"/>
                  </a:lnTo>
                  <a:lnTo>
                    <a:pt x="86" y="80"/>
                  </a:lnTo>
                  <a:lnTo>
                    <a:pt x="79" y="82"/>
                  </a:lnTo>
                  <a:lnTo>
                    <a:pt x="74" y="86"/>
                  </a:lnTo>
                  <a:lnTo>
                    <a:pt x="68" y="88"/>
                  </a:lnTo>
                  <a:lnTo>
                    <a:pt x="66" y="88"/>
                  </a:lnTo>
                  <a:lnTo>
                    <a:pt x="62" y="89"/>
                  </a:lnTo>
                  <a:lnTo>
                    <a:pt x="59" y="105"/>
                  </a:lnTo>
                  <a:lnTo>
                    <a:pt x="58" y="108"/>
                  </a:lnTo>
                  <a:lnTo>
                    <a:pt x="54" y="112"/>
                  </a:lnTo>
                  <a:lnTo>
                    <a:pt x="54" y="113"/>
                  </a:lnTo>
                  <a:lnTo>
                    <a:pt x="59" y="118"/>
                  </a:lnTo>
                  <a:lnTo>
                    <a:pt x="63" y="119"/>
                  </a:lnTo>
                  <a:lnTo>
                    <a:pt x="64" y="119"/>
                  </a:lnTo>
                  <a:lnTo>
                    <a:pt x="64" y="120"/>
                  </a:lnTo>
                  <a:lnTo>
                    <a:pt x="65" y="122"/>
                  </a:lnTo>
                  <a:lnTo>
                    <a:pt x="62" y="138"/>
                  </a:lnTo>
                  <a:lnTo>
                    <a:pt x="61" y="137"/>
                  </a:lnTo>
                  <a:lnTo>
                    <a:pt x="59" y="135"/>
                  </a:lnTo>
                  <a:lnTo>
                    <a:pt x="58" y="135"/>
                  </a:lnTo>
                  <a:lnTo>
                    <a:pt x="61" y="141"/>
                  </a:lnTo>
                  <a:lnTo>
                    <a:pt x="41" y="136"/>
                  </a:lnTo>
                  <a:lnTo>
                    <a:pt x="39" y="135"/>
                  </a:lnTo>
                  <a:lnTo>
                    <a:pt x="30" y="131"/>
                  </a:lnTo>
                  <a:lnTo>
                    <a:pt x="28" y="127"/>
                  </a:lnTo>
                  <a:lnTo>
                    <a:pt x="26" y="124"/>
                  </a:lnTo>
                  <a:lnTo>
                    <a:pt x="21" y="120"/>
                  </a:lnTo>
                  <a:lnTo>
                    <a:pt x="21" y="119"/>
                  </a:lnTo>
                  <a:lnTo>
                    <a:pt x="13" y="113"/>
                  </a:lnTo>
                  <a:lnTo>
                    <a:pt x="11" y="109"/>
                  </a:lnTo>
                  <a:lnTo>
                    <a:pt x="9" y="108"/>
                  </a:lnTo>
                  <a:lnTo>
                    <a:pt x="8" y="104"/>
                  </a:lnTo>
                  <a:lnTo>
                    <a:pt x="7" y="90"/>
                  </a:lnTo>
                  <a:lnTo>
                    <a:pt x="4" y="89"/>
                  </a:lnTo>
                  <a:lnTo>
                    <a:pt x="1" y="81"/>
                  </a:lnTo>
                  <a:lnTo>
                    <a:pt x="0" y="75"/>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3" name="Freeform 60"/>
            <p:cNvSpPr>
              <a:spLocks/>
            </p:cNvSpPr>
            <p:nvPr/>
          </p:nvSpPr>
          <p:spPr bwMode="auto">
            <a:xfrm>
              <a:off x="5991990" y="4708292"/>
              <a:ext cx="452543" cy="419888"/>
            </a:xfrm>
            <a:custGeom>
              <a:avLst/>
              <a:gdLst>
                <a:gd name="T0" fmla="*/ 8 w 168"/>
                <a:gd name="T1" fmla="*/ 72 h 159"/>
                <a:gd name="T2" fmla="*/ 25 w 168"/>
                <a:gd name="T3" fmla="*/ 65 h 159"/>
                <a:gd name="T4" fmla="*/ 33 w 168"/>
                <a:gd name="T5" fmla="*/ 53 h 159"/>
                <a:gd name="T6" fmla="*/ 51 w 168"/>
                <a:gd name="T7" fmla="*/ 28 h 159"/>
                <a:gd name="T8" fmla="*/ 62 w 168"/>
                <a:gd name="T9" fmla="*/ 26 h 159"/>
                <a:gd name="T10" fmla="*/ 72 w 168"/>
                <a:gd name="T11" fmla="*/ 21 h 159"/>
                <a:gd name="T12" fmla="*/ 78 w 168"/>
                <a:gd name="T13" fmla="*/ 9 h 159"/>
                <a:gd name="T14" fmla="*/ 89 w 168"/>
                <a:gd name="T15" fmla="*/ 12 h 159"/>
                <a:gd name="T16" fmla="*/ 99 w 168"/>
                <a:gd name="T17" fmla="*/ 16 h 159"/>
                <a:gd name="T18" fmla="*/ 107 w 168"/>
                <a:gd name="T19" fmla="*/ 17 h 159"/>
                <a:gd name="T20" fmla="*/ 116 w 168"/>
                <a:gd name="T21" fmla="*/ 17 h 159"/>
                <a:gd name="T22" fmla="*/ 116 w 168"/>
                <a:gd name="T23" fmla="*/ 3 h 159"/>
                <a:gd name="T24" fmla="*/ 127 w 168"/>
                <a:gd name="T25" fmla="*/ 4 h 159"/>
                <a:gd name="T26" fmla="*/ 125 w 168"/>
                <a:gd name="T27" fmla="*/ 15 h 159"/>
                <a:gd name="T28" fmla="*/ 142 w 168"/>
                <a:gd name="T29" fmla="*/ 21 h 159"/>
                <a:gd name="T30" fmla="*/ 146 w 168"/>
                <a:gd name="T31" fmla="*/ 27 h 159"/>
                <a:gd name="T32" fmla="*/ 153 w 168"/>
                <a:gd name="T33" fmla="*/ 31 h 159"/>
                <a:gd name="T34" fmla="*/ 145 w 168"/>
                <a:gd name="T35" fmla="*/ 48 h 159"/>
                <a:gd name="T36" fmla="*/ 141 w 168"/>
                <a:gd name="T37" fmla="*/ 54 h 159"/>
                <a:gd name="T38" fmla="*/ 133 w 168"/>
                <a:gd name="T39" fmla="*/ 50 h 159"/>
                <a:gd name="T40" fmla="*/ 125 w 168"/>
                <a:gd name="T41" fmla="*/ 61 h 159"/>
                <a:gd name="T42" fmla="*/ 117 w 168"/>
                <a:gd name="T43" fmla="*/ 65 h 159"/>
                <a:gd name="T44" fmla="*/ 128 w 168"/>
                <a:gd name="T45" fmla="*/ 63 h 159"/>
                <a:gd name="T46" fmla="*/ 121 w 168"/>
                <a:gd name="T47" fmla="*/ 74 h 159"/>
                <a:gd name="T48" fmla="*/ 124 w 168"/>
                <a:gd name="T49" fmla="*/ 96 h 159"/>
                <a:gd name="T50" fmla="*/ 138 w 168"/>
                <a:gd name="T51" fmla="*/ 90 h 159"/>
                <a:gd name="T52" fmla="*/ 158 w 168"/>
                <a:gd name="T53" fmla="*/ 71 h 159"/>
                <a:gd name="T54" fmla="*/ 168 w 168"/>
                <a:gd name="T55" fmla="*/ 79 h 159"/>
                <a:gd name="T56" fmla="*/ 155 w 168"/>
                <a:gd name="T57" fmla="*/ 95 h 159"/>
                <a:gd name="T58" fmla="*/ 146 w 168"/>
                <a:gd name="T59" fmla="*/ 102 h 159"/>
                <a:gd name="T60" fmla="*/ 140 w 168"/>
                <a:gd name="T61" fmla="*/ 104 h 159"/>
                <a:gd name="T62" fmla="*/ 152 w 168"/>
                <a:gd name="T63" fmla="*/ 118 h 159"/>
                <a:gd name="T64" fmla="*/ 149 w 168"/>
                <a:gd name="T65" fmla="*/ 128 h 159"/>
                <a:gd name="T66" fmla="*/ 141 w 168"/>
                <a:gd name="T67" fmla="*/ 147 h 159"/>
                <a:gd name="T68" fmla="*/ 131 w 168"/>
                <a:gd name="T69" fmla="*/ 156 h 159"/>
                <a:gd name="T70" fmla="*/ 119 w 168"/>
                <a:gd name="T71" fmla="*/ 159 h 159"/>
                <a:gd name="T72" fmla="*/ 107 w 168"/>
                <a:gd name="T73" fmla="*/ 158 h 159"/>
                <a:gd name="T74" fmla="*/ 107 w 168"/>
                <a:gd name="T75" fmla="*/ 151 h 159"/>
                <a:gd name="T76" fmla="*/ 103 w 168"/>
                <a:gd name="T77" fmla="*/ 142 h 159"/>
                <a:gd name="T78" fmla="*/ 91 w 168"/>
                <a:gd name="T79" fmla="*/ 139 h 159"/>
                <a:gd name="T80" fmla="*/ 79 w 168"/>
                <a:gd name="T81" fmla="*/ 141 h 159"/>
                <a:gd name="T82" fmla="*/ 76 w 168"/>
                <a:gd name="T83" fmla="*/ 126 h 159"/>
                <a:gd name="T84" fmla="*/ 66 w 168"/>
                <a:gd name="T85" fmla="*/ 125 h 159"/>
                <a:gd name="T86" fmla="*/ 53 w 168"/>
                <a:gd name="T87" fmla="*/ 137 h 159"/>
                <a:gd name="T88" fmla="*/ 42 w 168"/>
                <a:gd name="T89" fmla="*/ 133 h 159"/>
                <a:gd name="T90" fmla="*/ 40 w 168"/>
                <a:gd name="T91" fmla="*/ 125 h 159"/>
                <a:gd name="T92" fmla="*/ 29 w 168"/>
                <a:gd name="T93" fmla="*/ 110 h 159"/>
                <a:gd name="T94" fmla="*/ 13 w 168"/>
                <a:gd name="T95" fmla="*/ 106 h 159"/>
                <a:gd name="T96" fmla="*/ 9 w 168"/>
                <a:gd name="T97" fmla="*/ 102 h 1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159"/>
                <a:gd name="T149" fmla="*/ 168 w 168"/>
                <a:gd name="T150" fmla="*/ 159 h 15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159">
                  <a:moveTo>
                    <a:pt x="0" y="95"/>
                  </a:moveTo>
                  <a:lnTo>
                    <a:pt x="4" y="91"/>
                  </a:lnTo>
                  <a:lnTo>
                    <a:pt x="5" y="88"/>
                  </a:lnTo>
                  <a:lnTo>
                    <a:pt x="8" y="72"/>
                  </a:lnTo>
                  <a:lnTo>
                    <a:pt x="12" y="71"/>
                  </a:lnTo>
                  <a:lnTo>
                    <a:pt x="14" y="71"/>
                  </a:lnTo>
                  <a:lnTo>
                    <a:pt x="20" y="69"/>
                  </a:lnTo>
                  <a:lnTo>
                    <a:pt x="25" y="65"/>
                  </a:lnTo>
                  <a:lnTo>
                    <a:pt x="32" y="63"/>
                  </a:lnTo>
                  <a:lnTo>
                    <a:pt x="34" y="62"/>
                  </a:lnTo>
                  <a:lnTo>
                    <a:pt x="33" y="55"/>
                  </a:lnTo>
                  <a:lnTo>
                    <a:pt x="33" y="53"/>
                  </a:lnTo>
                  <a:lnTo>
                    <a:pt x="36" y="50"/>
                  </a:lnTo>
                  <a:lnTo>
                    <a:pt x="37" y="48"/>
                  </a:lnTo>
                  <a:lnTo>
                    <a:pt x="44" y="40"/>
                  </a:lnTo>
                  <a:lnTo>
                    <a:pt x="51" y="28"/>
                  </a:lnTo>
                  <a:lnTo>
                    <a:pt x="52" y="22"/>
                  </a:lnTo>
                  <a:lnTo>
                    <a:pt x="52" y="23"/>
                  </a:lnTo>
                  <a:lnTo>
                    <a:pt x="56" y="26"/>
                  </a:lnTo>
                  <a:lnTo>
                    <a:pt x="62" y="26"/>
                  </a:lnTo>
                  <a:lnTo>
                    <a:pt x="64" y="26"/>
                  </a:lnTo>
                  <a:lnTo>
                    <a:pt x="67" y="21"/>
                  </a:lnTo>
                  <a:lnTo>
                    <a:pt x="69" y="20"/>
                  </a:lnTo>
                  <a:lnTo>
                    <a:pt x="72" y="21"/>
                  </a:lnTo>
                  <a:lnTo>
                    <a:pt x="75" y="20"/>
                  </a:lnTo>
                  <a:lnTo>
                    <a:pt x="75" y="18"/>
                  </a:lnTo>
                  <a:lnTo>
                    <a:pt x="77" y="11"/>
                  </a:lnTo>
                  <a:lnTo>
                    <a:pt x="78" y="9"/>
                  </a:lnTo>
                  <a:lnTo>
                    <a:pt x="80" y="9"/>
                  </a:lnTo>
                  <a:lnTo>
                    <a:pt x="83" y="8"/>
                  </a:lnTo>
                  <a:lnTo>
                    <a:pt x="87" y="9"/>
                  </a:lnTo>
                  <a:lnTo>
                    <a:pt x="89" y="12"/>
                  </a:lnTo>
                  <a:lnTo>
                    <a:pt x="91" y="15"/>
                  </a:lnTo>
                  <a:lnTo>
                    <a:pt x="92" y="16"/>
                  </a:lnTo>
                  <a:lnTo>
                    <a:pt x="96" y="16"/>
                  </a:lnTo>
                  <a:lnTo>
                    <a:pt x="99" y="16"/>
                  </a:lnTo>
                  <a:lnTo>
                    <a:pt x="101" y="17"/>
                  </a:lnTo>
                  <a:lnTo>
                    <a:pt x="102" y="16"/>
                  </a:lnTo>
                  <a:lnTo>
                    <a:pt x="105" y="16"/>
                  </a:lnTo>
                  <a:lnTo>
                    <a:pt x="107" y="17"/>
                  </a:lnTo>
                  <a:lnTo>
                    <a:pt x="109" y="17"/>
                  </a:lnTo>
                  <a:lnTo>
                    <a:pt x="112" y="18"/>
                  </a:lnTo>
                  <a:lnTo>
                    <a:pt x="114" y="18"/>
                  </a:lnTo>
                  <a:lnTo>
                    <a:pt x="116" y="17"/>
                  </a:lnTo>
                  <a:lnTo>
                    <a:pt x="117" y="15"/>
                  </a:lnTo>
                  <a:lnTo>
                    <a:pt x="117" y="8"/>
                  </a:lnTo>
                  <a:lnTo>
                    <a:pt x="116" y="5"/>
                  </a:lnTo>
                  <a:lnTo>
                    <a:pt x="116" y="3"/>
                  </a:lnTo>
                  <a:lnTo>
                    <a:pt x="121" y="1"/>
                  </a:lnTo>
                  <a:lnTo>
                    <a:pt x="122" y="0"/>
                  </a:lnTo>
                  <a:lnTo>
                    <a:pt x="124" y="1"/>
                  </a:lnTo>
                  <a:lnTo>
                    <a:pt x="127" y="4"/>
                  </a:lnTo>
                  <a:lnTo>
                    <a:pt x="128" y="6"/>
                  </a:lnTo>
                  <a:lnTo>
                    <a:pt x="125" y="10"/>
                  </a:lnTo>
                  <a:lnTo>
                    <a:pt x="124" y="12"/>
                  </a:lnTo>
                  <a:lnTo>
                    <a:pt x="125" y="15"/>
                  </a:lnTo>
                  <a:lnTo>
                    <a:pt x="133" y="25"/>
                  </a:lnTo>
                  <a:lnTo>
                    <a:pt x="140" y="22"/>
                  </a:lnTo>
                  <a:lnTo>
                    <a:pt x="141" y="21"/>
                  </a:lnTo>
                  <a:lnTo>
                    <a:pt x="142" y="21"/>
                  </a:lnTo>
                  <a:lnTo>
                    <a:pt x="144" y="21"/>
                  </a:lnTo>
                  <a:lnTo>
                    <a:pt x="143" y="25"/>
                  </a:lnTo>
                  <a:lnTo>
                    <a:pt x="143" y="27"/>
                  </a:lnTo>
                  <a:lnTo>
                    <a:pt x="146" y="27"/>
                  </a:lnTo>
                  <a:lnTo>
                    <a:pt x="149" y="27"/>
                  </a:lnTo>
                  <a:lnTo>
                    <a:pt x="149" y="28"/>
                  </a:lnTo>
                  <a:lnTo>
                    <a:pt x="150" y="29"/>
                  </a:lnTo>
                  <a:lnTo>
                    <a:pt x="153" y="31"/>
                  </a:lnTo>
                  <a:lnTo>
                    <a:pt x="152" y="35"/>
                  </a:lnTo>
                  <a:lnTo>
                    <a:pt x="150" y="40"/>
                  </a:lnTo>
                  <a:lnTo>
                    <a:pt x="146" y="43"/>
                  </a:lnTo>
                  <a:lnTo>
                    <a:pt x="145" y="48"/>
                  </a:lnTo>
                  <a:lnTo>
                    <a:pt x="146" y="54"/>
                  </a:lnTo>
                  <a:lnTo>
                    <a:pt x="145" y="55"/>
                  </a:lnTo>
                  <a:lnTo>
                    <a:pt x="143" y="55"/>
                  </a:lnTo>
                  <a:lnTo>
                    <a:pt x="141" y="54"/>
                  </a:lnTo>
                  <a:lnTo>
                    <a:pt x="139" y="52"/>
                  </a:lnTo>
                  <a:lnTo>
                    <a:pt x="136" y="52"/>
                  </a:lnTo>
                  <a:lnTo>
                    <a:pt x="135" y="51"/>
                  </a:lnTo>
                  <a:lnTo>
                    <a:pt x="133" y="50"/>
                  </a:lnTo>
                  <a:lnTo>
                    <a:pt x="131" y="51"/>
                  </a:lnTo>
                  <a:lnTo>
                    <a:pt x="131" y="52"/>
                  </a:lnTo>
                  <a:lnTo>
                    <a:pt x="128" y="60"/>
                  </a:lnTo>
                  <a:lnTo>
                    <a:pt x="125" y="61"/>
                  </a:lnTo>
                  <a:lnTo>
                    <a:pt x="121" y="61"/>
                  </a:lnTo>
                  <a:lnTo>
                    <a:pt x="118" y="62"/>
                  </a:lnTo>
                  <a:lnTo>
                    <a:pt x="117" y="63"/>
                  </a:lnTo>
                  <a:lnTo>
                    <a:pt x="117" y="65"/>
                  </a:lnTo>
                  <a:lnTo>
                    <a:pt x="119" y="65"/>
                  </a:lnTo>
                  <a:lnTo>
                    <a:pt x="121" y="65"/>
                  </a:lnTo>
                  <a:lnTo>
                    <a:pt x="123" y="65"/>
                  </a:lnTo>
                  <a:lnTo>
                    <a:pt x="128" y="63"/>
                  </a:lnTo>
                  <a:lnTo>
                    <a:pt x="128" y="65"/>
                  </a:lnTo>
                  <a:lnTo>
                    <a:pt x="125" y="69"/>
                  </a:lnTo>
                  <a:lnTo>
                    <a:pt x="121" y="73"/>
                  </a:lnTo>
                  <a:lnTo>
                    <a:pt x="121" y="74"/>
                  </a:lnTo>
                  <a:lnTo>
                    <a:pt x="120" y="77"/>
                  </a:lnTo>
                  <a:lnTo>
                    <a:pt x="121" y="96"/>
                  </a:lnTo>
                  <a:lnTo>
                    <a:pt x="122" y="96"/>
                  </a:lnTo>
                  <a:lnTo>
                    <a:pt x="124" y="96"/>
                  </a:lnTo>
                  <a:lnTo>
                    <a:pt x="127" y="96"/>
                  </a:lnTo>
                  <a:lnTo>
                    <a:pt x="128" y="95"/>
                  </a:lnTo>
                  <a:lnTo>
                    <a:pt x="133" y="93"/>
                  </a:lnTo>
                  <a:lnTo>
                    <a:pt x="138" y="90"/>
                  </a:lnTo>
                  <a:lnTo>
                    <a:pt x="144" y="83"/>
                  </a:lnTo>
                  <a:lnTo>
                    <a:pt x="154" y="75"/>
                  </a:lnTo>
                  <a:lnTo>
                    <a:pt x="155" y="72"/>
                  </a:lnTo>
                  <a:lnTo>
                    <a:pt x="158" y="71"/>
                  </a:lnTo>
                  <a:lnTo>
                    <a:pt x="160" y="71"/>
                  </a:lnTo>
                  <a:lnTo>
                    <a:pt x="162" y="70"/>
                  </a:lnTo>
                  <a:lnTo>
                    <a:pt x="164" y="73"/>
                  </a:lnTo>
                  <a:lnTo>
                    <a:pt x="168" y="79"/>
                  </a:lnTo>
                  <a:lnTo>
                    <a:pt x="168" y="84"/>
                  </a:lnTo>
                  <a:lnTo>
                    <a:pt x="165" y="87"/>
                  </a:lnTo>
                  <a:lnTo>
                    <a:pt x="157" y="92"/>
                  </a:lnTo>
                  <a:lnTo>
                    <a:pt x="155" y="95"/>
                  </a:lnTo>
                  <a:lnTo>
                    <a:pt x="152" y="101"/>
                  </a:lnTo>
                  <a:lnTo>
                    <a:pt x="151" y="102"/>
                  </a:lnTo>
                  <a:lnTo>
                    <a:pt x="150" y="102"/>
                  </a:lnTo>
                  <a:lnTo>
                    <a:pt x="146" y="102"/>
                  </a:lnTo>
                  <a:lnTo>
                    <a:pt x="145" y="101"/>
                  </a:lnTo>
                  <a:lnTo>
                    <a:pt x="143" y="101"/>
                  </a:lnTo>
                  <a:lnTo>
                    <a:pt x="140" y="103"/>
                  </a:lnTo>
                  <a:lnTo>
                    <a:pt x="140" y="104"/>
                  </a:lnTo>
                  <a:lnTo>
                    <a:pt x="144" y="107"/>
                  </a:lnTo>
                  <a:lnTo>
                    <a:pt x="145" y="108"/>
                  </a:lnTo>
                  <a:lnTo>
                    <a:pt x="151" y="112"/>
                  </a:lnTo>
                  <a:lnTo>
                    <a:pt x="152" y="118"/>
                  </a:lnTo>
                  <a:lnTo>
                    <a:pt x="151" y="120"/>
                  </a:lnTo>
                  <a:lnTo>
                    <a:pt x="150" y="121"/>
                  </a:lnTo>
                  <a:lnTo>
                    <a:pt x="149" y="124"/>
                  </a:lnTo>
                  <a:lnTo>
                    <a:pt x="149" y="128"/>
                  </a:lnTo>
                  <a:lnTo>
                    <a:pt x="147" y="131"/>
                  </a:lnTo>
                  <a:lnTo>
                    <a:pt x="142" y="137"/>
                  </a:lnTo>
                  <a:lnTo>
                    <a:pt x="140" y="142"/>
                  </a:lnTo>
                  <a:lnTo>
                    <a:pt x="141" y="147"/>
                  </a:lnTo>
                  <a:lnTo>
                    <a:pt x="142" y="151"/>
                  </a:lnTo>
                  <a:lnTo>
                    <a:pt x="140" y="152"/>
                  </a:lnTo>
                  <a:lnTo>
                    <a:pt x="136" y="152"/>
                  </a:lnTo>
                  <a:lnTo>
                    <a:pt x="131" y="156"/>
                  </a:lnTo>
                  <a:lnTo>
                    <a:pt x="129" y="158"/>
                  </a:lnTo>
                  <a:lnTo>
                    <a:pt x="127" y="159"/>
                  </a:lnTo>
                  <a:lnTo>
                    <a:pt x="121" y="159"/>
                  </a:lnTo>
                  <a:lnTo>
                    <a:pt x="119" y="159"/>
                  </a:lnTo>
                  <a:lnTo>
                    <a:pt x="116" y="158"/>
                  </a:lnTo>
                  <a:lnTo>
                    <a:pt x="112" y="159"/>
                  </a:lnTo>
                  <a:lnTo>
                    <a:pt x="108" y="158"/>
                  </a:lnTo>
                  <a:lnTo>
                    <a:pt x="107" y="158"/>
                  </a:lnTo>
                  <a:lnTo>
                    <a:pt x="105" y="158"/>
                  </a:lnTo>
                  <a:lnTo>
                    <a:pt x="107" y="155"/>
                  </a:lnTo>
                  <a:lnTo>
                    <a:pt x="107" y="152"/>
                  </a:lnTo>
                  <a:lnTo>
                    <a:pt x="107" y="151"/>
                  </a:lnTo>
                  <a:lnTo>
                    <a:pt x="106" y="150"/>
                  </a:lnTo>
                  <a:lnTo>
                    <a:pt x="105" y="148"/>
                  </a:lnTo>
                  <a:lnTo>
                    <a:pt x="105" y="147"/>
                  </a:lnTo>
                  <a:lnTo>
                    <a:pt x="103" y="142"/>
                  </a:lnTo>
                  <a:lnTo>
                    <a:pt x="101" y="140"/>
                  </a:lnTo>
                  <a:lnTo>
                    <a:pt x="100" y="139"/>
                  </a:lnTo>
                  <a:lnTo>
                    <a:pt x="94" y="139"/>
                  </a:lnTo>
                  <a:lnTo>
                    <a:pt x="91" y="139"/>
                  </a:lnTo>
                  <a:lnTo>
                    <a:pt x="85" y="139"/>
                  </a:lnTo>
                  <a:lnTo>
                    <a:pt x="84" y="138"/>
                  </a:lnTo>
                  <a:lnTo>
                    <a:pt x="84" y="140"/>
                  </a:lnTo>
                  <a:lnTo>
                    <a:pt x="79" y="141"/>
                  </a:lnTo>
                  <a:lnTo>
                    <a:pt x="76" y="141"/>
                  </a:lnTo>
                  <a:lnTo>
                    <a:pt x="76" y="140"/>
                  </a:lnTo>
                  <a:lnTo>
                    <a:pt x="78" y="131"/>
                  </a:lnTo>
                  <a:lnTo>
                    <a:pt x="76" y="126"/>
                  </a:lnTo>
                  <a:lnTo>
                    <a:pt x="74" y="125"/>
                  </a:lnTo>
                  <a:lnTo>
                    <a:pt x="70" y="124"/>
                  </a:lnTo>
                  <a:lnTo>
                    <a:pt x="69" y="125"/>
                  </a:lnTo>
                  <a:lnTo>
                    <a:pt x="66" y="125"/>
                  </a:lnTo>
                  <a:lnTo>
                    <a:pt x="63" y="126"/>
                  </a:lnTo>
                  <a:lnTo>
                    <a:pt x="59" y="128"/>
                  </a:lnTo>
                  <a:lnTo>
                    <a:pt x="55" y="136"/>
                  </a:lnTo>
                  <a:lnTo>
                    <a:pt x="53" y="137"/>
                  </a:lnTo>
                  <a:lnTo>
                    <a:pt x="51" y="136"/>
                  </a:lnTo>
                  <a:lnTo>
                    <a:pt x="48" y="137"/>
                  </a:lnTo>
                  <a:lnTo>
                    <a:pt x="42" y="136"/>
                  </a:lnTo>
                  <a:lnTo>
                    <a:pt x="42" y="133"/>
                  </a:lnTo>
                  <a:lnTo>
                    <a:pt x="41" y="131"/>
                  </a:lnTo>
                  <a:lnTo>
                    <a:pt x="41" y="128"/>
                  </a:lnTo>
                  <a:lnTo>
                    <a:pt x="40" y="128"/>
                  </a:lnTo>
                  <a:lnTo>
                    <a:pt x="40" y="125"/>
                  </a:lnTo>
                  <a:lnTo>
                    <a:pt x="38" y="123"/>
                  </a:lnTo>
                  <a:lnTo>
                    <a:pt x="35" y="110"/>
                  </a:lnTo>
                  <a:lnTo>
                    <a:pt x="34" y="108"/>
                  </a:lnTo>
                  <a:lnTo>
                    <a:pt x="29" y="110"/>
                  </a:lnTo>
                  <a:lnTo>
                    <a:pt x="26" y="110"/>
                  </a:lnTo>
                  <a:lnTo>
                    <a:pt x="21" y="109"/>
                  </a:lnTo>
                  <a:lnTo>
                    <a:pt x="16" y="106"/>
                  </a:lnTo>
                  <a:lnTo>
                    <a:pt x="13" y="106"/>
                  </a:lnTo>
                  <a:lnTo>
                    <a:pt x="11" y="105"/>
                  </a:lnTo>
                  <a:lnTo>
                    <a:pt x="10" y="103"/>
                  </a:lnTo>
                  <a:lnTo>
                    <a:pt x="10" y="102"/>
                  </a:lnTo>
                  <a:lnTo>
                    <a:pt x="9" y="102"/>
                  </a:lnTo>
                  <a:lnTo>
                    <a:pt x="5" y="101"/>
                  </a:lnTo>
                  <a:lnTo>
                    <a:pt x="0" y="96"/>
                  </a:lnTo>
                  <a:lnTo>
                    <a:pt x="0" y="95"/>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4" name="Freeform 61"/>
            <p:cNvSpPr>
              <a:spLocks/>
            </p:cNvSpPr>
            <p:nvPr/>
          </p:nvSpPr>
          <p:spPr bwMode="auto">
            <a:xfrm>
              <a:off x="5322227" y="4458513"/>
              <a:ext cx="255687" cy="193794"/>
            </a:xfrm>
            <a:custGeom>
              <a:avLst/>
              <a:gdLst>
                <a:gd name="T0" fmla="*/ 0 w 95"/>
                <a:gd name="T1" fmla="*/ 46 h 72"/>
                <a:gd name="T2" fmla="*/ 2 w 95"/>
                <a:gd name="T3" fmla="*/ 41 h 72"/>
                <a:gd name="T4" fmla="*/ 5 w 95"/>
                <a:gd name="T5" fmla="*/ 34 h 72"/>
                <a:gd name="T6" fmla="*/ 11 w 95"/>
                <a:gd name="T7" fmla="*/ 31 h 72"/>
                <a:gd name="T8" fmla="*/ 21 w 95"/>
                <a:gd name="T9" fmla="*/ 26 h 72"/>
                <a:gd name="T10" fmla="*/ 24 w 95"/>
                <a:gd name="T11" fmla="*/ 23 h 72"/>
                <a:gd name="T12" fmla="*/ 26 w 95"/>
                <a:gd name="T13" fmla="*/ 21 h 72"/>
                <a:gd name="T14" fmla="*/ 32 w 95"/>
                <a:gd name="T15" fmla="*/ 14 h 72"/>
                <a:gd name="T16" fmla="*/ 34 w 95"/>
                <a:gd name="T17" fmla="*/ 16 h 72"/>
                <a:gd name="T18" fmla="*/ 35 w 95"/>
                <a:gd name="T19" fmla="*/ 15 h 72"/>
                <a:gd name="T20" fmla="*/ 41 w 95"/>
                <a:gd name="T21" fmla="*/ 13 h 72"/>
                <a:gd name="T22" fmla="*/ 44 w 95"/>
                <a:gd name="T23" fmla="*/ 11 h 72"/>
                <a:gd name="T24" fmla="*/ 47 w 95"/>
                <a:gd name="T25" fmla="*/ 10 h 72"/>
                <a:gd name="T26" fmla="*/ 52 w 95"/>
                <a:gd name="T27" fmla="*/ 10 h 72"/>
                <a:gd name="T28" fmla="*/ 53 w 95"/>
                <a:gd name="T29" fmla="*/ 7 h 72"/>
                <a:gd name="T30" fmla="*/ 55 w 95"/>
                <a:gd name="T31" fmla="*/ 6 h 72"/>
                <a:gd name="T32" fmla="*/ 58 w 95"/>
                <a:gd name="T33" fmla="*/ 1 h 72"/>
                <a:gd name="T34" fmla="*/ 61 w 95"/>
                <a:gd name="T35" fmla="*/ 0 h 72"/>
                <a:gd name="T36" fmla="*/ 62 w 95"/>
                <a:gd name="T37" fmla="*/ 1 h 72"/>
                <a:gd name="T38" fmla="*/ 66 w 95"/>
                <a:gd name="T39" fmla="*/ 7 h 72"/>
                <a:gd name="T40" fmla="*/ 74 w 95"/>
                <a:gd name="T41" fmla="*/ 11 h 72"/>
                <a:gd name="T42" fmla="*/ 74 w 95"/>
                <a:gd name="T43" fmla="*/ 13 h 72"/>
                <a:gd name="T44" fmla="*/ 76 w 95"/>
                <a:gd name="T45" fmla="*/ 15 h 72"/>
                <a:gd name="T46" fmla="*/ 78 w 95"/>
                <a:gd name="T47" fmla="*/ 18 h 72"/>
                <a:gd name="T48" fmla="*/ 83 w 95"/>
                <a:gd name="T49" fmla="*/ 24 h 72"/>
                <a:gd name="T50" fmla="*/ 84 w 95"/>
                <a:gd name="T51" fmla="*/ 27 h 72"/>
                <a:gd name="T52" fmla="*/ 83 w 95"/>
                <a:gd name="T53" fmla="*/ 31 h 72"/>
                <a:gd name="T54" fmla="*/ 84 w 95"/>
                <a:gd name="T55" fmla="*/ 34 h 72"/>
                <a:gd name="T56" fmla="*/ 88 w 95"/>
                <a:gd name="T57" fmla="*/ 35 h 72"/>
                <a:gd name="T58" fmla="*/ 91 w 95"/>
                <a:gd name="T59" fmla="*/ 39 h 72"/>
                <a:gd name="T60" fmla="*/ 95 w 95"/>
                <a:gd name="T61" fmla="*/ 41 h 72"/>
                <a:gd name="T62" fmla="*/ 92 w 95"/>
                <a:gd name="T63" fmla="*/ 43 h 72"/>
                <a:gd name="T64" fmla="*/ 92 w 95"/>
                <a:gd name="T65" fmla="*/ 47 h 72"/>
                <a:gd name="T66" fmla="*/ 87 w 95"/>
                <a:gd name="T67" fmla="*/ 50 h 72"/>
                <a:gd name="T68" fmla="*/ 77 w 95"/>
                <a:gd name="T69" fmla="*/ 54 h 72"/>
                <a:gd name="T70" fmla="*/ 77 w 95"/>
                <a:gd name="T71" fmla="*/ 57 h 72"/>
                <a:gd name="T72" fmla="*/ 76 w 95"/>
                <a:gd name="T73" fmla="*/ 58 h 72"/>
                <a:gd name="T74" fmla="*/ 62 w 95"/>
                <a:gd name="T75" fmla="*/ 70 h 72"/>
                <a:gd name="T76" fmla="*/ 50 w 95"/>
                <a:gd name="T77" fmla="*/ 68 h 72"/>
                <a:gd name="T78" fmla="*/ 45 w 95"/>
                <a:gd name="T79" fmla="*/ 67 h 72"/>
                <a:gd name="T80" fmla="*/ 33 w 95"/>
                <a:gd name="T81" fmla="*/ 61 h 72"/>
                <a:gd name="T82" fmla="*/ 28 w 95"/>
                <a:gd name="T83" fmla="*/ 60 h 72"/>
                <a:gd name="T84" fmla="*/ 21 w 95"/>
                <a:gd name="T85" fmla="*/ 59 h 72"/>
                <a:gd name="T86" fmla="*/ 18 w 95"/>
                <a:gd name="T87" fmla="*/ 61 h 72"/>
                <a:gd name="T88" fmla="*/ 15 w 95"/>
                <a:gd name="T89" fmla="*/ 68 h 72"/>
                <a:gd name="T90" fmla="*/ 15 w 95"/>
                <a:gd name="T91" fmla="*/ 72 h 72"/>
                <a:gd name="T92" fmla="*/ 10 w 95"/>
                <a:gd name="T93" fmla="*/ 70 h 72"/>
                <a:gd name="T94" fmla="*/ 2 w 95"/>
                <a:gd name="T95" fmla="*/ 63 h 72"/>
                <a:gd name="T96" fmla="*/ 0 w 95"/>
                <a:gd name="T97" fmla="*/ 58 h 72"/>
                <a:gd name="T98" fmla="*/ 0 w 95"/>
                <a:gd name="T99" fmla="*/ 46 h 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
                <a:gd name="T151" fmla="*/ 0 h 72"/>
                <a:gd name="T152" fmla="*/ 95 w 95"/>
                <a:gd name="T153" fmla="*/ 72 h 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 h="72">
                  <a:moveTo>
                    <a:pt x="0" y="46"/>
                  </a:moveTo>
                  <a:lnTo>
                    <a:pt x="2" y="41"/>
                  </a:lnTo>
                  <a:lnTo>
                    <a:pt x="5" y="34"/>
                  </a:lnTo>
                  <a:lnTo>
                    <a:pt x="11" y="31"/>
                  </a:lnTo>
                  <a:lnTo>
                    <a:pt x="21" y="26"/>
                  </a:lnTo>
                  <a:lnTo>
                    <a:pt x="24" y="23"/>
                  </a:lnTo>
                  <a:lnTo>
                    <a:pt x="26" y="21"/>
                  </a:lnTo>
                  <a:lnTo>
                    <a:pt x="32" y="14"/>
                  </a:lnTo>
                  <a:lnTo>
                    <a:pt x="34" y="16"/>
                  </a:lnTo>
                  <a:lnTo>
                    <a:pt x="35" y="15"/>
                  </a:lnTo>
                  <a:lnTo>
                    <a:pt x="41" y="13"/>
                  </a:lnTo>
                  <a:lnTo>
                    <a:pt x="44" y="11"/>
                  </a:lnTo>
                  <a:lnTo>
                    <a:pt x="47" y="10"/>
                  </a:lnTo>
                  <a:lnTo>
                    <a:pt x="52" y="10"/>
                  </a:lnTo>
                  <a:lnTo>
                    <a:pt x="53" y="7"/>
                  </a:lnTo>
                  <a:lnTo>
                    <a:pt x="55" y="6"/>
                  </a:lnTo>
                  <a:lnTo>
                    <a:pt x="58" y="1"/>
                  </a:lnTo>
                  <a:lnTo>
                    <a:pt x="61" y="0"/>
                  </a:lnTo>
                  <a:lnTo>
                    <a:pt x="62" y="1"/>
                  </a:lnTo>
                  <a:lnTo>
                    <a:pt x="66" y="7"/>
                  </a:lnTo>
                  <a:lnTo>
                    <a:pt x="74" y="11"/>
                  </a:lnTo>
                  <a:lnTo>
                    <a:pt x="74" y="13"/>
                  </a:lnTo>
                  <a:lnTo>
                    <a:pt x="76" y="15"/>
                  </a:lnTo>
                  <a:lnTo>
                    <a:pt x="78" y="18"/>
                  </a:lnTo>
                  <a:lnTo>
                    <a:pt x="83" y="24"/>
                  </a:lnTo>
                  <a:lnTo>
                    <a:pt x="84" y="27"/>
                  </a:lnTo>
                  <a:lnTo>
                    <a:pt x="83" y="31"/>
                  </a:lnTo>
                  <a:lnTo>
                    <a:pt x="84" y="34"/>
                  </a:lnTo>
                  <a:lnTo>
                    <a:pt x="88" y="35"/>
                  </a:lnTo>
                  <a:lnTo>
                    <a:pt x="91" y="39"/>
                  </a:lnTo>
                  <a:lnTo>
                    <a:pt x="95" y="41"/>
                  </a:lnTo>
                  <a:lnTo>
                    <a:pt x="92" y="43"/>
                  </a:lnTo>
                  <a:lnTo>
                    <a:pt x="92" y="47"/>
                  </a:lnTo>
                  <a:lnTo>
                    <a:pt x="87" y="50"/>
                  </a:lnTo>
                  <a:lnTo>
                    <a:pt x="77" y="54"/>
                  </a:lnTo>
                  <a:lnTo>
                    <a:pt x="77" y="57"/>
                  </a:lnTo>
                  <a:lnTo>
                    <a:pt x="76" y="58"/>
                  </a:lnTo>
                  <a:lnTo>
                    <a:pt x="62" y="70"/>
                  </a:lnTo>
                  <a:lnTo>
                    <a:pt x="50" y="68"/>
                  </a:lnTo>
                  <a:lnTo>
                    <a:pt x="45" y="67"/>
                  </a:lnTo>
                  <a:lnTo>
                    <a:pt x="33" y="61"/>
                  </a:lnTo>
                  <a:lnTo>
                    <a:pt x="28" y="60"/>
                  </a:lnTo>
                  <a:lnTo>
                    <a:pt x="21" y="59"/>
                  </a:lnTo>
                  <a:lnTo>
                    <a:pt x="18" y="61"/>
                  </a:lnTo>
                  <a:lnTo>
                    <a:pt x="15" y="68"/>
                  </a:lnTo>
                  <a:lnTo>
                    <a:pt x="15" y="72"/>
                  </a:lnTo>
                  <a:lnTo>
                    <a:pt x="10" y="70"/>
                  </a:lnTo>
                  <a:lnTo>
                    <a:pt x="2" y="63"/>
                  </a:lnTo>
                  <a:lnTo>
                    <a:pt x="0" y="58"/>
                  </a:lnTo>
                  <a:lnTo>
                    <a:pt x="0" y="46"/>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5" name="Freeform 62"/>
            <p:cNvSpPr>
              <a:spLocks/>
            </p:cNvSpPr>
            <p:nvPr/>
          </p:nvSpPr>
          <p:spPr bwMode="auto">
            <a:xfrm>
              <a:off x="6123227" y="5143252"/>
              <a:ext cx="76932" cy="111970"/>
            </a:xfrm>
            <a:custGeom>
              <a:avLst/>
              <a:gdLst>
                <a:gd name="T0" fmla="*/ 0 w 31"/>
                <a:gd name="T1" fmla="*/ 25 h 43"/>
                <a:gd name="T2" fmla="*/ 1 w 31"/>
                <a:gd name="T3" fmla="*/ 23 h 43"/>
                <a:gd name="T4" fmla="*/ 2 w 31"/>
                <a:gd name="T5" fmla="*/ 22 h 43"/>
                <a:gd name="T6" fmla="*/ 2 w 31"/>
                <a:gd name="T7" fmla="*/ 21 h 43"/>
                <a:gd name="T8" fmla="*/ 7 w 31"/>
                <a:gd name="T9" fmla="*/ 18 h 43"/>
                <a:gd name="T10" fmla="*/ 7 w 31"/>
                <a:gd name="T11" fmla="*/ 17 h 43"/>
                <a:gd name="T12" fmla="*/ 8 w 31"/>
                <a:gd name="T13" fmla="*/ 17 h 43"/>
                <a:gd name="T14" fmla="*/ 9 w 31"/>
                <a:gd name="T15" fmla="*/ 16 h 43"/>
                <a:gd name="T16" fmla="*/ 9 w 31"/>
                <a:gd name="T17" fmla="*/ 15 h 43"/>
                <a:gd name="T18" fmla="*/ 9 w 31"/>
                <a:gd name="T19" fmla="*/ 14 h 43"/>
                <a:gd name="T20" fmla="*/ 10 w 31"/>
                <a:gd name="T21" fmla="*/ 12 h 43"/>
                <a:gd name="T22" fmla="*/ 10 w 31"/>
                <a:gd name="T23" fmla="*/ 11 h 43"/>
                <a:gd name="T24" fmla="*/ 10 w 31"/>
                <a:gd name="T25" fmla="*/ 10 h 43"/>
                <a:gd name="T26" fmla="*/ 10 w 31"/>
                <a:gd name="T27" fmla="*/ 8 h 43"/>
                <a:gd name="T28" fmla="*/ 12 w 31"/>
                <a:gd name="T29" fmla="*/ 7 h 43"/>
                <a:gd name="T30" fmla="*/ 13 w 31"/>
                <a:gd name="T31" fmla="*/ 8 h 43"/>
                <a:gd name="T32" fmla="*/ 14 w 31"/>
                <a:gd name="T33" fmla="*/ 7 h 43"/>
                <a:gd name="T34" fmla="*/ 14 w 31"/>
                <a:gd name="T35" fmla="*/ 6 h 43"/>
                <a:gd name="T36" fmla="*/ 14 w 31"/>
                <a:gd name="T37" fmla="*/ 5 h 43"/>
                <a:gd name="T38" fmla="*/ 17 w 31"/>
                <a:gd name="T39" fmla="*/ 1 h 43"/>
                <a:gd name="T40" fmla="*/ 18 w 31"/>
                <a:gd name="T41" fmla="*/ 0 h 43"/>
                <a:gd name="T42" fmla="*/ 18 w 31"/>
                <a:gd name="T43" fmla="*/ 3 h 43"/>
                <a:gd name="T44" fmla="*/ 17 w 31"/>
                <a:gd name="T45" fmla="*/ 4 h 43"/>
                <a:gd name="T46" fmla="*/ 17 w 31"/>
                <a:gd name="T47" fmla="*/ 6 h 43"/>
                <a:gd name="T48" fmla="*/ 18 w 31"/>
                <a:gd name="T49" fmla="*/ 6 h 43"/>
                <a:gd name="T50" fmla="*/ 18 w 31"/>
                <a:gd name="T51" fmla="*/ 7 h 43"/>
                <a:gd name="T52" fmla="*/ 20 w 31"/>
                <a:gd name="T53" fmla="*/ 6 h 43"/>
                <a:gd name="T54" fmla="*/ 21 w 31"/>
                <a:gd name="T55" fmla="*/ 7 h 43"/>
                <a:gd name="T56" fmla="*/ 21 w 31"/>
                <a:gd name="T57" fmla="*/ 8 h 43"/>
                <a:gd name="T58" fmla="*/ 22 w 31"/>
                <a:gd name="T59" fmla="*/ 10 h 43"/>
                <a:gd name="T60" fmla="*/ 22 w 31"/>
                <a:gd name="T61" fmla="*/ 14 h 43"/>
                <a:gd name="T62" fmla="*/ 22 w 31"/>
                <a:gd name="T63" fmla="*/ 15 h 43"/>
                <a:gd name="T64" fmla="*/ 28 w 31"/>
                <a:gd name="T65" fmla="*/ 20 h 43"/>
                <a:gd name="T66" fmla="*/ 29 w 31"/>
                <a:gd name="T67" fmla="*/ 22 h 43"/>
                <a:gd name="T68" fmla="*/ 29 w 31"/>
                <a:gd name="T69" fmla="*/ 28 h 43"/>
                <a:gd name="T70" fmla="*/ 31 w 31"/>
                <a:gd name="T71" fmla="*/ 30 h 43"/>
                <a:gd name="T72" fmla="*/ 31 w 31"/>
                <a:gd name="T73" fmla="*/ 31 h 43"/>
                <a:gd name="T74" fmla="*/ 29 w 31"/>
                <a:gd name="T75" fmla="*/ 32 h 43"/>
                <a:gd name="T76" fmla="*/ 29 w 31"/>
                <a:gd name="T77" fmla="*/ 34 h 43"/>
                <a:gd name="T78" fmla="*/ 30 w 31"/>
                <a:gd name="T79" fmla="*/ 36 h 43"/>
                <a:gd name="T80" fmla="*/ 30 w 31"/>
                <a:gd name="T81" fmla="*/ 37 h 43"/>
                <a:gd name="T82" fmla="*/ 27 w 31"/>
                <a:gd name="T83" fmla="*/ 39 h 43"/>
                <a:gd name="T84" fmla="*/ 22 w 31"/>
                <a:gd name="T85" fmla="*/ 42 h 43"/>
                <a:gd name="T86" fmla="*/ 20 w 31"/>
                <a:gd name="T87" fmla="*/ 43 h 43"/>
                <a:gd name="T88" fmla="*/ 18 w 31"/>
                <a:gd name="T89" fmla="*/ 42 h 43"/>
                <a:gd name="T90" fmla="*/ 17 w 31"/>
                <a:gd name="T91" fmla="*/ 42 h 43"/>
                <a:gd name="T92" fmla="*/ 16 w 31"/>
                <a:gd name="T93" fmla="*/ 41 h 43"/>
                <a:gd name="T94" fmla="*/ 10 w 31"/>
                <a:gd name="T95" fmla="*/ 41 h 43"/>
                <a:gd name="T96" fmla="*/ 7 w 31"/>
                <a:gd name="T97" fmla="*/ 40 h 43"/>
                <a:gd name="T98" fmla="*/ 6 w 31"/>
                <a:gd name="T99" fmla="*/ 39 h 43"/>
                <a:gd name="T100" fmla="*/ 5 w 31"/>
                <a:gd name="T101" fmla="*/ 38 h 43"/>
                <a:gd name="T102" fmla="*/ 5 w 31"/>
                <a:gd name="T103" fmla="*/ 37 h 43"/>
                <a:gd name="T104" fmla="*/ 5 w 31"/>
                <a:gd name="T105" fmla="*/ 34 h 43"/>
                <a:gd name="T106" fmla="*/ 5 w 31"/>
                <a:gd name="T107" fmla="*/ 33 h 43"/>
                <a:gd name="T108" fmla="*/ 5 w 31"/>
                <a:gd name="T109" fmla="*/ 32 h 43"/>
                <a:gd name="T110" fmla="*/ 3 w 31"/>
                <a:gd name="T111" fmla="*/ 32 h 43"/>
                <a:gd name="T112" fmla="*/ 2 w 31"/>
                <a:gd name="T113" fmla="*/ 31 h 43"/>
                <a:gd name="T114" fmla="*/ 1 w 31"/>
                <a:gd name="T115" fmla="*/ 29 h 43"/>
                <a:gd name="T116" fmla="*/ 0 w 31"/>
                <a:gd name="T117" fmla="*/ 25 h 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1"/>
                <a:gd name="T178" fmla="*/ 0 h 43"/>
                <a:gd name="T179" fmla="*/ 31 w 31"/>
                <a:gd name="T180" fmla="*/ 43 h 4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1" h="43">
                  <a:moveTo>
                    <a:pt x="0" y="25"/>
                  </a:moveTo>
                  <a:lnTo>
                    <a:pt x="1" y="23"/>
                  </a:lnTo>
                  <a:lnTo>
                    <a:pt x="2" y="22"/>
                  </a:lnTo>
                  <a:lnTo>
                    <a:pt x="2" y="21"/>
                  </a:lnTo>
                  <a:lnTo>
                    <a:pt x="7" y="18"/>
                  </a:lnTo>
                  <a:lnTo>
                    <a:pt x="7" y="17"/>
                  </a:lnTo>
                  <a:lnTo>
                    <a:pt x="8" y="17"/>
                  </a:lnTo>
                  <a:lnTo>
                    <a:pt x="9" y="16"/>
                  </a:lnTo>
                  <a:lnTo>
                    <a:pt x="9" y="15"/>
                  </a:lnTo>
                  <a:lnTo>
                    <a:pt x="9" y="14"/>
                  </a:lnTo>
                  <a:lnTo>
                    <a:pt x="10" y="12"/>
                  </a:lnTo>
                  <a:lnTo>
                    <a:pt x="10" y="11"/>
                  </a:lnTo>
                  <a:lnTo>
                    <a:pt x="10" y="10"/>
                  </a:lnTo>
                  <a:lnTo>
                    <a:pt x="10" y="8"/>
                  </a:lnTo>
                  <a:lnTo>
                    <a:pt x="12" y="7"/>
                  </a:lnTo>
                  <a:lnTo>
                    <a:pt x="13" y="8"/>
                  </a:lnTo>
                  <a:lnTo>
                    <a:pt x="14" y="7"/>
                  </a:lnTo>
                  <a:lnTo>
                    <a:pt x="14" y="6"/>
                  </a:lnTo>
                  <a:lnTo>
                    <a:pt x="14" y="5"/>
                  </a:lnTo>
                  <a:lnTo>
                    <a:pt x="17" y="1"/>
                  </a:lnTo>
                  <a:lnTo>
                    <a:pt x="18" y="0"/>
                  </a:lnTo>
                  <a:lnTo>
                    <a:pt x="18" y="3"/>
                  </a:lnTo>
                  <a:lnTo>
                    <a:pt x="17" y="4"/>
                  </a:lnTo>
                  <a:lnTo>
                    <a:pt x="17" y="6"/>
                  </a:lnTo>
                  <a:lnTo>
                    <a:pt x="18" y="6"/>
                  </a:lnTo>
                  <a:lnTo>
                    <a:pt x="18" y="7"/>
                  </a:lnTo>
                  <a:lnTo>
                    <a:pt x="20" y="6"/>
                  </a:lnTo>
                  <a:lnTo>
                    <a:pt x="21" y="7"/>
                  </a:lnTo>
                  <a:lnTo>
                    <a:pt x="21" y="8"/>
                  </a:lnTo>
                  <a:lnTo>
                    <a:pt x="22" y="10"/>
                  </a:lnTo>
                  <a:lnTo>
                    <a:pt x="22" y="14"/>
                  </a:lnTo>
                  <a:lnTo>
                    <a:pt x="22" y="15"/>
                  </a:lnTo>
                  <a:lnTo>
                    <a:pt x="28" y="20"/>
                  </a:lnTo>
                  <a:lnTo>
                    <a:pt x="29" y="22"/>
                  </a:lnTo>
                  <a:lnTo>
                    <a:pt x="29" y="28"/>
                  </a:lnTo>
                  <a:lnTo>
                    <a:pt x="31" y="30"/>
                  </a:lnTo>
                  <a:lnTo>
                    <a:pt x="31" y="31"/>
                  </a:lnTo>
                  <a:lnTo>
                    <a:pt x="29" y="32"/>
                  </a:lnTo>
                  <a:lnTo>
                    <a:pt x="29" y="34"/>
                  </a:lnTo>
                  <a:lnTo>
                    <a:pt x="30" y="36"/>
                  </a:lnTo>
                  <a:lnTo>
                    <a:pt x="30" y="37"/>
                  </a:lnTo>
                  <a:lnTo>
                    <a:pt x="27" y="39"/>
                  </a:lnTo>
                  <a:lnTo>
                    <a:pt x="22" y="42"/>
                  </a:lnTo>
                  <a:lnTo>
                    <a:pt x="20" y="43"/>
                  </a:lnTo>
                  <a:lnTo>
                    <a:pt x="18" y="42"/>
                  </a:lnTo>
                  <a:lnTo>
                    <a:pt x="17" y="42"/>
                  </a:lnTo>
                  <a:lnTo>
                    <a:pt x="16" y="41"/>
                  </a:lnTo>
                  <a:lnTo>
                    <a:pt x="10" y="41"/>
                  </a:lnTo>
                  <a:lnTo>
                    <a:pt x="7" y="40"/>
                  </a:lnTo>
                  <a:lnTo>
                    <a:pt x="6" y="39"/>
                  </a:lnTo>
                  <a:lnTo>
                    <a:pt x="5" y="38"/>
                  </a:lnTo>
                  <a:lnTo>
                    <a:pt x="5" y="37"/>
                  </a:lnTo>
                  <a:lnTo>
                    <a:pt x="5" y="34"/>
                  </a:lnTo>
                  <a:lnTo>
                    <a:pt x="5" y="33"/>
                  </a:lnTo>
                  <a:lnTo>
                    <a:pt x="5" y="32"/>
                  </a:lnTo>
                  <a:lnTo>
                    <a:pt x="3" y="32"/>
                  </a:lnTo>
                  <a:lnTo>
                    <a:pt x="2" y="31"/>
                  </a:lnTo>
                  <a:lnTo>
                    <a:pt x="1" y="29"/>
                  </a:lnTo>
                  <a:lnTo>
                    <a:pt x="0" y="25"/>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6" name="Freeform 63"/>
            <p:cNvSpPr>
              <a:spLocks/>
            </p:cNvSpPr>
            <p:nvPr/>
          </p:nvSpPr>
          <p:spPr bwMode="auto">
            <a:xfrm>
              <a:off x="5528134" y="4604935"/>
              <a:ext cx="511373" cy="460799"/>
            </a:xfrm>
            <a:custGeom>
              <a:avLst/>
              <a:gdLst>
                <a:gd name="T0" fmla="*/ 10 w 190"/>
                <a:gd name="T1" fmla="*/ 109 h 172"/>
                <a:gd name="T2" fmla="*/ 10 w 190"/>
                <a:gd name="T3" fmla="*/ 98 h 172"/>
                <a:gd name="T4" fmla="*/ 4 w 190"/>
                <a:gd name="T5" fmla="*/ 85 h 172"/>
                <a:gd name="T6" fmla="*/ 15 w 190"/>
                <a:gd name="T7" fmla="*/ 67 h 172"/>
                <a:gd name="T8" fmla="*/ 25 w 190"/>
                <a:gd name="T9" fmla="*/ 57 h 172"/>
                <a:gd name="T10" fmla="*/ 28 w 190"/>
                <a:gd name="T11" fmla="*/ 47 h 172"/>
                <a:gd name="T12" fmla="*/ 36 w 190"/>
                <a:gd name="T13" fmla="*/ 45 h 172"/>
                <a:gd name="T14" fmla="*/ 42 w 190"/>
                <a:gd name="T15" fmla="*/ 29 h 172"/>
                <a:gd name="T16" fmla="*/ 42 w 190"/>
                <a:gd name="T17" fmla="*/ 16 h 172"/>
                <a:gd name="T18" fmla="*/ 48 w 190"/>
                <a:gd name="T19" fmla="*/ 10 h 172"/>
                <a:gd name="T20" fmla="*/ 54 w 190"/>
                <a:gd name="T21" fmla="*/ 0 h 172"/>
                <a:gd name="T22" fmla="*/ 62 w 190"/>
                <a:gd name="T23" fmla="*/ 2 h 172"/>
                <a:gd name="T24" fmla="*/ 76 w 190"/>
                <a:gd name="T25" fmla="*/ 9 h 172"/>
                <a:gd name="T26" fmla="*/ 92 w 190"/>
                <a:gd name="T27" fmla="*/ 19 h 172"/>
                <a:gd name="T28" fmla="*/ 107 w 190"/>
                <a:gd name="T29" fmla="*/ 27 h 172"/>
                <a:gd name="T30" fmla="*/ 115 w 190"/>
                <a:gd name="T31" fmla="*/ 33 h 172"/>
                <a:gd name="T32" fmla="*/ 124 w 190"/>
                <a:gd name="T33" fmla="*/ 24 h 172"/>
                <a:gd name="T34" fmla="*/ 140 w 190"/>
                <a:gd name="T35" fmla="*/ 20 h 172"/>
                <a:gd name="T36" fmla="*/ 149 w 190"/>
                <a:gd name="T37" fmla="*/ 21 h 172"/>
                <a:gd name="T38" fmla="*/ 167 w 190"/>
                <a:gd name="T39" fmla="*/ 34 h 172"/>
                <a:gd name="T40" fmla="*/ 180 w 190"/>
                <a:gd name="T41" fmla="*/ 35 h 172"/>
                <a:gd name="T42" fmla="*/ 184 w 190"/>
                <a:gd name="T43" fmla="*/ 43 h 172"/>
                <a:gd name="T44" fmla="*/ 190 w 190"/>
                <a:gd name="T45" fmla="*/ 51 h 172"/>
                <a:gd name="T46" fmla="*/ 184 w 190"/>
                <a:gd name="T47" fmla="*/ 60 h 172"/>
                <a:gd name="T48" fmla="*/ 172 w 190"/>
                <a:gd name="T49" fmla="*/ 58 h 172"/>
                <a:gd name="T50" fmla="*/ 166 w 190"/>
                <a:gd name="T51" fmla="*/ 60 h 172"/>
                <a:gd name="T52" fmla="*/ 161 w 190"/>
                <a:gd name="T53" fmla="*/ 77 h 172"/>
                <a:gd name="T54" fmla="*/ 155 w 190"/>
                <a:gd name="T55" fmla="*/ 79 h 172"/>
                <a:gd name="T56" fmla="*/ 149 w 190"/>
                <a:gd name="T57" fmla="*/ 76 h 172"/>
                <a:gd name="T58" fmla="*/ 142 w 190"/>
                <a:gd name="T59" fmla="*/ 76 h 172"/>
                <a:gd name="T60" fmla="*/ 139 w 190"/>
                <a:gd name="T61" fmla="*/ 83 h 172"/>
                <a:gd name="T62" fmla="*/ 129 w 190"/>
                <a:gd name="T63" fmla="*/ 80 h 172"/>
                <a:gd name="T64" fmla="*/ 124 w 190"/>
                <a:gd name="T65" fmla="*/ 86 h 172"/>
                <a:gd name="T66" fmla="*/ 122 w 190"/>
                <a:gd name="T67" fmla="*/ 101 h 172"/>
                <a:gd name="T68" fmla="*/ 129 w 190"/>
                <a:gd name="T69" fmla="*/ 124 h 172"/>
                <a:gd name="T70" fmla="*/ 134 w 190"/>
                <a:gd name="T71" fmla="*/ 133 h 172"/>
                <a:gd name="T72" fmla="*/ 147 w 190"/>
                <a:gd name="T73" fmla="*/ 144 h 172"/>
                <a:gd name="T74" fmla="*/ 150 w 190"/>
                <a:gd name="T75" fmla="*/ 154 h 172"/>
                <a:gd name="T76" fmla="*/ 146 w 190"/>
                <a:gd name="T77" fmla="*/ 157 h 172"/>
                <a:gd name="T78" fmla="*/ 140 w 190"/>
                <a:gd name="T79" fmla="*/ 168 h 172"/>
                <a:gd name="T80" fmla="*/ 129 w 190"/>
                <a:gd name="T81" fmla="*/ 172 h 172"/>
                <a:gd name="T82" fmla="*/ 122 w 190"/>
                <a:gd name="T83" fmla="*/ 172 h 172"/>
                <a:gd name="T84" fmla="*/ 111 w 190"/>
                <a:gd name="T85" fmla="*/ 171 h 172"/>
                <a:gd name="T86" fmla="*/ 102 w 190"/>
                <a:gd name="T87" fmla="*/ 170 h 172"/>
                <a:gd name="T88" fmla="*/ 96 w 190"/>
                <a:gd name="T89" fmla="*/ 171 h 172"/>
                <a:gd name="T90" fmla="*/ 98 w 190"/>
                <a:gd name="T91" fmla="*/ 166 h 172"/>
                <a:gd name="T92" fmla="*/ 97 w 190"/>
                <a:gd name="T93" fmla="*/ 157 h 172"/>
                <a:gd name="T94" fmla="*/ 85 w 190"/>
                <a:gd name="T95" fmla="*/ 157 h 172"/>
                <a:gd name="T96" fmla="*/ 77 w 190"/>
                <a:gd name="T97" fmla="*/ 160 h 172"/>
                <a:gd name="T98" fmla="*/ 69 w 190"/>
                <a:gd name="T99" fmla="*/ 161 h 172"/>
                <a:gd name="T100" fmla="*/ 66 w 190"/>
                <a:gd name="T101" fmla="*/ 158 h 172"/>
                <a:gd name="T102" fmla="*/ 63 w 190"/>
                <a:gd name="T103" fmla="*/ 160 h 172"/>
                <a:gd name="T104" fmla="*/ 56 w 190"/>
                <a:gd name="T105" fmla="*/ 132 h 172"/>
                <a:gd name="T106" fmla="*/ 51 w 190"/>
                <a:gd name="T107" fmla="*/ 133 h 172"/>
                <a:gd name="T108" fmla="*/ 44 w 190"/>
                <a:gd name="T109" fmla="*/ 131 h 172"/>
                <a:gd name="T110" fmla="*/ 38 w 190"/>
                <a:gd name="T111" fmla="*/ 135 h 172"/>
                <a:gd name="T112" fmla="*/ 32 w 190"/>
                <a:gd name="T113" fmla="*/ 140 h 172"/>
                <a:gd name="T114" fmla="*/ 24 w 190"/>
                <a:gd name="T115" fmla="*/ 138 h 172"/>
                <a:gd name="T116" fmla="*/ 16 w 190"/>
                <a:gd name="T117" fmla="*/ 131 h 172"/>
                <a:gd name="T118" fmla="*/ 15 w 190"/>
                <a:gd name="T119" fmla="*/ 123 h 172"/>
                <a:gd name="T120" fmla="*/ 8 w 190"/>
                <a:gd name="T121" fmla="*/ 123 h 172"/>
                <a:gd name="T122" fmla="*/ 0 w 190"/>
                <a:gd name="T123" fmla="*/ 120 h 1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72"/>
                <a:gd name="T188" fmla="*/ 190 w 190"/>
                <a:gd name="T189" fmla="*/ 172 h 1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72">
                  <a:moveTo>
                    <a:pt x="0" y="120"/>
                  </a:moveTo>
                  <a:lnTo>
                    <a:pt x="2" y="120"/>
                  </a:lnTo>
                  <a:lnTo>
                    <a:pt x="10" y="109"/>
                  </a:lnTo>
                  <a:lnTo>
                    <a:pt x="13" y="106"/>
                  </a:lnTo>
                  <a:lnTo>
                    <a:pt x="13" y="98"/>
                  </a:lnTo>
                  <a:lnTo>
                    <a:pt x="10" y="98"/>
                  </a:lnTo>
                  <a:lnTo>
                    <a:pt x="6" y="94"/>
                  </a:lnTo>
                  <a:lnTo>
                    <a:pt x="2" y="87"/>
                  </a:lnTo>
                  <a:lnTo>
                    <a:pt x="4" y="85"/>
                  </a:lnTo>
                  <a:lnTo>
                    <a:pt x="6" y="81"/>
                  </a:lnTo>
                  <a:lnTo>
                    <a:pt x="15" y="70"/>
                  </a:lnTo>
                  <a:lnTo>
                    <a:pt x="15" y="67"/>
                  </a:lnTo>
                  <a:lnTo>
                    <a:pt x="17" y="66"/>
                  </a:lnTo>
                  <a:lnTo>
                    <a:pt x="22" y="62"/>
                  </a:lnTo>
                  <a:lnTo>
                    <a:pt x="25" y="57"/>
                  </a:lnTo>
                  <a:lnTo>
                    <a:pt x="26" y="54"/>
                  </a:lnTo>
                  <a:lnTo>
                    <a:pt x="30" y="53"/>
                  </a:lnTo>
                  <a:lnTo>
                    <a:pt x="28" y="47"/>
                  </a:lnTo>
                  <a:lnTo>
                    <a:pt x="32" y="45"/>
                  </a:lnTo>
                  <a:lnTo>
                    <a:pt x="35" y="47"/>
                  </a:lnTo>
                  <a:lnTo>
                    <a:pt x="36" y="45"/>
                  </a:lnTo>
                  <a:lnTo>
                    <a:pt x="39" y="45"/>
                  </a:lnTo>
                  <a:lnTo>
                    <a:pt x="47" y="35"/>
                  </a:lnTo>
                  <a:lnTo>
                    <a:pt x="42" y="29"/>
                  </a:lnTo>
                  <a:lnTo>
                    <a:pt x="39" y="24"/>
                  </a:lnTo>
                  <a:lnTo>
                    <a:pt x="41" y="20"/>
                  </a:lnTo>
                  <a:lnTo>
                    <a:pt x="42" y="16"/>
                  </a:lnTo>
                  <a:lnTo>
                    <a:pt x="45" y="14"/>
                  </a:lnTo>
                  <a:lnTo>
                    <a:pt x="48" y="11"/>
                  </a:lnTo>
                  <a:lnTo>
                    <a:pt x="48" y="10"/>
                  </a:lnTo>
                  <a:lnTo>
                    <a:pt x="44" y="7"/>
                  </a:lnTo>
                  <a:lnTo>
                    <a:pt x="45" y="5"/>
                  </a:lnTo>
                  <a:lnTo>
                    <a:pt x="54" y="0"/>
                  </a:lnTo>
                  <a:lnTo>
                    <a:pt x="55" y="1"/>
                  </a:lnTo>
                  <a:lnTo>
                    <a:pt x="59" y="2"/>
                  </a:lnTo>
                  <a:lnTo>
                    <a:pt x="62" y="2"/>
                  </a:lnTo>
                  <a:lnTo>
                    <a:pt x="65" y="3"/>
                  </a:lnTo>
                  <a:lnTo>
                    <a:pt x="67" y="9"/>
                  </a:lnTo>
                  <a:lnTo>
                    <a:pt x="76" y="9"/>
                  </a:lnTo>
                  <a:lnTo>
                    <a:pt x="82" y="11"/>
                  </a:lnTo>
                  <a:lnTo>
                    <a:pt x="87" y="10"/>
                  </a:lnTo>
                  <a:lnTo>
                    <a:pt x="92" y="19"/>
                  </a:lnTo>
                  <a:lnTo>
                    <a:pt x="99" y="23"/>
                  </a:lnTo>
                  <a:lnTo>
                    <a:pt x="100" y="23"/>
                  </a:lnTo>
                  <a:lnTo>
                    <a:pt x="107" y="27"/>
                  </a:lnTo>
                  <a:lnTo>
                    <a:pt x="109" y="30"/>
                  </a:lnTo>
                  <a:lnTo>
                    <a:pt x="112" y="32"/>
                  </a:lnTo>
                  <a:lnTo>
                    <a:pt x="115" y="33"/>
                  </a:lnTo>
                  <a:lnTo>
                    <a:pt x="121" y="32"/>
                  </a:lnTo>
                  <a:lnTo>
                    <a:pt x="123" y="29"/>
                  </a:lnTo>
                  <a:lnTo>
                    <a:pt x="124" y="24"/>
                  </a:lnTo>
                  <a:lnTo>
                    <a:pt x="128" y="22"/>
                  </a:lnTo>
                  <a:lnTo>
                    <a:pt x="136" y="19"/>
                  </a:lnTo>
                  <a:lnTo>
                    <a:pt x="140" y="20"/>
                  </a:lnTo>
                  <a:lnTo>
                    <a:pt x="143" y="21"/>
                  </a:lnTo>
                  <a:lnTo>
                    <a:pt x="146" y="21"/>
                  </a:lnTo>
                  <a:lnTo>
                    <a:pt x="149" y="21"/>
                  </a:lnTo>
                  <a:lnTo>
                    <a:pt x="152" y="23"/>
                  </a:lnTo>
                  <a:lnTo>
                    <a:pt x="154" y="25"/>
                  </a:lnTo>
                  <a:lnTo>
                    <a:pt x="167" y="34"/>
                  </a:lnTo>
                  <a:lnTo>
                    <a:pt x="169" y="34"/>
                  </a:lnTo>
                  <a:lnTo>
                    <a:pt x="176" y="35"/>
                  </a:lnTo>
                  <a:lnTo>
                    <a:pt x="180" y="35"/>
                  </a:lnTo>
                  <a:lnTo>
                    <a:pt x="183" y="37"/>
                  </a:lnTo>
                  <a:lnTo>
                    <a:pt x="183" y="42"/>
                  </a:lnTo>
                  <a:lnTo>
                    <a:pt x="184" y="43"/>
                  </a:lnTo>
                  <a:lnTo>
                    <a:pt x="184" y="48"/>
                  </a:lnTo>
                  <a:lnTo>
                    <a:pt x="185" y="51"/>
                  </a:lnTo>
                  <a:lnTo>
                    <a:pt x="190" y="51"/>
                  </a:lnTo>
                  <a:lnTo>
                    <a:pt x="190" y="55"/>
                  </a:lnTo>
                  <a:lnTo>
                    <a:pt x="185" y="58"/>
                  </a:lnTo>
                  <a:lnTo>
                    <a:pt x="184" y="60"/>
                  </a:lnTo>
                  <a:lnTo>
                    <a:pt x="179" y="62"/>
                  </a:lnTo>
                  <a:lnTo>
                    <a:pt x="176" y="60"/>
                  </a:lnTo>
                  <a:lnTo>
                    <a:pt x="172" y="58"/>
                  </a:lnTo>
                  <a:lnTo>
                    <a:pt x="172" y="57"/>
                  </a:lnTo>
                  <a:lnTo>
                    <a:pt x="167" y="57"/>
                  </a:lnTo>
                  <a:lnTo>
                    <a:pt x="166" y="60"/>
                  </a:lnTo>
                  <a:lnTo>
                    <a:pt x="162" y="69"/>
                  </a:lnTo>
                  <a:lnTo>
                    <a:pt x="161" y="74"/>
                  </a:lnTo>
                  <a:lnTo>
                    <a:pt x="161" y="77"/>
                  </a:lnTo>
                  <a:lnTo>
                    <a:pt x="160" y="78"/>
                  </a:lnTo>
                  <a:lnTo>
                    <a:pt x="156" y="79"/>
                  </a:lnTo>
                  <a:lnTo>
                    <a:pt x="155" y="79"/>
                  </a:lnTo>
                  <a:lnTo>
                    <a:pt x="154" y="78"/>
                  </a:lnTo>
                  <a:lnTo>
                    <a:pt x="152" y="78"/>
                  </a:lnTo>
                  <a:lnTo>
                    <a:pt x="149" y="76"/>
                  </a:lnTo>
                  <a:lnTo>
                    <a:pt x="144" y="75"/>
                  </a:lnTo>
                  <a:lnTo>
                    <a:pt x="143" y="75"/>
                  </a:lnTo>
                  <a:lnTo>
                    <a:pt x="142" y="76"/>
                  </a:lnTo>
                  <a:lnTo>
                    <a:pt x="141" y="81"/>
                  </a:lnTo>
                  <a:lnTo>
                    <a:pt x="140" y="83"/>
                  </a:lnTo>
                  <a:lnTo>
                    <a:pt x="139" y="83"/>
                  </a:lnTo>
                  <a:lnTo>
                    <a:pt x="133" y="83"/>
                  </a:lnTo>
                  <a:lnTo>
                    <a:pt x="131" y="80"/>
                  </a:lnTo>
                  <a:lnTo>
                    <a:pt x="129" y="80"/>
                  </a:lnTo>
                  <a:lnTo>
                    <a:pt x="128" y="80"/>
                  </a:lnTo>
                  <a:lnTo>
                    <a:pt x="125" y="80"/>
                  </a:lnTo>
                  <a:lnTo>
                    <a:pt x="124" y="86"/>
                  </a:lnTo>
                  <a:lnTo>
                    <a:pt x="123" y="87"/>
                  </a:lnTo>
                  <a:lnTo>
                    <a:pt x="121" y="95"/>
                  </a:lnTo>
                  <a:lnTo>
                    <a:pt x="122" y="101"/>
                  </a:lnTo>
                  <a:lnTo>
                    <a:pt x="125" y="109"/>
                  </a:lnTo>
                  <a:lnTo>
                    <a:pt x="128" y="110"/>
                  </a:lnTo>
                  <a:lnTo>
                    <a:pt x="129" y="124"/>
                  </a:lnTo>
                  <a:lnTo>
                    <a:pt x="130" y="128"/>
                  </a:lnTo>
                  <a:lnTo>
                    <a:pt x="132" y="129"/>
                  </a:lnTo>
                  <a:lnTo>
                    <a:pt x="134" y="133"/>
                  </a:lnTo>
                  <a:lnTo>
                    <a:pt x="142" y="139"/>
                  </a:lnTo>
                  <a:lnTo>
                    <a:pt x="142" y="140"/>
                  </a:lnTo>
                  <a:lnTo>
                    <a:pt x="147" y="144"/>
                  </a:lnTo>
                  <a:lnTo>
                    <a:pt x="149" y="147"/>
                  </a:lnTo>
                  <a:lnTo>
                    <a:pt x="151" y="151"/>
                  </a:lnTo>
                  <a:lnTo>
                    <a:pt x="150" y="154"/>
                  </a:lnTo>
                  <a:lnTo>
                    <a:pt x="149" y="156"/>
                  </a:lnTo>
                  <a:lnTo>
                    <a:pt x="147" y="156"/>
                  </a:lnTo>
                  <a:lnTo>
                    <a:pt x="146" y="157"/>
                  </a:lnTo>
                  <a:lnTo>
                    <a:pt x="147" y="158"/>
                  </a:lnTo>
                  <a:lnTo>
                    <a:pt x="143" y="163"/>
                  </a:lnTo>
                  <a:lnTo>
                    <a:pt x="140" y="168"/>
                  </a:lnTo>
                  <a:lnTo>
                    <a:pt x="136" y="171"/>
                  </a:lnTo>
                  <a:lnTo>
                    <a:pt x="131" y="172"/>
                  </a:lnTo>
                  <a:lnTo>
                    <a:pt x="129" y="172"/>
                  </a:lnTo>
                  <a:lnTo>
                    <a:pt x="128" y="171"/>
                  </a:lnTo>
                  <a:lnTo>
                    <a:pt x="125" y="171"/>
                  </a:lnTo>
                  <a:lnTo>
                    <a:pt x="122" y="172"/>
                  </a:lnTo>
                  <a:lnTo>
                    <a:pt x="117" y="171"/>
                  </a:lnTo>
                  <a:lnTo>
                    <a:pt x="113" y="172"/>
                  </a:lnTo>
                  <a:lnTo>
                    <a:pt x="111" y="171"/>
                  </a:lnTo>
                  <a:lnTo>
                    <a:pt x="110" y="171"/>
                  </a:lnTo>
                  <a:lnTo>
                    <a:pt x="109" y="170"/>
                  </a:lnTo>
                  <a:lnTo>
                    <a:pt x="102" y="170"/>
                  </a:lnTo>
                  <a:lnTo>
                    <a:pt x="98" y="172"/>
                  </a:lnTo>
                  <a:lnTo>
                    <a:pt x="97" y="171"/>
                  </a:lnTo>
                  <a:lnTo>
                    <a:pt x="96" y="171"/>
                  </a:lnTo>
                  <a:lnTo>
                    <a:pt x="95" y="170"/>
                  </a:lnTo>
                  <a:lnTo>
                    <a:pt x="95" y="168"/>
                  </a:lnTo>
                  <a:lnTo>
                    <a:pt x="98" y="166"/>
                  </a:lnTo>
                  <a:lnTo>
                    <a:pt x="99" y="164"/>
                  </a:lnTo>
                  <a:lnTo>
                    <a:pt x="98" y="160"/>
                  </a:lnTo>
                  <a:lnTo>
                    <a:pt x="97" y="157"/>
                  </a:lnTo>
                  <a:lnTo>
                    <a:pt x="92" y="156"/>
                  </a:lnTo>
                  <a:lnTo>
                    <a:pt x="88" y="157"/>
                  </a:lnTo>
                  <a:lnTo>
                    <a:pt x="85" y="157"/>
                  </a:lnTo>
                  <a:lnTo>
                    <a:pt x="84" y="158"/>
                  </a:lnTo>
                  <a:lnTo>
                    <a:pt x="78" y="156"/>
                  </a:lnTo>
                  <a:lnTo>
                    <a:pt x="77" y="160"/>
                  </a:lnTo>
                  <a:lnTo>
                    <a:pt x="76" y="160"/>
                  </a:lnTo>
                  <a:lnTo>
                    <a:pt x="73" y="160"/>
                  </a:lnTo>
                  <a:lnTo>
                    <a:pt x="69" y="161"/>
                  </a:lnTo>
                  <a:lnTo>
                    <a:pt x="68" y="160"/>
                  </a:lnTo>
                  <a:lnTo>
                    <a:pt x="66" y="160"/>
                  </a:lnTo>
                  <a:lnTo>
                    <a:pt x="66" y="158"/>
                  </a:lnTo>
                  <a:lnTo>
                    <a:pt x="65" y="160"/>
                  </a:lnTo>
                  <a:lnTo>
                    <a:pt x="64" y="158"/>
                  </a:lnTo>
                  <a:lnTo>
                    <a:pt x="63" y="160"/>
                  </a:lnTo>
                  <a:lnTo>
                    <a:pt x="59" y="156"/>
                  </a:lnTo>
                  <a:lnTo>
                    <a:pt x="57" y="152"/>
                  </a:lnTo>
                  <a:lnTo>
                    <a:pt x="56" y="132"/>
                  </a:lnTo>
                  <a:lnTo>
                    <a:pt x="53" y="132"/>
                  </a:lnTo>
                  <a:lnTo>
                    <a:pt x="52" y="134"/>
                  </a:lnTo>
                  <a:lnTo>
                    <a:pt x="51" y="133"/>
                  </a:lnTo>
                  <a:lnTo>
                    <a:pt x="46" y="130"/>
                  </a:lnTo>
                  <a:lnTo>
                    <a:pt x="45" y="130"/>
                  </a:lnTo>
                  <a:lnTo>
                    <a:pt x="44" y="131"/>
                  </a:lnTo>
                  <a:lnTo>
                    <a:pt x="43" y="132"/>
                  </a:lnTo>
                  <a:lnTo>
                    <a:pt x="42" y="134"/>
                  </a:lnTo>
                  <a:lnTo>
                    <a:pt x="38" y="135"/>
                  </a:lnTo>
                  <a:lnTo>
                    <a:pt x="38" y="138"/>
                  </a:lnTo>
                  <a:lnTo>
                    <a:pt x="34" y="140"/>
                  </a:lnTo>
                  <a:lnTo>
                    <a:pt x="32" y="140"/>
                  </a:lnTo>
                  <a:lnTo>
                    <a:pt x="28" y="139"/>
                  </a:lnTo>
                  <a:lnTo>
                    <a:pt x="27" y="139"/>
                  </a:lnTo>
                  <a:lnTo>
                    <a:pt x="24" y="138"/>
                  </a:lnTo>
                  <a:lnTo>
                    <a:pt x="19" y="136"/>
                  </a:lnTo>
                  <a:lnTo>
                    <a:pt x="17" y="136"/>
                  </a:lnTo>
                  <a:lnTo>
                    <a:pt x="16" y="131"/>
                  </a:lnTo>
                  <a:lnTo>
                    <a:pt x="16" y="129"/>
                  </a:lnTo>
                  <a:lnTo>
                    <a:pt x="15" y="127"/>
                  </a:lnTo>
                  <a:lnTo>
                    <a:pt x="15" y="123"/>
                  </a:lnTo>
                  <a:lnTo>
                    <a:pt x="11" y="121"/>
                  </a:lnTo>
                  <a:lnTo>
                    <a:pt x="10" y="124"/>
                  </a:lnTo>
                  <a:lnTo>
                    <a:pt x="8" y="123"/>
                  </a:lnTo>
                  <a:lnTo>
                    <a:pt x="6" y="120"/>
                  </a:lnTo>
                  <a:lnTo>
                    <a:pt x="2" y="121"/>
                  </a:lnTo>
                  <a:lnTo>
                    <a:pt x="0" y="120"/>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7" name="Freeform 64"/>
            <p:cNvSpPr>
              <a:spLocks/>
            </p:cNvSpPr>
            <p:nvPr/>
          </p:nvSpPr>
          <p:spPr bwMode="auto">
            <a:xfrm>
              <a:off x="5505507" y="5306900"/>
              <a:ext cx="853042" cy="555543"/>
            </a:xfrm>
            <a:custGeom>
              <a:avLst/>
              <a:gdLst>
                <a:gd name="T0" fmla="*/ 11 w 318"/>
                <a:gd name="T1" fmla="*/ 51 h 209"/>
                <a:gd name="T2" fmla="*/ 19 w 318"/>
                <a:gd name="T3" fmla="*/ 48 h 209"/>
                <a:gd name="T4" fmla="*/ 23 w 318"/>
                <a:gd name="T5" fmla="*/ 36 h 209"/>
                <a:gd name="T6" fmla="*/ 35 w 318"/>
                <a:gd name="T7" fmla="*/ 18 h 209"/>
                <a:gd name="T8" fmla="*/ 49 w 318"/>
                <a:gd name="T9" fmla="*/ 22 h 209"/>
                <a:gd name="T10" fmla="*/ 56 w 318"/>
                <a:gd name="T11" fmla="*/ 31 h 209"/>
                <a:gd name="T12" fmla="*/ 71 w 318"/>
                <a:gd name="T13" fmla="*/ 29 h 209"/>
                <a:gd name="T14" fmla="*/ 100 w 318"/>
                <a:gd name="T15" fmla="*/ 35 h 209"/>
                <a:gd name="T16" fmla="*/ 108 w 318"/>
                <a:gd name="T17" fmla="*/ 39 h 209"/>
                <a:gd name="T18" fmla="*/ 116 w 318"/>
                <a:gd name="T19" fmla="*/ 41 h 209"/>
                <a:gd name="T20" fmla="*/ 129 w 318"/>
                <a:gd name="T21" fmla="*/ 44 h 209"/>
                <a:gd name="T22" fmla="*/ 122 w 318"/>
                <a:gd name="T23" fmla="*/ 28 h 209"/>
                <a:gd name="T24" fmla="*/ 121 w 318"/>
                <a:gd name="T25" fmla="*/ 19 h 209"/>
                <a:gd name="T26" fmla="*/ 119 w 318"/>
                <a:gd name="T27" fmla="*/ 12 h 209"/>
                <a:gd name="T28" fmla="*/ 121 w 318"/>
                <a:gd name="T29" fmla="*/ 2 h 209"/>
                <a:gd name="T30" fmla="*/ 127 w 318"/>
                <a:gd name="T31" fmla="*/ 7 h 209"/>
                <a:gd name="T32" fmla="*/ 137 w 318"/>
                <a:gd name="T33" fmla="*/ 3 h 209"/>
                <a:gd name="T34" fmla="*/ 143 w 318"/>
                <a:gd name="T35" fmla="*/ 8 h 209"/>
                <a:gd name="T36" fmla="*/ 151 w 318"/>
                <a:gd name="T37" fmla="*/ 13 h 209"/>
                <a:gd name="T38" fmla="*/ 148 w 318"/>
                <a:gd name="T39" fmla="*/ 25 h 209"/>
                <a:gd name="T40" fmla="*/ 144 w 318"/>
                <a:gd name="T41" fmla="*/ 32 h 209"/>
                <a:gd name="T42" fmla="*/ 152 w 318"/>
                <a:gd name="T43" fmla="*/ 33 h 209"/>
                <a:gd name="T44" fmla="*/ 169 w 318"/>
                <a:gd name="T45" fmla="*/ 24 h 209"/>
                <a:gd name="T46" fmla="*/ 182 w 318"/>
                <a:gd name="T47" fmla="*/ 21 h 209"/>
                <a:gd name="T48" fmla="*/ 191 w 318"/>
                <a:gd name="T49" fmla="*/ 20 h 209"/>
                <a:gd name="T50" fmla="*/ 199 w 318"/>
                <a:gd name="T51" fmla="*/ 12 h 209"/>
                <a:gd name="T52" fmla="*/ 204 w 318"/>
                <a:gd name="T53" fmla="*/ 4 h 209"/>
                <a:gd name="T54" fmla="*/ 209 w 318"/>
                <a:gd name="T55" fmla="*/ 15 h 209"/>
                <a:gd name="T56" fmla="*/ 220 w 318"/>
                <a:gd name="T57" fmla="*/ 31 h 209"/>
                <a:gd name="T58" fmla="*/ 234 w 318"/>
                <a:gd name="T59" fmla="*/ 26 h 209"/>
                <a:gd name="T60" fmla="*/ 241 w 318"/>
                <a:gd name="T61" fmla="*/ 39 h 209"/>
                <a:gd name="T62" fmla="*/ 253 w 318"/>
                <a:gd name="T63" fmla="*/ 50 h 209"/>
                <a:gd name="T64" fmla="*/ 266 w 318"/>
                <a:gd name="T65" fmla="*/ 59 h 209"/>
                <a:gd name="T66" fmla="*/ 279 w 318"/>
                <a:gd name="T67" fmla="*/ 70 h 209"/>
                <a:gd name="T68" fmla="*/ 293 w 318"/>
                <a:gd name="T69" fmla="*/ 81 h 209"/>
                <a:gd name="T70" fmla="*/ 294 w 318"/>
                <a:gd name="T71" fmla="*/ 112 h 209"/>
                <a:gd name="T72" fmla="*/ 306 w 318"/>
                <a:gd name="T73" fmla="*/ 150 h 209"/>
                <a:gd name="T74" fmla="*/ 318 w 318"/>
                <a:gd name="T75" fmla="*/ 160 h 209"/>
                <a:gd name="T76" fmla="*/ 310 w 318"/>
                <a:gd name="T77" fmla="*/ 177 h 209"/>
                <a:gd name="T78" fmla="*/ 301 w 318"/>
                <a:gd name="T79" fmla="*/ 182 h 209"/>
                <a:gd name="T80" fmla="*/ 294 w 318"/>
                <a:gd name="T81" fmla="*/ 195 h 209"/>
                <a:gd name="T82" fmla="*/ 284 w 318"/>
                <a:gd name="T83" fmla="*/ 204 h 209"/>
                <a:gd name="T84" fmla="*/ 275 w 318"/>
                <a:gd name="T85" fmla="*/ 204 h 209"/>
                <a:gd name="T86" fmla="*/ 269 w 318"/>
                <a:gd name="T87" fmla="*/ 196 h 209"/>
                <a:gd name="T88" fmla="*/ 260 w 318"/>
                <a:gd name="T89" fmla="*/ 197 h 209"/>
                <a:gd name="T90" fmla="*/ 239 w 318"/>
                <a:gd name="T91" fmla="*/ 191 h 209"/>
                <a:gd name="T92" fmla="*/ 216 w 318"/>
                <a:gd name="T93" fmla="*/ 185 h 209"/>
                <a:gd name="T94" fmla="*/ 188 w 318"/>
                <a:gd name="T95" fmla="*/ 182 h 209"/>
                <a:gd name="T96" fmla="*/ 174 w 318"/>
                <a:gd name="T97" fmla="*/ 173 h 209"/>
                <a:gd name="T98" fmla="*/ 169 w 318"/>
                <a:gd name="T99" fmla="*/ 167 h 209"/>
                <a:gd name="T100" fmla="*/ 152 w 318"/>
                <a:gd name="T101" fmla="*/ 161 h 209"/>
                <a:gd name="T102" fmla="*/ 117 w 318"/>
                <a:gd name="T103" fmla="*/ 148 h 209"/>
                <a:gd name="T104" fmla="*/ 83 w 318"/>
                <a:gd name="T105" fmla="*/ 134 h 209"/>
                <a:gd name="T106" fmla="*/ 72 w 318"/>
                <a:gd name="T107" fmla="*/ 130 h 209"/>
                <a:gd name="T108" fmla="*/ 59 w 318"/>
                <a:gd name="T109" fmla="*/ 117 h 209"/>
                <a:gd name="T110" fmla="*/ 36 w 318"/>
                <a:gd name="T111" fmla="*/ 106 h 209"/>
                <a:gd name="T112" fmla="*/ 32 w 318"/>
                <a:gd name="T113" fmla="*/ 98 h 209"/>
                <a:gd name="T114" fmla="*/ 28 w 318"/>
                <a:gd name="T115" fmla="*/ 99 h 209"/>
                <a:gd name="T116" fmla="*/ 25 w 318"/>
                <a:gd name="T117" fmla="*/ 97 h 209"/>
                <a:gd name="T118" fmla="*/ 19 w 318"/>
                <a:gd name="T119" fmla="*/ 90 h 209"/>
                <a:gd name="T120" fmla="*/ 9 w 318"/>
                <a:gd name="T121" fmla="*/ 78 h 2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8"/>
                <a:gd name="T184" fmla="*/ 0 h 209"/>
                <a:gd name="T185" fmla="*/ 318 w 318"/>
                <a:gd name="T186" fmla="*/ 209 h 20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8" h="209">
                  <a:moveTo>
                    <a:pt x="0" y="68"/>
                  </a:moveTo>
                  <a:lnTo>
                    <a:pt x="2" y="62"/>
                  </a:lnTo>
                  <a:lnTo>
                    <a:pt x="3" y="51"/>
                  </a:lnTo>
                  <a:lnTo>
                    <a:pt x="9" y="48"/>
                  </a:lnTo>
                  <a:lnTo>
                    <a:pt x="11" y="51"/>
                  </a:lnTo>
                  <a:lnTo>
                    <a:pt x="13" y="51"/>
                  </a:lnTo>
                  <a:lnTo>
                    <a:pt x="12" y="50"/>
                  </a:lnTo>
                  <a:lnTo>
                    <a:pt x="13" y="48"/>
                  </a:lnTo>
                  <a:lnTo>
                    <a:pt x="17" y="51"/>
                  </a:lnTo>
                  <a:lnTo>
                    <a:pt x="19" y="48"/>
                  </a:lnTo>
                  <a:lnTo>
                    <a:pt x="19" y="47"/>
                  </a:lnTo>
                  <a:lnTo>
                    <a:pt x="23" y="46"/>
                  </a:lnTo>
                  <a:lnTo>
                    <a:pt x="23" y="45"/>
                  </a:lnTo>
                  <a:lnTo>
                    <a:pt x="24" y="42"/>
                  </a:lnTo>
                  <a:lnTo>
                    <a:pt x="23" y="36"/>
                  </a:lnTo>
                  <a:lnTo>
                    <a:pt x="23" y="34"/>
                  </a:lnTo>
                  <a:lnTo>
                    <a:pt x="23" y="24"/>
                  </a:lnTo>
                  <a:lnTo>
                    <a:pt x="24" y="20"/>
                  </a:lnTo>
                  <a:lnTo>
                    <a:pt x="33" y="18"/>
                  </a:lnTo>
                  <a:lnTo>
                    <a:pt x="35" y="18"/>
                  </a:lnTo>
                  <a:lnTo>
                    <a:pt x="38" y="19"/>
                  </a:lnTo>
                  <a:lnTo>
                    <a:pt x="40" y="20"/>
                  </a:lnTo>
                  <a:lnTo>
                    <a:pt x="44" y="19"/>
                  </a:lnTo>
                  <a:lnTo>
                    <a:pt x="46" y="21"/>
                  </a:lnTo>
                  <a:lnTo>
                    <a:pt x="49" y="22"/>
                  </a:lnTo>
                  <a:lnTo>
                    <a:pt x="49" y="24"/>
                  </a:lnTo>
                  <a:lnTo>
                    <a:pt x="53" y="29"/>
                  </a:lnTo>
                  <a:lnTo>
                    <a:pt x="54" y="30"/>
                  </a:lnTo>
                  <a:lnTo>
                    <a:pt x="55" y="30"/>
                  </a:lnTo>
                  <a:lnTo>
                    <a:pt x="56" y="31"/>
                  </a:lnTo>
                  <a:lnTo>
                    <a:pt x="60" y="31"/>
                  </a:lnTo>
                  <a:lnTo>
                    <a:pt x="61" y="30"/>
                  </a:lnTo>
                  <a:lnTo>
                    <a:pt x="62" y="31"/>
                  </a:lnTo>
                  <a:lnTo>
                    <a:pt x="68" y="31"/>
                  </a:lnTo>
                  <a:lnTo>
                    <a:pt x="71" y="29"/>
                  </a:lnTo>
                  <a:lnTo>
                    <a:pt x="82" y="30"/>
                  </a:lnTo>
                  <a:lnTo>
                    <a:pt x="86" y="31"/>
                  </a:lnTo>
                  <a:lnTo>
                    <a:pt x="94" y="33"/>
                  </a:lnTo>
                  <a:lnTo>
                    <a:pt x="98" y="34"/>
                  </a:lnTo>
                  <a:lnTo>
                    <a:pt x="100" y="35"/>
                  </a:lnTo>
                  <a:lnTo>
                    <a:pt x="101" y="34"/>
                  </a:lnTo>
                  <a:lnTo>
                    <a:pt x="104" y="34"/>
                  </a:lnTo>
                  <a:lnTo>
                    <a:pt x="104" y="37"/>
                  </a:lnTo>
                  <a:lnTo>
                    <a:pt x="108" y="40"/>
                  </a:lnTo>
                  <a:lnTo>
                    <a:pt x="108" y="39"/>
                  </a:lnTo>
                  <a:lnTo>
                    <a:pt x="109" y="39"/>
                  </a:lnTo>
                  <a:lnTo>
                    <a:pt x="111" y="39"/>
                  </a:lnTo>
                  <a:lnTo>
                    <a:pt x="112" y="39"/>
                  </a:lnTo>
                  <a:lnTo>
                    <a:pt x="116" y="39"/>
                  </a:lnTo>
                  <a:lnTo>
                    <a:pt x="116" y="41"/>
                  </a:lnTo>
                  <a:lnTo>
                    <a:pt x="121" y="41"/>
                  </a:lnTo>
                  <a:lnTo>
                    <a:pt x="120" y="44"/>
                  </a:lnTo>
                  <a:lnTo>
                    <a:pt x="121" y="46"/>
                  </a:lnTo>
                  <a:lnTo>
                    <a:pt x="125" y="45"/>
                  </a:lnTo>
                  <a:lnTo>
                    <a:pt x="129" y="44"/>
                  </a:lnTo>
                  <a:lnTo>
                    <a:pt x="129" y="43"/>
                  </a:lnTo>
                  <a:lnTo>
                    <a:pt x="129" y="41"/>
                  </a:lnTo>
                  <a:lnTo>
                    <a:pt x="128" y="41"/>
                  </a:lnTo>
                  <a:lnTo>
                    <a:pt x="125" y="37"/>
                  </a:lnTo>
                  <a:lnTo>
                    <a:pt x="122" y="28"/>
                  </a:lnTo>
                  <a:lnTo>
                    <a:pt x="123" y="25"/>
                  </a:lnTo>
                  <a:lnTo>
                    <a:pt x="122" y="24"/>
                  </a:lnTo>
                  <a:lnTo>
                    <a:pt x="121" y="21"/>
                  </a:lnTo>
                  <a:lnTo>
                    <a:pt x="120" y="20"/>
                  </a:lnTo>
                  <a:lnTo>
                    <a:pt x="121" y="19"/>
                  </a:lnTo>
                  <a:lnTo>
                    <a:pt x="121" y="18"/>
                  </a:lnTo>
                  <a:lnTo>
                    <a:pt x="121" y="15"/>
                  </a:lnTo>
                  <a:lnTo>
                    <a:pt x="119" y="15"/>
                  </a:lnTo>
                  <a:lnTo>
                    <a:pt x="119" y="13"/>
                  </a:lnTo>
                  <a:lnTo>
                    <a:pt x="119" y="12"/>
                  </a:lnTo>
                  <a:lnTo>
                    <a:pt x="120" y="11"/>
                  </a:lnTo>
                  <a:lnTo>
                    <a:pt x="120" y="8"/>
                  </a:lnTo>
                  <a:lnTo>
                    <a:pt x="119" y="7"/>
                  </a:lnTo>
                  <a:lnTo>
                    <a:pt x="119" y="3"/>
                  </a:lnTo>
                  <a:lnTo>
                    <a:pt x="121" y="2"/>
                  </a:lnTo>
                  <a:lnTo>
                    <a:pt x="123" y="2"/>
                  </a:lnTo>
                  <a:lnTo>
                    <a:pt x="125" y="4"/>
                  </a:lnTo>
                  <a:lnTo>
                    <a:pt x="125" y="6"/>
                  </a:lnTo>
                  <a:lnTo>
                    <a:pt x="126" y="7"/>
                  </a:lnTo>
                  <a:lnTo>
                    <a:pt x="127" y="7"/>
                  </a:lnTo>
                  <a:lnTo>
                    <a:pt x="129" y="4"/>
                  </a:lnTo>
                  <a:lnTo>
                    <a:pt x="130" y="2"/>
                  </a:lnTo>
                  <a:lnTo>
                    <a:pt x="131" y="1"/>
                  </a:lnTo>
                  <a:lnTo>
                    <a:pt x="131" y="3"/>
                  </a:lnTo>
                  <a:lnTo>
                    <a:pt x="137" y="3"/>
                  </a:lnTo>
                  <a:lnTo>
                    <a:pt x="139" y="2"/>
                  </a:lnTo>
                  <a:lnTo>
                    <a:pt x="139" y="1"/>
                  </a:lnTo>
                  <a:lnTo>
                    <a:pt x="141" y="0"/>
                  </a:lnTo>
                  <a:lnTo>
                    <a:pt x="141" y="2"/>
                  </a:lnTo>
                  <a:lnTo>
                    <a:pt x="143" y="8"/>
                  </a:lnTo>
                  <a:lnTo>
                    <a:pt x="143" y="9"/>
                  </a:lnTo>
                  <a:lnTo>
                    <a:pt x="151" y="11"/>
                  </a:lnTo>
                  <a:lnTo>
                    <a:pt x="152" y="12"/>
                  </a:lnTo>
                  <a:lnTo>
                    <a:pt x="152" y="13"/>
                  </a:lnTo>
                  <a:lnTo>
                    <a:pt x="151" y="13"/>
                  </a:lnTo>
                  <a:lnTo>
                    <a:pt x="151" y="14"/>
                  </a:lnTo>
                  <a:lnTo>
                    <a:pt x="149" y="17"/>
                  </a:lnTo>
                  <a:lnTo>
                    <a:pt x="149" y="19"/>
                  </a:lnTo>
                  <a:lnTo>
                    <a:pt x="149" y="22"/>
                  </a:lnTo>
                  <a:lnTo>
                    <a:pt x="148" y="25"/>
                  </a:lnTo>
                  <a:lnTo>
                    <a:pt x="147" y="28"/>
                  </a:lnTo>
                  <a:lnTo>
                    <a:pt x="145" y="29"/>
                  </a:lnTo>
                  <a:lnTo>
                    <a:pt x="143" y="30"/>
                  </a:lnTo>
                  <a:lnTo>
                    <a:pt x="143" y="31"/>
                  </a:lnTo>
                  <a:lnTo>
                    <a:pt x="144" y="32"/>
                  </a:lnTo>
                  <a:lnTo>
                    <a:pt x="147" y="32"/>
                  </a:lnTo>
                  <a:lnTo>
                    <a:pt x="148" y="30"/>
                  </a:lnTo>
                  <a:lnTo>
                    <a:pt x="152" y="31"/>
                  </a:lnTo>
                  <a:lnTo>
                    <a:pt x="153" y="32"/>
                  </a:lnTo>
                  <a:lnTo>
                    <a:pt x="152" y="33"/>
                  </a:lnTo>
                  <a:lnTo>
                    <a:pt x="152" y="39"/>
                  </a:lnTo>
                  <a:lnTo>
                    <a:pt x="158" y="37"/>
                  </a:lnTo>
                  <a:lnTo>
                    <a:pt x="159" y="36"/>
                  </a:lnTo>
                  <a:lnTo>
                    <a:pt x="165" y="31"/>
                  </a:lnTo>
                  <a:lnTo>
                    <a:pt x="169" y="24"/>
                  </a:lnTo>
                  <a:lnTo>
                    <a:pt x="175" y="23"/>
                  </a:lnTo>
                  <a:lnTo>
                    <a:pt x="177" y="21"/>
                  </a:lnTo>
                  <a:lnTo>
                    <a:pt x="179" y="20"/>
                  </a:lnTo>
                  <a:lnTo>
                    <a:pt x="181" y="22"/>
                  </a:lnTo>
                  <a:lnTo>
                    <a:pt x="182" y="21"/>
                  </a:lnTo>
                  <a:lnTo>
                    <a:pt x="185" y="20"/>
                  </a:lnTo>
                  <a:lnTo>
                    <a:pt x="187" y="20"/>
                  </a:lnTo>
                  <a:lnTo>
                    <a:pt x="188" y="20"/>
                  </a:lnTo>
                  <a:lnTo>
                    <a:pt x="190" y="19"/>
                  </a:lnTo>
                  <a:lnTo>
                    <a:pt x="191" y="20"/>
                  </a:lnTo>
                  <a:lnTo>
                    <a:pt x="192" y="18"/>
                  </a:lnTo>
                  <a:lnTo>
                    <a:pt x="192" y="17"/>
                  </a:lnTo>
                  <a:lnTo>
                    <a:pt x="194" y="17"/>
                  </a:lnTo>
                  <a:lnTo>
                    <a:pt x="195" y="17"/>
                  </a:lnTo>
                  <a:lnTo>
                    <a:pt x="199" y="12"/>
                  </a:lnTo>
                  <a:lnTo>
                    <a:pt x="201" y="10"/>
                  </a:lnTo>
                  <a:lnTo>
                    <a:pt x="202" y="9"/>
                  </a:lnTo>
                  <a:lnTo>
                    <a:pt x="204" y="9"/>
                  </a:lnTo>
                  <a:lnTo>
                    <a:pt x="202" y="6"/>
                  </a:lnTo>
                  <a:lnTo>
                    <a:pt x="204" y="4"/>
                  </a:lnTo>
                  <a:lnTo>
                    <a:pt x="206" y="7"/>
                  </a:lnTo>
                  <a:lnTo>
                    <a:pt x="207" y="8"/>
                  </a:lnTo>
                  <a:lnTo>
                    <a:pt x="208" y="9"/>
                  </a:lnTo>
                  <a:lnTo>
                    <a:pt x="208" y="10"/>
                  </a:lnTo>
                  <a:lnTo>
                    <a:pt x="209" y="15"/>
                  </a:lnTo>
                  <a:lnTo>
                    <a:pt x="214" y="15"/>
                  </a:lnTo>
                  <a:lnTo>
                    <a:pt x="216" y="22"/>
                  </a:lnTo>
                  <a:lnTo>
                    <a:pt x="217" y="28"/>
                  </a:lnTo>
                  <a:lnTo>
                    <a:pt x="219" y="30"/>
                  </a:lnTo>
                  <a:lnTo>
                    <a:pt x="220" y="31"/>
                  </a:lnTo>
                  <a:lnTo>
                    <a:pt x="227" y="30"/>
                  </a:lnTo>
                  <a:lnTo>
                    <a:pt x="229" y="26"/>
                  </a:lnTo>
                  <a:lnTo>
                    <a:pt x="231" y="24"/>
                  </a:lnTo>
                  <a:lnTo>
                    <a:pt x="231" y="25"/>
                  </a:lnTo>
                  <a:lnTo>
                    <a:pt x="234" y="26"/>
                  </a:lnTo>
                  <a:lnTo>
                    <a:pt x="236" y="31"/>
                  </a:lnTo>
                  <a:lnTo>
                    <a:pt x="237" y="32"/>
                  </a:lnTo>
                  <a:lnTo>
                    <a:pt x="239" y="35"/>
                  </a:lnTo>
                  <a:lnTo>
                    <a:pt x="240" y="36"/>
                  </a:lnTo>
                  <a:lnTo>
                    <a:pt x="241" y="39"/>
                  </a:lnTo>
                  <a:lnTo>
                    <a:pt x="241" y="40"/>
                  </a:lnTo>
                  <a:lnTo>
                    <a:pt x="242" y="42"/>
                  </a:lnTo>
                  <a:lnTo>
                    <a:pt x="250" y="48"/>
                  </a:lnTo>
                  <a:lnTo>
                    <a:pt x="252" y="50"/>
                  </a:lnTo>
                  <a:lnTo>
                    <a:pt x="253" y="50"/>
                  </a:lnTo>
                  <a:lnTo>
                    <a:pt x="255" y="51"/>
                  </a:lnTo>
                  <a:lnTo>
                    <a:pt x="256" y="55"/>
                  </a:lnTo>
                  <a:lnTo>
                    <a:pt x="258" y="57"/>
                  </a:lnTo>
                  <a:lnTo>
                    <a:pt x="263" y="58"/>
                  </a:lnTo>
                  <a:lnTo>
                    <a:pt x="266" y="59"/>
                  </a:lnTo>
                  <a:lnTo>
                    <a:pt x="267" y="62"/>
                  </a:lnTo>
                  <a:lnTo>
                    <a:pt x="267" y="64"/>
                  </a:lnTo>
                  <a:lnTo>
                    <a:pt x="274" y="68"/>
                  </a:lnTo>
                  <a:lnTo>
                    <a:pt x="275" y="70"/>
                  </a:lnTo>
                  <a:lnTo>
                    <a:pt x="279" y="70"/>
                  </a:lnTo>
                  <a:lnTo>
                    <a:pt x="284" y="70"/>
                  </a:lnTo>
                  <a:lnTo>
                    <a:pt x="286" y="72"/>
                  </a:lnTo>
                  <a:lnTo>
                    <a:pt x="291" y="76"/>
                  </a:lnTo>
                  <a:lnTo>
                    <a:pt x="293" y="78"/>
                  </a:lnTo>
                  <a:lnTo>
                    <a:pt x="293" y="81"/>
                  </a:lnTo>
                  <a:lnTo>
                    <a:pt x="293" y="88"/>
                  </a:lnTo>
                  <a:lnTo>
                    <a:pt x="290" y="104"/>
                  </a:lnTo>
                  <a:lnTo>
                    <a:pt x="290" y="107"/>
                  </a:lnTo>
                  <a:lnTo>
                    <a:pt x="293" y="109"/>
                  </a:lnTo>
                  <a:lnTo>
                    <a:pt x="294" y="112"/>
                  </a:lnTo>
                  <a:lnTo>
                    <a:pt x="296" y="135"/>
                  </a:lnTo>
                  <a:lnTo>
                    <a:pt x="302" y="138"/>
                  </a:lnTo>
                  <a:lnTo>
                    <a:pt x="304" y="139"/>
                  </a:lnTo>
                  <a:lnTo>
                    <a:pt x="305" y="148"/>
                  </a:lnTo>
                  <a:lnTo>
                    <a:pt x="306" y="150"/>
                  </a:lnTo>
                  <a:lnTo>
                    <a:pt x="310" y="152"/>
                  </a:lnTo>
                  <a:lnTo>
                    <a:pt x="311" y="152"/>
                  </a:lnTo>
                  <a:lnTo>
                    <a:pt x="312" y="152"/>
                  </a:lnTo>
                  <a:lnTo>
                    <a:pt x="317" y="154"/>
                  </a:lnTo>
                  <a:lnTo>
                    <a:pt x="318" y="160"/>
                  </a:lnTo>
                  <a:lnTo>
                    <a:pt x="316" y="162"/>
                  </a:lnTo>
                  <a:lnTo>
                    <a:pt x="314" y="164"/>
                  </a:lnTo>
                  <a:lnTo>
                    <a:pt x="314" y="168"/>
                  </a:lnTo>
                  <a:lnTo>
                    <a:pt x="312" y="175"/>
                  </a:lnTo>
                  <a:lnTo>
                    <a:pt x="310" y="177"/>
                  </a:lnTo>
                  <a:lnTo>
                    <a:pt x="307" y="178"/>
                  </a:lnTo>
                  <a:lnTo>
                    <a:pt x="306" y="181"/>
                  </a:lnTo>
                  <a:lnTo>
                    <a:pt x="304" y="182"/>
                  </a:lnTo>
                  <a:lnTo>
                    <a:pt x="302" y="183"/>
                  </a:lnTo>
                  <a:lnTo>
                    <a:pt x="301" y="182"/>
                  </a:lnTo>
                  <a:lnTo>
                    <a:pt x="297" y="183"/>
                  </a:lnTo>
                  <a:lnTo>
                    <a:pt x="301" y="189"/>
                  </a:lnTo>
                  <a:lnTo>
                    <a:pt x="301" y="191"/>
                  </a:lnTo>
                  <a:lnTo>
                    <a:pt x="297" y="193"/>
                  </a:lnTo>
                  <a:lnTo>
                    <a:pt x="294" y="195"/>
                  </a:lnTo>
                  <a:lnTo>
                    <a:pt x="293" y="196"/>
                  </a:lnTo>
                  <a:lnTo>
                    <a:pt x="291" y="195"/>
                  </a:lnTo>
                  <a:lnTo>
                    <a:pt x="288" y="197"/>
                  </a:lnTo>
                  <a:lnTo>
                    <a:pt x="284" y="199"/>
                  </a:lnTo>
                  <a:lnTo>
                    <a:pt x="284" y="204"/>
                  </a:lnTo>
                  <a:lnTo>
                    <a:pt x="285" y="206"/>
                  </a:lnTo>
                  <a:lnTo>
                    <a:pt x="285" y="208"/>
                  </a:lnTo>
                  <a:lnTo>
                    <a:pt x="282" y="209"/>
                  </a:lnTo>
                  <a:lnTo>
                    <a:pt x="278" y="205"/>
                  </a:lnTo>
                  <a:lnTo>
                    <a:pt x="275" y="204"/>
                  </a:lnTo>
                  <a:lnTo>
                    <a:pt x="273" y="200"/>
                  </a:lnTo>
                  <a:lnTo>
                    <a:pt x="272" y="199"/>
                  </a:lnTo>
                  <a:lnTo>
                    <a:pt x="273" y="198"/>
                  </a:lnTo>
                  <a:lnTo>
                    <a:pt x="272" y="198"/>
                  </a:lnTo>
                  <a:lnTo>
                    <a:pt x="269" y="196"/>
                  </a:lnTo>
                  <a:lnTo>
                    <a:pt x="266" y="195"/>
                  </a:lnTo>
                  <a:lnTo>
                    <a:pt x="262" y="195"/>
                  </a:lnTo>
                  <a:lnTo>
                    <a:pt x="261" y="195"/>
                  </a:lnTo>
                  <a:lnTo>
                    <a:pt x="261" y="196"/>
                  </a:lnTo>
                  <a:lnTo>
                    <a:pt x="260" y="197"/>
                  </a:lnTo>
                  <a:lnTo>
                    <a:pt x="252" y="194"/>
                  </a:lnTo>
                  <a:lnTo>
                    <a:pt x="251" y="193"/>
                  </a:lnTo>
                  <a:lnTo>
                    <a:pt x="250" y="192"/>
                  </a:lnTo>
                  <a:lnTo>
                    <a:pt x="248" y="192"/>
                  </a:lnTo>
                  <a:lnTo>
                    <a:pt x="239" y="191"/>
                  </a:lnTo>
                  <a:lnTo>
                    <a:pt x="234" y="189"/>
                  </a:lnTo>
                  <a:lnTo>
                    <a:pt x="229" y="188"/>
                  </a:lnTo>
                  <a:lnTo>
                    <a:pt x="225" y="188"/>
                  </a:lnTo>
                  <a:lnTo>
                    <a:pt x="221" y="187"/>
                  </a:lnTo>
                  <a:lnTo>
                    <a:pt x="216" y="185"/>
                  </a:lnTo>
                  <a:lnTo>
                    <a:pt x="207" y="183"/>
                  </a:lnTo>
                  <a:lnTo>
                    <a:pt x="204" y="183"/>
                  </a:lnTo>
                  <a:lnTo>
                    <a:pt x="199" y="182"/>
                  </a:lnTo>
                  <a:lnTo>
                    <a:pt x="197" y="183"/>
                  </a:lnTo>
                  <a:lnTo>
                    <a:pt x="188" y="182"/>
                  </a:lnTo>
                  <a:lnTo>
                    <a:pt x="183" y="179"/>
                  </a:lnTo>
                  <a:lnTo>
                    <a:pt x="182" y="178"/>
                  </a:lnTo>
                  <a:lnTo>
                    <a:pt x="177" y="174"/>
                  </a:lnTo>
                  <a:lnTo>
                    <a:pt x="175" y="174"/>
                  </a:lnTo>
                  <a:lnTo>
                    <a:pt x="174" y="173"/>
                  </a:lnTo>
                  <a:lnTo>
                    <a:pt x="173" y="172"/>
                  </a:lnTo>
                  <a:lnTo>
                    <a:pt x="171" y="171"/>
                  </a:lnTo>
                  <a:lnTo>
                    <a:pt x="170" y="171"/>
                  </a:lnTo>
                  <a:lnTo>
                    <a:pt x="169" y="170"/>
                  </a:lnTo>
                  <a:lnTo>
                    <a:pt x="169" y="167"/>
                  </a:lnTo>
                  <a:lnTo>
                    <a:pt x="168" y="166"/>
                  </a:lnTo>
                  <a:lnTo>
                    <a:pt x="164" y="164"/>
                  </a:lnTo>
                  <a:lnTo>
                    <a:pt x="159" y="162"/>
                  </a:lnTo>
                  <a:lnTo>
                    <a:pt x="153" y="161"/>
                  </a:lnTo>
                  <a:lnTo>
                    <a:pt x="152" y="161"/>
                  </a:lnTo>
                  <a:lnTo>
                    <a:pt x="151" y="160"/>
                  </a:lnTo>
                  <a:lnTo>
                    <a:pt x="150" y="160"/>
                  </a:lnTo>
                  <a:lnTo>
                    <a:pt x="136" y="154"/>
                  </a:lnTo>
                  <a:lnTo>
                    <a:pt x="126" y="150"/>
                  </a:lnTo>
                  <a:lnTo>
                    <a:pt x="117" y="148"/>
                  </a:lnTo>
                  <a:lnTo>
                    <a:pt x="111" y="145"/>
                  </a:lnTo>
                  <a:lnTo>
                    <a:pt x="104" y="142"/>
                  </a:lnTo>
                  <a:lnTo>
                    <a:pt x="95" y="139"/>
                  </a:lnTo>
                  <a:lnTo>
                    <a:pt x="90" y="137"/>
                  </a:lnTo>
                  <a:lnTo>
                    <a:pt x="83" y="134"/>
                  </a:lnTo>
                  <a:lnTo>
                    <a:pt x="75" y="131"/>
                  </a:lnTo>
                  <a:lnTo>
                    <a:pt x="75" y="132"/>
                  </a:lnTo>
                  <a:lnTo>
                    <a:pt x="74" y="132"/>
                  </a:lnTo>
                  <a:lnTo>
                    <a:pt x="73" y="130"/>
                  </a:lnTo>
                  <a:lnTo>
                    <a:pt x="72" y="130"/>
                  </a:lnTo>
                  <a:lnTo>
                    <a:pt x="71" y="130"/>
                  </a:lnTo>
                  <a:lnTo>
                    <a:pt x="70" y="127"/>
                  </a:lnTo>
                  <a:lnTo>
                    <a:pt x="68" y="124"/>
                  </a:lnTo>
                  <a:lnTo>
                    <a:pt x="61" y="120"/>
                  </a:lnTo>
                  <a:lnTo>
                    <a:pt x="59" y="117"/>
                  </a:lnTo>
                  <a:lnTo>
                    <a:pt x="52" y="113"/>
                  </a:lnTo>
                  <a:lnTo>
                    <a:pt x="50" y="112"/>
                  </a:lnTo>
                  <a:lnTo>
                    <a:pt x="42" y="109"/>
                  </a:lnTo>
                  <a:lnTo>
                    <a:pt x="36" y="107"/>
                  </a:lnTo>
                  <a:lnTo>
                    <a:pt x="36" y="106"/>
                  </a:lnTo>
                  <a:lnTo>
                    <a:pt x="38" y="106"/>
                  </a:lnTo>
                  <a:lnTo>
                    <a:pt x="35" y="106"/>
                  </a:lnTo>
                  <a:lnTo>
                    <a:pt x="36" y="106"/>
                  </a:lnTo>
                  <a:lnTo>
                    <a:pt x="38" y="105"/>
                  </a:lnTo>
                  <a:lnTo>
                    <a:pt x="32" y="98"/>
                  </a:lnTo>
                  <a:lnTo>
                    <a:pt x="31" y="98"/>
                  </a:lnTo>
                  <a:lnTo>
                    <a:pt x="30" y="99"/>
                  </a:lnTo>
                  <a:lnTo>
                    <a:pt x="30" y="98"/>
                  </a:lnTo>
                  <a:lnTo>
                    <a:pt x="29" y="99"/>
                  </a:lnTo>
                  <a:lnTo>
                    <a:pt x="28" y="99"/>
                  </a:lnTo>
                  <a:lnTo>
                    <a:pt x="28" y="98"/>
                  </a:lnTo>
                  <a:lnTo>
                    <a:pt x="29" y="98"/>
                  </a:lnTo>
                  <a:lnTo>
                    <a:pt x="28" y="97"/>
                  </a:lnTo>
                  <a:lnTo>
                    <a:pt x="27" y="98"/>
                  </a:lnTo>
                  <a:lnTo>
                    <a:pt x="25" y="97"/>
                  </a:lnTo>
                  <a:lnTo>
                    <a:pt x="23" y="97"/>
                  </a:lnTo>
                  <a:lnTo>
                    <a:pt x="23" y="95"/>
                  </a:lnTo>
                  <a:lnTo>
                    <a:pt x="22" y="95"/>
                  </a:lnTo>
                  <a:lnTo>
                    <a:pt x="19" y="95"/>
                  </a:lnTo>
                  <a:lnTo>
                    <a:pt x="19" y="90"/>
                  </a:lnTo>
                  <a:lnTo>
                    <a:pt x="16" y="86"/>
                  </a:lnTo>
                  <a:lnTo>
                    <a:pt x="13" y="85"/>
                  </a:lnTo>
                  <a:lnTo>
                    <a:pt x="11" y="83"/>
                  </a:lnTo>
                  <a:lnTo>
                    <a:pt x="10" y="80"/>
                  </a:lnTo>
                  <a:lnTo>
                    <a:pt x="9" y="78"/>
                  </a:lnTo>
                  <a:lnTo>
                    <a:pt x="8" y="76"/>
                  </a:lnTo>
                  <a:lnTo>
                    <a:pt x="5" y="73"/>
                  </a:lnTo>
                  <a:lnTo>
                    <a:pt x="1" y="72"/>
                  </a:lnTo>
                  <a:lnTo>
                    <a:pt x="0" y="68"/>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8" name="Freeform 65"/>
            <p:cNvSpPr>
              <a:spLocks/>
            </p:cNvSpPr>
            <p:nvPr/>
          </p:nvSpPr>
          <p:spPr bwMode="auto">
            <a:xfrm>
              <a:off x="5883379" y="4988217"/>
              <a:ext cx="398238" cy="424194"/>
            </a:xfrm>
            <a:custGeom>
              <a:avLst/>
              <a:gdLst>
                <a:gd name="T0" fmla="*/ 11 w 149"/>
                <a:gd name="T1" fmla="*/ 132 h 159"/>
                <a:gd name="T2" fmla="*/ 8 w 149"/>
                <a:gd name="T3" fmla="*/ 139 h 159"/>
                <a:gd name="T4" fmla="*/ 2 w 149"/>
                <a:gd name="T5" fmla="*/ 150 h 159"/>
                <a:gd name="T6" fmla="*/ 11 w 149"/>
                <a:gd name="T7" fmla="*/ 151 h 159"/>
                <a:gd name="T8" fmla="*/ 18 w 149"/>
                <a:gd name="T9" fmla="*/ 156 h 159"/>
                <a:gd name="T10" fmla="*/ 38 w 149"/>
                <a:gd name="T11" fmla="*/ 140 h 159"/>
                <a:gd name="T12" fmla="*/ 47 w 149"/>
                <a:gd name="T13" fmla="*/ 140 h 159"/>
                <a:gd name="T14" fmla="*/ 53 w 149"/>
                <a:gd name="T15" fmla="*/ 137 h 159"/>
                <a:gd name="T16" fmla="*/ 63 w 149"/>
                <a:gd name="T17" fmla="*/ 129 h 159"/>
                <a:gd name="T18" fmla="*/ 67 w 149"/>
                <a:gd name="T19" fmla="*/ 129 h 159"/>
                <a:gd name="T20" fmla="*/ 72 w 149"/>
                <a:gd name="T21" fmla="*/ 121 h 159"/>
                <a:gd name="T22" fmla="*/ 85 w 149"/>
                <a:gd name="T23" fmla="*/ 109 h 159"/>
                <a:gd name="T24" fmla="*/ 91 w 149"/>
                <a:gd name="T25" fmla="*/ 100 h 159"/>
                <a:gd name="T26" fmla="*/ 93 w 149"/>
                <a:gd name="T27" fmla="*/ 91 h 159"/>
                <a:gd name="T28" fmla="*/ 88 w 149"/>
                <a:gd name="T29" fmla="*/ 83 h 159"/>
                <a:gd name="T30" fmla="*/ 95 w 149"/>
                <a:gd name="T31" fmla="*/ 75 h 159"/>
                <a:gd name="T32" fmla="*/ 98 w 149"/>
                <a:gd name="T33" fmla="*/ 70 h 159"/>
                <a:gd name="T34" fmla="*/ 101 w 149"/>
                <a:gd name="T35" fmla="*/ 66 h 159"/>
                <a:gd name="T36" fmla="*/ 106 w 149"/>
                <a:gd name="T37" fmla="*/ 58 h 159"/>
                <a:gd name="T38" fmla="*/ 106 w 149"/>
                <a:gd name="T39" fmla="*/ 65 h 159"/>
                <a:gd name="T40" fmla="*/ 110 w 149"/>
                <a:gd name="T41" fmla="*/ 72 h 159"/>
                <a:gd name="T42" fmla="*/ 119 w 149"/>
                <a:gd name="T43" fmla="*/ 88 h 159"/>
                <a:gd name="T44" fmla="*/ 118 w 149"/>
                <a:gd name="T45" fmla="*/ 95 h 159"/>
                <a:gd name="T46" fmla="*/ 122 w 149"/>
                <a:gd name="T47" fmla="*/ 101 h 159"/>
                <a:gd name="T48" fmla="*/ 130 w 149"/>
                <a:gd name="T49" fmla="*/ 115 h 159"/>
                <a:gd name="T50" fmla="*/ 139 w 149"/>
                <a:gd name="T51" fmla="*/ 113 h 159"/>
                <a:gd name="T52" fmla="*/ 142 w 149"/>
                <a:gd name="T53" fmla="*/ 95 h 159"/>
                <a:gd name="T54" fmla="*/ 144 w 149"/>
                <a:gd name="T55" fmla="*/ 78 h 159"/>
                <a:gd name="T56" fmla="*/ 142 w 149"/>
                <a:gd name="T57" fmla="*/ 58 h 159"/>
                <a:gd name="T58" fmla="*/ 149 w 149"/>
                <a:gd name="T59" fmla="*/ 47 h 159"/>
                <a:gd name="T60" fmla="*/ 145 w 149"/>
                <a:gd name="T61" fmla="*/ 37 h 159"/>
                <a:gd name="T62" fmla="*/ 127 w 149"/>
                <a:gd name="T63" fmla="*/ 34 h 159"/>
                <a:gd name="T64" fmla="*/ 118 w 149"/>
                <a:gd name="T65" fmla="*/ 35 h 159"/>
                <a:gd name="T66" fmla="*/ 111 w 149"/>
                <a:gd name="T67" fmla="*/ 20 h 159"/>
                <a:gd name="T68" fmla="*/ 95 w 149"/>
                <a:gd name="T69" fmla="*/ 32 h 159"/>
                <a:gd name="T70" fmla="*/ 83 w 149"/>
                <a:gd name="T71" fmla="*/ 26 h 159"/>
                <a:gd name="T72" fmla="*/ 77 w 149"/>
                <a:gd name="T73" fmla="*/ 5 h 159"/>
                <a:gd name="T74" fmla="*/ 58 w 149"/>
                <a:gd name="T75" fmla="*/ 1 h 159"/>
                <a:gd name="T76" fmla="*/ 47 w 149"/>
                <a:gd name="T77" fmla="*/ 13 h 159"/>
                <a:gd name="T78" fmla="*/ 47 w 149"/>
                <a:gd name="T79" fmla="*/ 26 h 159"/>
                <a:gd name="T80" fmla="*/ 40 w 149"/>
                <a:gd name="T81" fmla="*/ 33 h 159"/>
                <a:gd name="T82" fmla="*/ 35 w 149"/>
                <a:gd name="T83" fmla="*/ 34 h 159"/>
                <a:gd name="T84" fmla="*/ 39 w 149"/>
                <a:gd name="T85" fmla="*/ 43 h 159"/>
                <a:gd name="T86" fmla="*/ 33 w 149"/>
                <a:gd name="T87" fmla="*/ 53 h 159"/>
                <a:gd name="T88" fmla="*/ 28 w 149"/>
                <a:gd name="T89" fmla="*/ 57 h 159"/>
                <a:gd name="T90" fmla="*/ 28 w 149"/>
                <a:gd name="T91" fmla="*/ 63 h 159"/>
                <a:gd name="T92" fmla="*/ 29 w 149"/>
                <a:gd name="T93" fmla="*/ 73 h 159"/>
                <a:gd name="T94" fmla="*/ 28 w 149"/>
                <a:gd name="T95" fmla="*/ 81 h 159"/>
                <a:gd name="T96" fmla="*/ 20 w 149"/>
                <a:gd name="T97" fmla="*/ 86 h 159"/>
                <a:gd name="T98" fmla="*/ 17 w 149"/>
                <a:gd name="T99" fmla="*/ 101 h 159"/>
                <a:gd name="T100" fmla="*/ 2 w 149"/>
                <a:gd name="T101" fmla="*/ 117 h 1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9"/>
                <a:gd name="T154" fmla="*/ 0 h 159"/>
                <a:gd name="T155" fmla="*/ 149 w 149"/>
                <a:gd name="T156" fmla="*/ 159 h 15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9" h="159">
                  <a:moveTo>
                    <a:pt x="0" y="122"/>
                  </a:moveTo>
                  <a:lnTo>
                    <a:pt x="2" y="128"/>
                  </a:lnTo>
                  <a:lnTo>
                    <a:pt x="2" y="129"/>
                  </a:lnTo>
                  <a:lnTo>
                    <a:pt x="10" y="131"/>
                  </a:lnTo>
                  <a:lnTo>
                    <a:pt x="11" y="132"/>
                  </a:lnTo>
                  <a:lnTo>
                    <a:pt x="11" y="133"/>
                  </a:lnTo>
                  <a:lnTo>
                    <a:pt x="10" y="133"/>
                  </a:lnTo>
                  <a:lnTo>
                    <a:pt x="10" y="134"/>
                  </a:lnTo>
                  <a:lnTo>
                    <a:pt x="8" y="137"/>
                  </a:lnTo>
                  <a:lnTo>
                    <a:pt x="8" y="139"/>
                  </a:lnTo>
                  <a:lnTo>
                    <a:pt x="8" y="142"/>
                  </a:lnTo>
                  <a:lnTo>
                    <a:pt x="7" y="145"/>
                  </a:lnTo>
                  <a:lnTo>
                    <a:pt x="6" y="148"/>
                  </a:lnTo>
                  <a:lnTo>
                    <a:pt x="4" y="149"/>
                  </a:lnTo>
                  <a:lnTo>
                    <a:pt x="2" y="150"/>
                  </a:lnTo>
                  <a:lnTo>
                    <a:pt x="2" y="151"/>
                  </a:lnTo>
                  <a:lnTo>
                    <a:pt x="3" y="152"/>
                  </a:lnTo>
                  <a:lnTo>
                    <a:pt x="6" y="152"/>
                  </a:lnTo>
                  <a:lnTo>
                    <a:pt x="7" y="150"/>
                  </a:lnTo>
                  <a:lnTo>
                    <a:pt x="11" y="151"/>
                  </a:lnTo>
                  <a:lnTo>
                    <a:pt x="12" y="152"/>
                  </a:lnTo>
                  <a:lnTo>
                    <a:pt x="11" y="153"/>
                  </a:lnTo>
                  <a:lnTo>
                    <a:pt x="11" y="159"/>
                  </a:lnTo>
                  <a:lnTo>
                    <a:pt x="17" y="157"/>
                  </a:lnTo>
                  <a:lnTo>
                    <a:pt x="18" y="156"/>
                  </a:lnTo>
                  <a:lnTo>
                    <a:pt x="24" y="151"/>
                  </a:lnTo>
                  <a:lnTo>
                    <a:pt x="28" y="144"/>
                  </a:lnTo>
                  <a:lnTo>
                    <a:pt x="34" y="143"/>
                  </a:lnTo>
                  <a:lnTo>
                    <a:pt x="36" y="141"/>
                  </a:lnTo>
                  <a:lnTo>
                    <a:pt x="38" y="140"/>
                  </a:lnTo>
                  <a:lnTo>
                    <a:pt x="40" y="142"/>
                  </a:lnTo>
                  <a:lnTo>
                    <a:pt x="41" y="141"/>
                  </a:lnTo>
                  <a:lnTo>
                    <a:pt x="44" y="140"/>
                  </a:lnTo>
                  <a:lnTo>
                    <a:pt x="46" y="140"/>
                  </a:lnTo>
                  <a:lnTo>
                    <a:pt x="47" y="140"/>
                  </a:lnTo>
                  <a:lnTo>
                    <a:pt x="49" y="139"/>
                  </a:lnTo>
                  <a:lnTo>
                    <a:pt x="50" y="140"/>
                  </a:lnTo>
                  <a:lnTo>
                    <a:pt x="51" y="138"/>
                  </a:lnTo>
                  <a:lnTo>
                    <a:pt x="51" y="137"/>
                  </a:lnTo>
                  <a:lnTo>
                    <a:pt x="53" y="137"/>
                  </a:lnTo>
                  <a:lnTo>
                    <a:pt x="54" y="137"/>
                  </a:lnTo>
                  <a:lnTo>
                    <a:pt x="58" y="132"/>
                  </a:lnTo>
                  <a:lnTo>
                    <a:pt x="60" y="130"/>
                  </a:lnTo>
                  <a:lnTo>
                    <a:pt x="61" y="129"/>
                  </a:lnTo>
                  <a:lnTo>
                    <a:pt x="63" y="129"/>
                  </a:lnTo>
                  <a:lnTo>
                    <a:pt x="61" y="126"/>
                  </a:lnTo>
                  <a:lnTo>
                    <a:pt x="63" y="124"/>
                  </a:lnTo>
                  <a:lnTo>
                    <a:pt x="65" y="127"/>
                  </a:lnTo>
                  <a:lnTo>
                    <a:pt x="66" y="128"/>
                  </a:lnTo>
                  <a:lnTo>
                    <a:pt x="67" y="129"/>
                  </a:lnTo>
                  <a:lnTo>
                    <a:pt x="68" y="128"/>
                  </a:lnTo>
                  <a:lnTo>
                    <a:pt x="69" y="127"/>
                  </a:lnTo>
                  <a:lnTo>
                    <a:pt x="72" y="124"/>
                  </a:lnTo>
                  <a:lnTo>
                    <a:pt x="72" y="122"/>
                  </a:lnTo>
                  <a:lnTo>
                    <a:pt x="72" y="121"/>
                  </a:lnTo>
                  <a:lnTo>
                    <a:pt x="77" y="117"/>
                  </a:lnTo>
                  <a:lnTo>
                    <a:pt x="77" y="115"/>
                  </a:lnTo>
                  <a:lnTo>
                    <a:pt x="78" y="113"/>
                  </a:lnTo>
                  <a:lnTo>
                    <a:pt x="83" y="111"/>
                  </a:lnTo>
                  <a:lnTo>
                    <a:pt x="85" y="109"/>
                  </a:lnTo>
                  <a:lnTo>
                    <a:pt x="87" y="108"/>
                  </a:lnTo>
                  <a:lnTo>
                    <a:pt x="88" y="107"/>
                  </a:lnTo>
                  <a:lnTo>
                    <a:pt x="88" y="105"/>
                  </a:lnTo>
                  <a:lnTo>
                    <a:pt x="90" y="101"/>
                  </a:lnTo>
                  <a:lnTo>
                    <a:pt x="91" y="100"/>
                  </a:lnTo>
                  <a:lnTo>
                    <a:pt x="94" y="97"/>
                  </a:lnTo>
                  <a:lnTo>
                    <a:pt x="93" y="96"/>
                  </a:lnTo>
                  <a:lnTo>
                    <a:pt x="93" y="95"/>
                  </a:lnTo>
                  <a:lnTo>
                    <a:pt x="93" y="92"/>
                  </a:lnTo>
                  <a:lnTo>
                    <a:pt x="93" y="91"/>
                  </a:lnTo>
                  <a:lnTo>
                    <a:pt x="93" y="90"/>
                  </a:lnTo>
                  <a:lnTo>
                    <a:pt x="91" y="90"/>
                  </a:lnTo>
                  <a:lnTo>
                    <a:pt x="90" y="89"/>
                  </a:lnTo>
                  <a:lnTo>
                    <a:pt x="89" y="87"/>
                  </a:lnTo>
                  <a:lnTo>
                    <a:pt x="88" y="83"/>
                  </a:lnTo>
                  <a:lnTo>
                    <a:pt x="89" y="81"/>
                  </a:lnTo>
                  <a:lnTo>
                    <a:pt x="90" y="80"/>
                  </a:lnTo>
                  <a:lnTo>
                    <a:pt x="90" y="79"/>
                  </a:lnTo>
                  <a:lnTo>
                    <a:pt x="95" y="76"/>
                  </a:lnTo>
                  <a:lnTo>
                    <a:pt x="95" y="75"/>
                  </a:lnTo>
                  <a:lnTo>
                    <a:pt x="96" y="75"/>
                  </a:lnTo>
                  <a:lnTo>
                    <a:pt x="97" y="74"/>
                  </a:lnTo>
                  <a:lnTo>
                    <a:pt x="97" y="73"/>
                  </a:lnTo>
                  <a:lnTo>
                    <a:pt x="97" y="72"/>
                  </a:lnTo>
                  <a:lnTo>
                    <a:pt x="98" y="70"/>
                  </a:lnTo>
                  <a:lnTo>
                    <a:pt x="98" y="69"/>
                  </a:lnTo>
                  <a:lnTo>
                    <a:pt x="98" y="68"/>
                  </a:lnTo>
                  <a:lnTo>
                    <a:pt x="98" y="66"/>
                  </a:lnTo>
                  <a:lnTo>
                    <a:pt x="100" y="65"/>
                  </a:lnTo>
                  <a:lnTo>
                    <a:pt x="101" y="66"/>
                  </a:lnTo>
                  <a:lnTo>
                    <a:pt x="102" y="65"/>
                  </a:lnTo>
                  <a:lnTo>
                    <a:pt x="102" y="64"/>
                  </a:lnTo>
                  <a:lnTo>
                    <a:pt x="102" y="63"/>
                  </a:lnTo>
                  <a:lnTo>
                    <a:pt x="105" y="59"/>
                  </a:lnTo>
                  <a:lnTo>
                    <a:pt x="106" y="58"/>
                  </a:lnTo>
                  <a:lnTo>
                    <a:pt x="106" y="61"/>
                  </a:lnTo>
                  <a:lnTo>
                    <a:pt x="105" y="62"/>
                  </a:lnTo>
                  <a:lnTo>
                    <a:pt x="105" y="64"/>
                  </a:lnTo>
                  <a:lnTo>
                    <a:pt x="106" y="64"/>
                  </a:lnTo>
                  <a:lnTo>
                    <a:pt x="106" y="65"/>
                  </a:lnTo>
                  <a:lnTo>
                    <a:pt x="108" y="64"/>
                  </a:lnTo>
                  <a:lnTo>
                    <a:pt x="109" y="65"/>
                  </a:lnTo>
                  <a:lnTo>
                    <a:pt x="109" y="66"/>
                  </a:lnTo>
                  <a:lnTo>
                    <a:pt x="110" y="68"/>
                  </a:lnTo>
                  <a:lnTo>
                    <a:pt x="110" y="72"/>
                  </a:lnTo>
                  <a:lnTo>
                    <a:pt x="110" y="73"/>
                  </a:lnTo>
                  <a:lnTo>
                    <a:pt x="116" y="78"/>
                  </a:lnTo>
                  <a:lnTo>
                    <a:pt x="117" y="80"/>
                  </a:lnTo>
                  <a:lnTo>
                    <a:pt x="117" y="86"/>
                  </a:lnTo>
                  <a:lnTo>
                    <a:pt x="119" y="88"/>
                  </a:lnTo>
                  <a:lnTo>
                    <a:pt x="119" y="89"/>
                  </a:lnTo>
                  <a:lnTo>
                    <a:pt x="117" y="90"/>
                  </a:lnTo>
                  <a:lnTo>
                    <a:pt x="117" y="92"/>
                  </a:lnTo>
                  <a:lnTo>
                    <a:pt x="118" y="94"/>
                  </a:lnTo>
                  <a:lnTo>
                    <a:pt x="118" y="95"/>
                  </a:lnTo>
                  <a:lnTo>
                    <a:pt x="120" y="96"/>
                  </a:lnTo>
                  <a:lnTo>
                    <a:pt x="120" y="97"/>
                  </a:lnTo>
                  <a:lnTo>
                    <a:pt x="121" y="98"/>
                  </a:lnTo>
                  <a:lnTo>
                    <a:pt x="122" y="100"/>
                  </a:lnTo>
                  <a:lnTo>
                    <a:pt x="122" y="101"/>
                  </a:lnTo>
                  <a:lnTo>
                    <a:pt x="123" y="107"/>
                  </a:lnTo>
                  <a:lnTo>
                    <a:pt x="126" y="109"/>
                  </a:lnTo>
                  <a:lnTo>
                    <a:pt x="125" y="110"/>
                  </a:lnTo>
                  <a:lnTo>
                    <a:pt x="127" y="113"/>
                  </a:lnTo>
                  <a:lnTo>
                    <a:pt x="130" y="115"/>
                  </a:lnTo>
                  <a:lnTo>
                    <a:pt x="132" y="115"/>
                  </a:lnTo>
                  <a:lnTo>
                    <a:pt x="134" y="115"/>
                  </a:lnTo>
                  <a:lnTo>
                    <a:pt x="137" y="115"/>
                  </a:lnTo>
                  <a:lnTo>
                    <a:pt x="138" y="115"/>
                  </a:lnTo>
                  <a:lnTo>
                    <a:pt x="139" y="113"/>
                  </a:lnTo>
                  <a:lnTo>
                    <a:pt x="140" y="111"/>
                  </a:lnTo>
                  <a:lnTo>
                    <a:pt x="142" y="109"/>
                  </a:lnTo>
                  <a:lnTo>
                    <a:pt x="142" y="107"/>
                  </a:lnTo>
                  <a:lnTo>
                    <a:pt x="143" y="101"/>
                  </a:lnTo>
                  <a:lnTo>
                    <a:pt x="142" y="95"/>
                  </a:lnTo>
                  <a:lnTo>
                    <a:pt x="143" y="91"/>
                  </a:lnTo>
                  <a:lnTo>
                    <a:pt x="144" y="90"/>
                  </a:lnTo>
                  <a:lnTo>
                    <a:pt x="144" y="85"/>
                  </a:lnTo>
                  <a:lnTo>
                    <a:pt x="143" y="81"/>
                  </a:lnTo>
                  <a:lnTo>
                    <a:pt x="144" y="78"/>
                  </a:lnTo>
                  <a:lnTo>
                    <a:pt x="143" y="73"/>
                  </a:lnTo>
                  <a:lnTo>
                    <a:pt x="144" y="67"/>
                  </a:lnTo>
                  <a:lnTo>
                    <a:pt x="143" y="66"/>
                  </a:lnTo>
                  <a:lnTo>
                    <a:pt x="141" y="63"/>
                  </a:lnTo>
                  <a:lnTo>
                    <a:pt x="142" y="58"/>
                  </a:lnTo>
                  <a:lnTo>
                    <a:pt x="140" y="58"/>
                  </a:lnTo>
                  <a:lnTo>
                    <a:pt x="138" y="56"/>
                  </a:lnTo>
                  <a:lnTo>
                    <a:pt x="147" y="53"/>
                  </a:lnTo>
                  <a:lnTo>
                    <a:pt x="149" y="50"/>
                  </a:lnTo>
                  <a:lnTo>
                    <a:pt x="149" y="47"/>
                  </a:lnTo>
                  <a:lnTo>
                    <a:pt x="149" y="46"/>
                  </a:lnTo>
                  <a:lnTo>
                    <a:pt x="148" y="45"/>
                  </a:lnTo>
                  <a:lnTo>
                    <a:pt x="147" y="43"/>
                  </a:lnTo>
                  <a:lnTo>
                    <a:pt x="147" y="42"/>
                  </a:lnTo>
                  <a:lnTo>
                    <a:pt x="145" y="37"/>
                  </a:lnTo>
                  <a:lnTo>
                    <a:pt x="143" y="35"/>
                  </a:lnTo>
                  <a:lnTo>
                    <a:pt x="142" y="34"/>
                  </a:lnTo>
                  <a:lnTo>
                    <a:pt x="136" y="34"/>
                  </a:lnTo>
                  <a:lnTo>
                    <a:pt x="133" y="34"/>
                  </a:lnTo>
                  <a:lnTo>
                    <a:pt x="127" y="34"/>
                  </a:lnTo>
                  <a:lnTo>
                    <a:pt x="126" y="33"/>
                  </a:lnTo>
                  <a:lnTo>
                    <a:pt x="126" y="35"/>
                  </a:lnTo>
                  <a:lnTo>
                    <a:pt x="121" y="36"/>
                  </a:lnTo>
                  <a:lnTo>
                    <a:pt x="118" y="36"/>
                  </a:lnTo>
                  <a:lnTo>
                    <a:pt x="118" y="35"/>
                  </a:lnTo>
                  <a:lnTo>
                    <a:pt x="120" y="26"/>
                  </a:lnTo>
                  <a:lnTo>
                    <a:pt x="118" y="21"/>
                  </a:lnTo>
                  <a:lnTo>
                    <a:pt x="116" y="20"/>
                  </a:lnTo>
                  <a:lnTo>
                    <a:pt x="112" y="19"/>
                  </a:lnTo>
                  <a:lnTo>
                    <a:pt x="111" y="20"/>
                  </a:lnTo>
                  <a:lnTo>
                    <a:pt x="108" y="20"/>
                  </a:lnTo>
                  <a:lnTo>
                    <a:pt x="105" y="21"/>
                  </a:lnTo>
                  <a:lnTo>
                    <a:pt x="101" y="23"/>
                  </a:lnTo>
                  <a:lnTo>
                    <a:pt x="97" y="31"/>
                  </a:lnTo>
                  <a:lnTo>
                    <a:pt x="95" y="32"/>
                  </a:lnTo>
                  <a:lnTo>
                    <a:pt x="93" y="31"/>
                  </a:lnTo>
                  <a:lnTo>
                    <a:pt x="90" y="32"/>
                  </a:lnTo>
                  <a:lnTo>
                    <a:pt x="84" y="31"/>
                  </a:lnTo>
                  <a:lnTo>
                    <a:pt x="84" y="28"/>
                  </a:lnTo>
                  <a:lnTo>
                    <a:pt x="83" y="26"/>
                  </a:lnTo>
                  <a:lnTo>
                    <a:pt x="83" y="23"/>
                  </a:lnTo>
                  <a:lnTo>
                    <a:pt x="82" y="23"/>
                  </a:lnTo>
                  <a:lnTo>
                    <a:pt x="82" y="20"/>
                  </a:lnTo>
                  <a:lnTo>
                    <a:pt x="80" y="18"/>
                  </a:lnTo>
                  <a:lnTo>
                    <a:pt x="77" y="5"/>
                  </a:lnTo>
                  <a:lnTo>
                    <a:pt x="76" y="3"/>
                  </a:lnTo>
                  <a:lnTo>
                    <a:pt x="71" y="5"/>
                  </a:lnTo>
                  <a:lnTo>
                    <a:pt x="68" y="5"/>
                  </a:lnTo>
                  <a:lnTo>
                    <a:pt x="63" y="4"/>
                  </a:lnTo>
                  <a:lnTo>
                    <a:pt x="58" y="1"/>
                  </a:lnTo>
                  <a:lnTo>
                    <a:pt x="55" y="1"/>
                  </a:lnTo>
                  <a:lnTo>
                    <a:pt x="53" y="0"/>
                  </a:lnTo>
                  <a:lnTo>
                    <a:pt x="50" y="16"/>
                  </a:lnTo>
                  <a:lnTo>
                    <a:pt x="49" y="15"/>
                  </a:lnTo>
                  <a:lnTo>
                    <a:pt x="47" y="13"/>
                  </a:lnTo>
                  <a:lnTo>
                    <a:pt x="46" y="13"/>
                  </a:lnTo>
                  <a:lnTo>
                    <a:pt x="49" y="19"/>
                  </a:lnTo>
                  <a:lnTo>
                    <a:pt x="50" y="20"/>
                  </a:lnTo>
                  <a:lnTo>
                    <a:pt x="50" y="22"/>
                  </a:lnTo>
                  <a:lnTo>
                    <a:pt x="47" y="26"/>
                  </a:lnTo>
                  <a:lnTo>
                    <a:pt x="47" y="29"/>
                  </a:lnTo>
                  <a:lnTo>
                    <a:pt x="46" y="28"/>
                  </a:lnTo>
                  <a:lnTo>
                    <a:pt x="44" y="28"/>
                  </a:lnTo>
                  <a:lnTo>
                    <a:pt x="41" y="33"/>
                  </a:lnTo>
                  <a:lnTo>
                    <a:pt x="40" y="33"/>
                  </a:lnTo>
                  <a:lnTo>
                    <a:pt x="38" y="32"/>
                  </a:lnTo>
                  <a:lnTo>
                    <a:pt x="36" y="32"/>
                  </a:lnTo>
                  <a:lnTo>
                    <a:pt x="35" y="32"/>
                  </a:lnTo>
                  <a:lnTo>
                    <a:pt x="34" y="34"/>
                  </a:lnTo>
                  <a:lnTo>
                    <a:pt x="35" y="34"/>
                  </a:lnTo>
                  <a:lnTo>
                    <a:pt x="35" y="39"/>
                  </a:lnTo>
                  <a:lnTo>
                    <a:pt x="36" y="39"/>
                  </a:lnTo>
                  <a:lnTo>
                    <a:pt x="38" y="40"/>
                  </a:lnTo>
                  <a:lnTo>
                    <a:pt x="38" y="41"/>
                  </a:lnTo>
                  <a:lnTo>
                    <a:pt x="39" y="43"/>
                  </a:lnTo>
                  <a:lnTo>
                    <a:pt x="38" y="43"/>
                  </a:lnTo>
                  <a:lnTo>
                    <a:pt x="36" y="45"/>
                  </a:lnTo>
                  <a:lnTo>
                    <a:pt x="35" y="45"/>
                  </a:lnTo>
                  <a:lnTo>
                    <a:pt x="34" y="46"/>
                  </a:lnTo>
                  <a:lnTo>
                    <a:pt x="33" y="53"/>
                  </a:lnTo>
                  <a:lnTo>
                    <a:pt x="34" y="54"/>
                  </a:lnTo>
                  <a:lnTo>
                    <a:pt x="34" y="55"/>
                  </a:lnTo>
                  <a:lnTo>
                    <a:pt x="31" y="57"/>
                  </a:lnTo>
                  <a:lnTo>
                    <a:pt x="30" y="57"/>
                  </a:lnTo>
                  <a:lnTo>
                    <a:pt x="28" y="57"/>
                  </a:lnTo>
                  <a:lnTo>
                    <a:pt x="27" y="57"/>
                  </a:lnTo>
                  <a:lnTo>
                    <a:pt x="24" y="57"/>
                  </a:lnTo>
                  <a:lnTo>
                    <a:pt x="25" y="61"/>
                  </a:lnTo>
                  <a:lnTo>
                    <a:pt x="27" y="63"/>
                  </a:lnTo>
                  <a:lnTo>
                    <a:pt x="28" y="63"/>
                  </a:lnTo>
                  <a:lnTo>
                    <a:pt x="28" y="66"/>
                  </a:lnTo>
                  <a:lnTo>
                    <a:pt x="27" y="67"/>
                  </a:lnTo>
                  <a:lnTo>
                    <a:pt x="28" y="69"/>
                  </a:lnTo>
                  <a:lnTo>
                    <a:pt x="29" y="72"/>
                  </a:lnTo>
                  <a:lnTo>
                    <a:pt x="29" y="73"/>
                  </a:lnTo>
                  <a:lnTo>
                    <a:pt x="29" y="74"/>
                  </a:lnTo>
                  <a:lnTo>
                    <a:pt x="30" y="75"/>
                  </a:lnTo>
                  <a:lnTo>
                    <a:pt x="31" y="80"/>
                  </a:lnTo>
                  <a:lnTo>
                    <a:pt x="29" y="81"/>
                  </a:lnTo>
                  <a:lnTo>
                    <a:pt x="28" y="81"/>
                  </a:lnTo>
                  <a:lnTo>
                    <a:pt x="24" y="81"/>
                  </a:lnTo>
                  <a:lnTo>
                    <a:pt x="22" y="83"/>
                  </a:lnTo>
                  <a:lnTo>
                    <a:pt x="23" y="84"/>
                  </a:lnTo>
                  <a:lnTo>
                    <a:pt x="21" y="86"/>
                  </a:lnTo>
                  <a:lnTo>
                    <a:pt x="20" y="86"/>
                  </a:lnTo>
                  <a:lnTo>
                    <a:pt x="20" y="95"/>
                  </a:lnTo>
                  <a:lnTo>
                    <a:pt x="17" y="97"/>
                  </a:lnTo>
                  <a:lnTo>
                    <a:pt x="16" y="98"/>
                  </a:lnTo>
                  <a:lnTo>
                    <a:pt x="17" y="100"/>
                  </a:lnTo>
                  <a:lnTo>
                    <a:pt x="17" y="101"/>
                  </a:lnTo>
                  <a:lnTo>
                    <a:pt x="14" y="101"/>
                  </a:lnTo>
                  <a:lnTo>
                    <a:pt x="13" y="103"/>
                  </a:lnTo>
                  <a:lnTo>
                    <a:pt x="10" y="109"/>
                  </a:lnTo>
                  <a:lnTo>
                    <a:pt x="3" y="115"/>
                  </a:lnTo>
                  <a:lnTo>
                    <a:pt x="2" y="117"/>
                  </a:lnTo>
                  <a:lnTo>
                    <a:pt x="1" y="118"/>
                  </a:lnTo>
                  <a:lnTo>
                    <a:pt x="1" y="119"/>
                  </a:lnTo>
                  <a:lnTo>
                    <a:pt x="0" y="120"/>
                  </a:lnTo>
                  <a:lnTo>
                    <a:pt x="0" y="122"/>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19" name="Freeform 66"/>
            <p:cNvSpPr>
              <a:spLocks/>
            </p:cNvSpPr>
            <p:nvPr/>
          </p:nvSpPr>
          <p:spPr bwMode="auto">
            <a:xfrm>
              <a:off x="5089168" y="4925773"/>
              <a:ext cx="923187" cy="572769"/>
            </a:xfrm>
            <a:custGeom>
              <a:avLst/>
              <a:gdLst>
                <a:gd name="T0" fmla="*/ 14 w 346"/>
                <a:gd name="T1" fmla="*/ 162 h 214"/>
                <a:gd name="T2" fmla="*/ 29 w 346"/>
                <a:gd name="T3" fmla="*/ 177 h 214"/>
                <a:gd name="T4" fmla="*/ 45 w 346"/>
                <a:gd name="T5" fmla="*/ 183 h 214"/>
                <a:gd name="T6" fmla="*/ 69 w 346"/>
                <a:gd name="T7" fmla="*/ 193 h 214"/>
                <a:gd name="T8" fmla="*/ 89 w 346"/>
                <a:gd name="T9" fmla="*/ 200 h 214"/>
                <a:gd name="T10" fmla="*/ 130 w 346"/>
                <a:gd name="T11" fmla="*/ 214 h 214"/>
                <a:gd name="T12" fmla="*/ 143 w 346"/>
                <a:gd name="T13" fmla="*/ 208 h 214"/>
                <a:gd name="T14" fmla="*/ 157 w 346"/>
                <a:gd name="T15" fmla="*/ 204 h 214"/>
                <a:gd name="T16" fmla="*/ 172 w 346"/>
                <a:gd name="T17" fmla="*/ 193 h 214"/>
                <a:gd name="T18" fmla="*/ 178 w 346"/>
                <a:gd name="T19" fmla="*/ 176 h 214"/>
                <a:gd name="T20" fmla="*/ 199 w 346"/>
                <a:gd name="T21" fmla="*/ 161 h 214"/>
                <a:gd name="T22" fmla="*/ 211 w 346"/>
                <a:gd name="T23" fmla="*/ 173 h 214"/>
                <a:gd name="T24" fmla="*/ 241 w 346"/>
                <a:gd name="T25" fmla="*/ 173 h 214"/>
                <a:gd name="T26" fmla="*/ 263 w 346"/>
                <a:gd name="T27" fmla="*/ 182 h 214"/>
                <a:gd name="T28" fmla="*/ 276 w 346"/>
                <a:gd name="T29" fmla="*/ 183 h 214"/>
                <a:gd name="T30" fmla="*/ 283 w 346"/>
                <a:gd name="T31" fmla="*/ 183 h 214"/>
                <a:gd name="T32" fmla="*/ 276 w 346"/>
                <a:gd name="T33" fmla="*/ 161 h 214"/>
                <a:gd name="T34" fmla="*/ 275 w 346"/>
                <a:gd name="T35" fmla="*/ 150 h 214"/>
                <a:gd name="T36" fmla="*/ 281 w 346"/>
                <a:gd name="T37" fmla="*/ 149 h 214"/>
                <a:gd name="T38" fmla="*/ 294 w 346"/>
                <a:gd name="T39" fmla="*/ 144 h 214"/>
                <a:gd name="T40" fmla="*/ 306 w 346"/>
                <a:gd name="T41" fmla="*/ 131 h 214"/>
                <a:gd name="T42" fmla="*/ 316 w 346"/>
                <a:gd name="T43" fmla="*/ 117 h 214"/>
                <a:gd name="T44" fmla="*/ 325 w 346"/>
                <a:gd name="T45" fmla="*/ 103 h 214"/>
                <a:gd name="T46" fmla="*/ 323 w 346"/>
                <a:gd name="T47" fmla="*/ 89 h 214"/>
                <a:gd name="T48" fmla="*/ 324 w 346"/>
                <a:gd name="T49" fmla="*/ 79 h 214"/>
                <a:gd name="T50" fmla="*/ 331 w 346"/>
                <a:gd name="T51" fmla="*/ 67 h 214"/>
                <a:gd name="T52" fmla="*/ 331 w 346"/>
                <a:gd name="T53" fmla="*/ 61 h 214"/>
                <a:gd name="T54" fmla="*/ 337 w 346"/>
                <a:gd name="T55" fmla="*/ 55 h 214"/>
                <a:gd name="T56" fmla="*/ 345 w 346"/>
                <a:gd name="T57" fmla="*/ 41 h 214"/>
                <a:gd name="T58" fmla="*/ 309 w 346"/>
                <a:gd name="T59" fmla="*/ 37 h 214"/>
                <a:gd name="T60" fmla="*/ 291 w 346"/>
                <a:gd name="T61" fmla="*/ 51 h 214"/>
                <a:gd name="T62" fmla="*/ 272 w 346"/>
                <a:gd name="T63" fmla="*/ 50 h 214"/>
                <a:gd name="T64" fmla="*/ 261 w 346"/>
                <a:gd name="T65" fmla="*/ 46 h 214"/>
                <a:gd name="T66" fmla="*/ 247 w 346"/>
                <a:gd name="T67" fmla="*/ 38 h 214"/>
                <a:gd name="T68" fmla="*/ 229 w 346"/>
                <a:gd name="T69" fmla="*/ 40 h 214"/>
                <a:gd name="T70" fmla="*/ 219 w 346"/>
                <a:gd name="T71" fmla="*/ 12 h 214"/>
                <a:gd name="T72" fmla="*/ 206 w 346"/>
                <a:gd name="T73" fmla="*/ 12 h 214"/>
                <a:gd name="T74" fmla="*/ 190 w 346"/>
                <a:gd name="T75" fmla="*/ 19 h 214"/>
                <a:gd name="T76" fmla="*/ 178 w 346"/>
                <a:gd name="T77" fmla="*/ 3 h 214"/>
                <a:gd name="T78" fmla="*/ 152 w 346"/>
                <a:gd name="T79" fmla="*/ 4 h 214"/>
                <a:gd name="T80" fmla="*/ 124 w 346"/>
                <a:gd name="T81" fmla="*/ 7 h 214"/>
                <a:gd name="T82" fmla="*/ 110 w 346"/>
                <a:gd name="T83" fmla="*/ 13 h 214"/>
                <a:gd name="T84" fmla="*/ 98 w 346"/>
                <a:gd name="T85" fmla="*/ 15 h 214"/>
                <a:gd name="T86" fmla="*/ 92 w 346"/>
                <a:gd name="T87" fmla="*/ 15 h 214"/>
                <a:gd name="T88" fmla="*/ 80 w 346"/>
                <a:gd name="T89" fmla="*/ 23 h 214"/>
                <a:gd name="T90" fmla="*/ 92 w 346"/>
                <a:gd name="T91" fmla="*/ 30 h 214"/>
                <a:gd name="T92" fmla="*/ 101 w 346"/>
                <a:gd name="T93" fmla="*/ 48 h 214"/>
                <a:gd name="T94" fmla="*/ 108 w 346"/>
                <a:gd name="T95" fmla="*/ 67 h 214"/>
                <a:gd name="T96" fmla="*/ 116 w 346"/>
                <a:gd name="T97" fmla="*/ 74 h 214"/>
                <a:gd name="T98" fmla="*/ 120 w 346"/>
                <a:gd name="T99" fmla="*/ 83 h 214"/>
                <a:gd name="T100" fmla="*/ 112 w 346"/>
                <a:gd name="T101" fmla="*/ 91 h 214"/>
                <a:gd name="T102" fmla="*/ 100 w 346"/>
                <a:gd name="T103" fmla="*/ 95 h 214"/>
                <a:gd name="T104" fmla="*/ 69 w 346"/>
                <a:gd name="T105" fmla="*/ 113 h 214"/>
                <a:gd name="T106" fmla="*/ 52 w 346"/>
                <a:gd name="T107" fmla="*/ 112 h 214"/>
                <a:gd name="T108" fmla="*/ 33 w 346"/>
                <a:gd name="T109" fmla="*/ 118 h 214"/>
                <a:gd name="T110" fmla="*/ 27 w 346"/>
                <a:gd name="T111" fmla="*/ 119 h 214"/>
                <a:gd name="T112" fmla="*/ 10 w 346"/>
                <a:gd name="T113" fmla="*/ 138 h 21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6"/>
                <a:gd name="T172" fmla="*/ 0 h 214"/>
                <a:gd name="T173" fmla="*/ 346 w 346"/>
                <a:gd name="T174" fmla="*/ 214 h 21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6" h="214">
                  <a:moveTo>
                    <a:pt x="0" y="149"/>
                  </a:moveTo>
                  <a:lnTo>
                    <a:pt x="1" y="149"/>
                  </a:lnTo>
                  <a:lnTo>
                    <a:pt x="2" y="150"/>
                  </a:lnTo>
                  <a:lnTo>
                    <a:pt x="5" y="152"/>
                  </a:lnTo>
                  <a:lnTo>
                    <a:pt x="10" y="155"/>
                  </a:lnTo>
                  <a:lnTo>
                    <a:pt x="12" y="157"/>
                  </a:lnTo>
                  <a:lnTo>
                    <a:pt x="14" y="162"/>
                  </a:lnTo>
                  <a:lnTo>
                    <a:pt x="14" y="163"/>
                  </a:lnTo>
                  <a:lnTo>
                    <a:pt x="16" y="166"/>
                  </a:lnTo>
                  <a:lnTo>
                    <a:pt x="18" y="171"/>
                  </a:lnTo>
                  <a:lnTo>
                    <a:pt x="19" y="173"/>
                  </a:lnTo>
                  <a:lnTo>
                    <a:pt x="21" y="174"/>
                  </a:lnTo>
                  <a:lnTo>
                    <a:pt x="27" y="177"/>
                  </a:lnTo>
                  <a:lnTo>
                    <a:pt x="29" y="177"/>
                  </a:lnTo>
                  <a:lnTo>
                    <a:pt x="30" y="178"/>
                  </a:lnTo>
                  <a:lnTo>
                    <a:pt x="32" y="178"/>
                  </a:lnTo>
                  <a:lnTo>
                    <a:pt x="34" y="179"/>
                  </a:lnTo>
                  <a:lnTo>
                    <a:pt x="38" y="182"/>
                  </a:lnTo>
                  <a:lnTo>
                    <a:pt x="43" y="182"/>
                  </a:lnTo>
                  <a:lnTo>
                    <a:pt x="43" y="183"/>
                  </a:lnTo>
                  <a:lnTo>
                    <a:pt x="45" y="183"/>
                  </a:lnTo>
                  <a:lnTo>
                    <a:pt x="47" y="185"/>
                  </a:lnTo>
                  <a:lnTo>
                    <a:pt x="51" y="185"/>
                  </a:lnTo>
                  <a:lnTo>
                    <a:pt x="53" y="185"/>
                  </a:lnTo>
                  <a:lnTo>
                    <a:pt x="57" y="187"/>
                  </a:lnTo>
                  <a:lnTo>
                    <a:pt x="63" y="189"/>
                  </a:lnTo>
                  <a:lnTo>
                    <a:pt x="64" y="190"/>
                  </a:lnTo>
                  <a:lnTo>
                    <a:pt x="69" y="193"/>
                  </a:lnTo>
                  <a:lnTo>
                    <a:pt x="71" y="195"/>
                  </a:lnTo>
                  <a:lnTo>
                    <a:pt x="75" y="196"/>
                  </a:lnTo>
                  <a:lnTo>
                    <a:pt x="77" y="196"/>
                  </a:lnTo>
                  <a:lnTo>
                    <a:pt x="82" y="198"/>
                  </a:lnTo>
                  <a:lnTo>
                    <a:pt x="84" y="199"/>
                  </a:lnTo>
                  <a:lnTo>
                    <a:pt x="88" y="199"/>
                  </a:lnTo>
                  <a:lnTo>
                    <a:pt x="89" y="200"/>
                  </a:lnTo>
                  <a:lnTo>
                    <a:pt x="93" y="200"/>
                  </a:lnTo>
                  <a:lnTo>
                    <a:pt x="96" y="201"/>
                  </a:lnTo>
                  <a:lnTo>
                    <a:pt x="100" y="204"/>
                  </a:lnTo>
                  <a:lnTo>
                    <a:pt x="102" y="204"/>
                  </a:lnTo>
                  <a:lnTo>
                    <a:pt x="120" y="209"/>
                  </a:lnTo>
                  <a:lnTo>
                    <a:pt x="124" y="210"/>
                  </a:lnTo>
                  <a:lnTo>
                    <a:pt x="130" y="214"/>
                  </a:lnTo>
                  <a:lnTo>
                    <a:pt x="133" y="212"/>
                  </a:lnTo>
                  <a:lnTo>
                    <a:pt x="136" y="210"/>
                  </a:lnTo>
                  <a:lnTo>
                    <a:pt x="138" y="208"/>
                  </a:lnTo>
                  <a:lnTo>
                    <a:pt x="139" y="208"/>
                  </a:lnTo>
                  <a:lnTo>
                    <a:pt x="141" y="208"/>
                  </a:lnTo>
                  <a:lnTo>
                    <a:pt x="142" y="208"/>
                  </a:lnTo>
                  <a:lnTo>
                    <a:pt x="143" y="208"/>
                  </a:lnTo>
                  <a:lnTo>
                    <a:pt x="146" y="208"/>
                  </a:lnTo>
                  <a:lnTo>
                    <a:pt x="147" y="209"/>
                  </a:lnTo>
                  <a:lnTo>
                    <a:pt x="153" y="211"/>
                  </a:lnTo>
                  <a:lnTo>
                    <a:pt x="154" y="211"/>
                  </a:lnTo>
                  <a:lnTo>
                    <a:pt x="156" y="214"/>
                  </a:lnTo>
                  <a:lnTo>
                    <a:pt x="155" y="210"/>
                  </a:lnTo>
                  <a:lnTo>
                    <a:pt x="157" y="204"/>
                  </a:lnTo>
                  <a:lnTo>
                    <a:pt x="158" y="193"/>
                  </a:lnTo>
                  <a:lnTo>
                    <a:pt x="164" y="190"/>
                  </a:lnTo>
                  <a:lnTo>
                    <a:pt x="166" y="193"/>
                  </a:lnTo>
                  <a:lnTo>
                    <a:pt x="168" y="193"/>
                  </a:lnTo>
                  <a:lnTo>
                    <a:pt x="167" y="192"/>
                  </a:lnTo>
                  <a:lnTo>
                    <a:pt x="168" y="190"/>
                  </a:lnTo>
                  <a:lnTo>
                    <a:pt x="172" y="193"/>
                  </a:lnTo>
                  <a:lnTo>
                    <a:pt x="174" y="190"/>
                  </a:lnTo>
                  <a:lnTo>
                    <a:pt x="174" y="189"/>
                  </a:lnTo>
                  <a:lnTo>
                    <a:pt x="178" y="188"/>
                  </a:lnTo>
                  <a:lnTo>
                    <a:pt x="178" y="187"/>
                  </a:lnTo>
                  <a:lnTo>
                    <a:pt x="179" y="184"/>
                  </a:lnTo>
                  <a:lnTo>
                    <a:pt x="178" y="178"/>
                  </a:lnTo>
                  <a:lnTo>
                    <a:pt x="178" y="176"/>
                  </a:lnTo>
                  <a:lnTo>
                    <a:pt x="178" y="166"/>
                  </a:lnTo>
                  <a:lnTo>
                    <a:pt x="179" y="162"/>
                  </a:lnTo>
                  <a:lnTo>
                    <a:pt x="188" y="160"/>
                  </a:lnTo>
                  <a:lnTo>
                    <a:pt x="190" y="160"/>
                  </a:lnTo>
                  <a:lnTo>
                    <a:pt x="193" y="161"/>
                  </a:lnTo>
                  <a:lnTo>
                    <a:pt x="195" y="162"/>
                  </a:lnTo>
                  <a:lnTo>
                    <a:pt x="199" y="161"/>
                  </a:lnTo>
                  <a:lnTo>
                    <a:pt x="201" y="163"/>
                  </a:lnTo>
                  <a:lnTo>
                    <a:pt x="204" y="164"/>
                  </a:lnTo>
                  <a:lnTo>
                    <a:pt x="204" y="166"/>
                  </a:lnTo>
                  <a:lnTo>
                    <a:pt x="208" y="171"/>
                  </a:lnTo>
                  <a:lnTo>
                    <a:pt x="209" y="172"/>
                  </a:lnTo>
                  <a:lnTo>
                    <a:pt x="210" y="172"/>
                  </a:lnTo>
                  <a:lnTo>
                    <a:pt x="211" y="173"/>
                  </a:lnTo>
                  <a:lnTo>
                    <a:pt x="215" y="173"/>
                  </a:lnTo>
                  <a:lnTo>
                    <a:pt x="216" y="172"/>
                  </a:lnTo>
                  <a:lnTo>
                    <a:pt x="217" y="173"/>
                  </a:lnTo>
                  <a:lnTo>
                    <a:pt x="223" y="173"/>
                  </a:lnTo>
                  <a:lnTo>
                    <a:pt x="226" y="171"/>
                  </a:lnTo>
                  <a:lnTo>
                    <a:pt x="237" y="172"/>
                  </a:lnTo>
                  <a:lnTo>
                    <a:pt x="241" y="173"/>
                  </a:lnTo>
                  <a:lnTo>
                    <a:pt x="249" y="175"/>
                  </a:lnTo>
                  <a:lnTo>
                    <a:pt x="253" y="176"/>
                  </a:lnTo>
                  <a:lnTo>
                    <a:pt x="255" y="177"/>
                  </a:lnTo>
                  <a:lnTo>
                    <a:pt x="256" y="176"/>
                  </a:lnTo>
                  <a:lnTo>
                    <a:pt x="259" y="176"/>
                  </a:lnTo>
                  <a:lnTo>
                    <a:pt x="259" y="179"/>
                  </a:lnTo>
                  <a:lnTo>
                    <a:pt x="263" y="182"/>
                  </a:lnTo>
                  <a:lnTo>
                    <a:pt x="263" y="181"/>
                  </a:lnTo>
                  <a:lnTo>
                    <a:pt x="264" y="181"/>
                  </a:lnTo>
                  <a:lnTo>
                    <a:pt x="266" y="181"/>
                  </a:lnTo>
                  <a:lnTo>
                    <a:pt x="267" y="181"/>
                  </a:lnTo>
                  <a:lnTo>
                    <a:pt x="271" y="181"/>
                  </a:lnTo>
                  <a:lnTo>
                    <a:pt x="271" y="183"/>
                  </a:lnTo>
                  <a:lnTo>
                    <a:pt x="276" y="183"/>
                  </a:lnTo>
                  <a:lnTo>
                    <a:pt x="275" y="186"/>
                  </a:lnTo>
                  <a:lnTo>
                    <a:pt x="276" y="188"/>
                  </a:lnTo>
                  <a:lnTo>
                    <a:pt x="280" y="187"/>
                  </a:lnTo>
                  <a:lnTo>
                    <a:pt x="284" y="186"/>
                  </a:lnTo>
                  <a:lnTo>
                    <a:pt x="284" y="185"/>
                  </a:lnTo>
                  <a:lnTo>
                    <a:pt x="284" y="183"/>
                  </a:lnTo>
                  <a:lnTo>
                    <a:pt x="283" y="183"/>
                  </a:lnTo>
                  <a:lnTo>
                    <a:pt x="280" y="179"/>
                  </a:lnTo>
                  <a:lnTo>
                    <a:pt x="277" y="170"/>
                  </a:lnTo>
                  <a:lnTo>
                    <a:pt x="278" y="167"/>
                  </a:lnTo>
                  <a:lnTo>
                    <a:pt x="277" y="166"/>
                  </a:lnTo>
                  <a:lnTo>
                    <a:pt x="276" y="163"/>
                  </a:lnTo>
                  <a:lnTo>
                    <a:pt x="275" y="162"/>
                  </a:lnTo>
                  <a:lnTo>
                    <a:pt x="276" y="161"/>
                  </a:lnTo>
                  <a:lnTo>
                    <a:pt x="276" y="160"/>
                  </a:lnTo>
                  <a:lnTo>
                    <a:pt x="276" y="157"/>
                  </a:lnTo>
                  <a:lnTo>
                    <a:pt x="274" y="157"/>
                  </a:lnTo>
                  <a:lnTo>
                    <a:pt x="274" y="155"/>
                  </a:lnTo>
                  <a:lnTo>
                    <a:pt x="274" y="154"/>
                  </a:lnTo>
                  <a:lnTo>
                    <a:pt x="275" y="153"/>
                  </a:lnTo>
                  <a:lnTo>
                    <a:pt x="275" y="150"/>
                  </a:lnTo>
                  <a:lnTo>
                    <a:pt x="274" y="149"/>
                  </a:lnTo>
                  <a:lnTo>
                    <a:pt x="274" y="145"/>
                  </a:lnTo>
                  <a:lnTo>
                    <a:pt x="276" y="144"/>
                  </a:lnTo>
                  <a:lnTo>
                    <a:pt x="278" y="144"/>
                  </a:lnTo>
                  <a:lnTo>
                    <a:pt x="280" y="146"/>
                  </a:lnTo>
                  <a:lnTo>
                    <a:pt x="280" y="148"/>
                  </a:lnTo>
                  <a:lnTo>
                    <a:pt x="281" y="149"/>
                  </a:lnTo>
                  <a:lnTo>
                    <a:pt x="282" y="149"/>
                  </a:lnTo>
                  <a:lnTo>
                    <a:pt x="284" y="146"/>
                  </a:lnTo>
                  <a:lnTo>
                    <a:pt x="285" y="144"/>
                  </a:lnTo>
                  <a:lnTo>
                    <a:pt x="286" y="143"/>
                  </a:lnTo>
                  <a:lnTo>
                    <a:pt x="286" y="145"/>
                  </a:lnTo>
                  <a:lnTo>
                    <a:pt x="292" y="145"/>
                  </a:lnTo>
                  <a:lnTo>
                    <a:pt x="294" y="144"/>
                  </a:lnTo>
                  <a:lnTo>
                    <a:pt x="294" y="143"/>
                  </a:lnTo>
                  <a:lnTo>
                    <a:pt x="296" y="142"/>
                  </a:lnTo>
                  <a:lnTo>
                    <a:pt x="297" y="141"/>
                  </a:lnTo>
                  <a:lnTo>
                    <a:pt x="297" y="140"/>
                  </a:lnTo>
                  <a:lnTo>
                    <a:pt x="298" y="139"/>
                  </a:lnTo>
                  <a:lnTo>
                    <a:pt x="299" y="137"/>
                  </a:lnTo>
                  <a:lnTo>
                    <a:pt x="306" y="131"/>
                  </a:lnTo>
                  <a:lnTo>
                    <a:pt x="309" y="125"/>
                  </a:lnTo>
                  <a:lnTo>
                    <a:pt x="310" y="123"/>
                  </a:lnTo>
                  <a:lnTo>
                    <a:pt x="313" y="123"/>
                  </a:lnTo>
                  <a:lnTo>
                    <a:pt x="313" y="122"/>
                  </a:lnTo>
                  <a:lnTo>
                    <a:pt x="312" y="120"/>
                  </a:lnTo>
                  <a:lnTo>
                    <a:pt x="313" y="119"/>
                  </a:lnTo>
                  <a:lnTo>
                    <a:pt x="316" y="117"/>
                  </a:lnTo>
                  <a:lnTo>
                    <a:pt x="316" y="108"/>
                  </a:lnTo>
                  <a:lnTo>
                    <a:pt x="317" y="108"/>
                  </a:lnTo>
                  <a:lnTo>
                    <a:pt x="319" y="106"/>
                  </a:lnTo>
                  <a:lnTo>
                    <a:pt x="318" y="105"/>
                  </a:lnTo>
                  <a:lnTo>
                    <a:pt x="320" y="103"/>
                  </a:lnTo>
                  <a:lnTo>
                    <a:pt x="324" y="103"/>
                  </a:lnTo>
                  <a:lnTo>
                    <a:pt x="325" y="103"/>
                  </a:lnTo>
                  <a:lnTo>
                    <a:pt x="327" y="102"/>
                  </a:lnTo>
                  <a:lnTo>
                    <a:pt x="326" y="97"/>
                  </a:lnTo>
                  <a:lnTo>
                    <a:pt x="325" y="96"/>
                  </a:lnTo>
                  <a:lnTo>
                    <a:pt x="325" y="95"/>
                  </a:lnTo>
                  <a:lnTo>
                    <a:pt x="325" y="94"/>
                  </a:lnTo>
                  <a:lnTo>
                    <a:pt x="324" y="91"/>
                  </a:lnTo>
                  <a:lnTo>
                    <a:pt x="323" y="89"/>
                  </a:lnTo>
                  <a:lnTo>
                    <a:pt x="324" y="88"/>
                  </a:lnTo>
                  <a:lnTo>
                    <a:pt x="324" y="85"/>
                  </a:lnTo>
                  <a:lnTo>
                    <a:pt x="323" y="85"/>
                  </a:lnTo>
                  <a:lnTo>
                    <a:pt x="321" y="83"/>
                  </a:lnTo>
                  <a:lnTo>
                    <a:pt x="320" y="79"/>
                  </a:lnTo>
                  <a:lnTo>
                    <a:pt x="323" y="79"/>
                  </a:lnTo>
                  <a:lnTo>
                    <a:pt x="324" y="79"/>
                  </a:lnTo>
                  <a:lnTo>
                    <a:pt x="326" y="79"/>
                  </a:lnTo>
                  <a:lnTo>
                    <a:pt x="327" y="79"/>
                  </a:lnTo>
                  <a:lnTo>
                    <a:pt x="330" y="77"/>
                  </a:lnTo>
                  <a:lnTo>
                    <a:pt x="330" y="76"/>
                  </a:lnTo>
                  <a:lnTo>
                    <a:pt x="329" y="75"/>
                  </a:lnTo>
                  <a:lnTo>
                    <a:pt x="330" y="68"/>
                  </a:lnTo>
                  <a:lnTo>
                    <a:pt x="331" y="67"/>
                  </a:lnTo>
                  <a:lnTo>
                    <a:pt x="332" y="67"/>
                  </a:lnTo>
                  <a:lnTo>
                    <a:pt x="334" y="65"/>
                  </a:lnTo>
                  <a:lnTo>
                    <a:pt x="335" y="65"/>
                  </a:lnTo>
                  <a:lnTo>
                    <a:pt x="334" y="63"/>
                  </a:lnTo>
                  <a:lnTo>
                    <a:pt x="334" y="62"/>
                  </a:lnTo>
                  <a:lnTo>
                    <a:pt x="332" y="61"/>
                  </a:lnTo>
                  <a:lnTo>
                    <a:pt x="331" y="61"/>
                  </a:lnTo>
                  <a:lnTo>
                    <a:pt x="331" y="56"/>
                  </a:lnTo>
                  <a:lnTo>
                    <a:pt x="330" y="56"/>
                  </a:lnTo>
                  <a:lnTo>
                    <a:pt x="331" y="54"/>
                  </a:lnTo>
                  <a:lnTo>
                    <a:pt x="332" y="54"/>
                  </a:lnTo>
                  <a:lnTo>
                    <a:pt x="334" y="54"/>
                  </a:lnTo>
                  <a:lnTo>
                    <a:pt x="336" y="55"/>
                  </a:lnTo>
                  <a:lnTo>
                    <a:pt x="337" y="55"/>
                  </a:lnTo>
                  <a:lnTo>
                    <a:pt x="340" y="50"/>
                  </a:lnTo>
                  <a:lnTo>
                    <a:pt x="342" y="50"/>
                  </a:lnTo>
                  <a:lnTo>
                    <a:pt x="343" y="51"/>
                  </a:lnTo>
                  <a:lnTo>
                    <a:pt x="343" y="48"/>
                  </a:lnTo>
                  <a:lnTo>
                    <a:pt x="346" y="44"/>
                  </a:lnTo>
                  <a:lnTo>
                    <a:pt x="346" y="42"/>
                  </a:lnTo>
                  <a:lnTo>
                    <a:pt x="345" y="41"/>
                  </a:lnTo>
                  <a:lnTo>
                    <a:pt x="325" y="36"/>
                  </a:lnTo>
                  <a:lnTo>
                    <a:pt x="323" y="35"/>
                  </a:lnTo>
                  <a:lnTo>
                    <a:pt x="314" y="31"/>
                  </a:lnTo>
                  <a:lnTo>
                    <a:pt x="313" y="34"/>
                  </a:lnTo>
                  <a:lnTo>
                    <a:pt x="312" y="36"/>
                  </a:lnTo>
                  <a:lnTo>
                    <a:pt x="310" y="36"/>
                  </a:lnTo>
                  <a:lnTo>
                    <a:pt x="309" y="37"/>
                  </a:lnTo>
                  <a:lnTo>
                    <a:pt x="310" y="38"/>
                  </a:lnTo>
                  <a:lnTo>
                    <a:pt x="306" y="43"/>
                  </a:lnTo>
                  <a:lnTo>
                    <a:pt x="303" y="48"/>
                  </a:lnTo>
                  <a:lnTo>
                    <a:pt x="299" y="51"/>
                  </a:lnTo>
                  <a:lnTo>
                    <a:pt x="294" y="52"/>
                  </a:lnTo>
                  <a:lnTo>
                    <a:pt x="292" y="52"/>
                  </a:lnTo>
                  <a:lnTo>
                    <a:pt x="291" y="51"/>
                  </a:lnTo>
                  <a:lnTo>
                    <a:pt x="288" y="51"/>
                  </a:lnTo>
                  <a:lnTo>
                    <a:pt x="285" y="52"/>
                  </a:lnTo>
                  <a:lnTo>
                    <a:pt x="280" y="51"/>
                  </a:lnTo>
                  <a:lnTo>
                    <a:pt x="276" y="52"/>
                  </a:lnTo>
                  <a:lnTo>
                    <a:pt x="274" y="51"/>
                  </a:lnTo>
                  <a:lnTo>
                    <a:pt x="273" y="51"/>
                  </a:lnTo>
                  <a:lnTo>
                    <a:pt x="272" y="50"/>
                  </a:lnTo>
                  <a:lnTo>
                    <a:pt x="265" y="50"/>
                  </a:lnTo>
                  <a:lnTo>
                    <a:pt x="261" y="52"/>
                  </a:lnTo>
                  <a:lnTo>
                    <a:pt x="260" y="51"/>
                  </a:lnTo>
                  <a:lnTo>
                    <a:pt x="259" y="51"/>
                  </a:lnTo>
                  <a:lnTo>
                    <a:pt x="258" y="50"/>
                  </a:lnTo>
                  <a:lnTo>
                    <a:pt x="258" y="48"/>
                  </a:lnTo>
                  <a:lnTo>
                    <a:pt x="261" y="46"/>
                  </a:lnTo>
                  <a:lnTo>
                    <a:pt x="262" y="44"/>
                  </a:lnTo>
                  <a:lnTo>
                    <a:pt x="261" y="40"/>
                  </a:lnTo>
                  <a:lnTo>
                    <a:pt x="260" y="37"/>
                  </a:lnTo>
                  <a:lnTo>
                    <a:pt x="255" y="36"/>
                  </a:lnTo>
                  <a:lnTo>
                    <a:pt x="251" y="37"/>
                  </a:lnTo>
                  <a:lnTo>
                    <a:pt x="248" y="37"/>
                  </a:lnTo>
                  <a:lnTo>
                    <a:pt x="247" y="38"/>
                  </a:lnTo>
                  <a:lnTo>
                    <a:pt x="241" y="36"/>
                  </a:lnTo>
                  <a:lnTo>
                    <a:pt x="240" y="40"/>
                  </a:lnTo>
                  <a:lnTo>
                    <a:pt x="239" y="40"/>
                  </a:lnTo>
                  <a:lnTo>
                    <a:pt x="236" y="40"/>
                  </a:lnTo>
                  <a:lnTo>
                    <a:pt x="232" y="41"/>
                  </a:lnTo>
                  <a:lnTo>
                    <a:pt x="231" y="40"/>
                  </a:lnTo>
                  <a:lnTo>
                    <a:pt x="229" y="40"/>
                  </a:lnTo>
                  <a:lnTo>
                    <a:pt x="229" y="38"/>
                  </a:lnTo>
                  <a:lnTo>
                    <a:pt x="228" y="40"/>
                  </a:lnTo>
                  <a:lnTo>
                    <a:pt x="227" y="38"/>
                  </a:lnTo>
                  <a:lnTo>
                    <a:pt x="226" y="40"/>
                  </a:lnTo>
                  <a:lnTo>
                    <a:pt x="222" y="36"/>
                  </a:lnTo>
                  <a:lnTo>
                    <a:pt x="220" y="32"/>
                  </a:lnTo>
                  <a:lnTo>
                    <a:pt x="219" y="12"/>
                  </a:lnTo>
                  <a:lnTo>
                    <a:pt x="216" y="12"/>
                  </a:lnTo>
                  <a:lnTo>
                    <a:pt x="215" y="14"/>
                  </a:lnTo>
                  <a:lnTo>
                    <a:pt x="214" y="13"/>
                  </a:lnTo>
                  <a:lnTo>
                    <a:pt x="209" y="10"/>
                  </a:lnTo>
                  <a:lnTo>
                    <a:pt x="208" y="10"/>
                  </a:lnTo>
                  <a:lnTo>
                    <a:pt x="207" y="11"/>
                  </a:lnTo>
                  <a:lnTo>
                    <a:pt x="206" y="12"/>
                  </a:lnTo>
                  <a:lnTo>
                    <a:pt x="205" y="14"/>
                  </a:lnTo>
                  <a:lnTo>
                    <a:pt x="201" y="15"/>
                  </a:lnTo>
                  <a:lnTo>
                    <a:pt x="201" y="18"/>
                  </a:lnTo>
                  <a:lnTo>
                    <a:pt x="197" y="20"/>
                  </a:lnTo>
                  <a:lnTo>
                    <a:pt x="195" y="20"/>
                  </a:lnTo>
                  <a:lnTo>
                    <a:pt x="191" y="19"/>
                  </a:lnTo>
                  <a:lnTo>
                    <a:pt x="190" y="19"/>
                  </a:lnTo>
                  <a:lnTo>
                    <a:pt x="187" y="18"/>
                  </a:lnTo>
                  <a:lnTo>
                    <a:pt x="182" y="16"/>
                  </a:lnTo>
                  <a:lnTo>
                    <a:pt x="180" y="16"/>
                  </a:lnTo>
                  <a:lnTo>
                    <a:pt x="179" y="11"/>
                  </a:lnTo>
                  <a:lnTo>
                    <a:pt x="179" y="9"/>
                  </a:lnTo>
                  <a:lnTo>
                    <a:pt x="178" y="7"/>
                  </a:lnTo>
                  <a:lnTo>
                    <a:pt x="178" y="3"/>
                  </a:lnTo>
                  <a:lnTo>
                    <a:pt x="174" y="1"/>
                  </a:lnTo>
                  <a:lnTo>
                    <a:pt x="173" y="4"/>
                  </a:lnTo>
                  <a:lnTo>
                    <a:pt x="171" y="3"/>
                  </a:lnTo>
                  <a:lnTo>
                    <a:pt x="169" y="0"/>
                  </a:lnTo>
                  <a:lnTo>
                    <a:pt x="165" y="1"/>
                  </a:lnTo>
                  <a:lnTo>
                    <a:pt x="163" y="0"/>
                  </a:lnTo>
                  <a:lnTo>
                    <a:pt x="152" y="4"/>
                  </a:lnTo>
                  <a:lnTo>
                    <a:pt x="147" y="5"/>
                  </a:lnTo>
                  <a:lnTo>
                    <a:pt x="143" y="4"/>
                  </a:lnTo>
                  <a:lnTo>
                    <a:pt x="141" y="4"/>
                  </a:lnTo>
                  <a:lnTo>
                    <a:pt x="138" y="7"/>
                  </a:lnTo>
                  <a:lnTo>
                    <a:pt x="133" y="5"/>
                  </a:lnTo>
                  <a:lnTo>
                    <a:pt x="127" y="7"/>
                  </a:lnTo>
                  <a:lnTo>
                    <a:pt x="124" y="7"/>
                  </a:lnTo>
                  <a:lnTo>
                    <a:pt x="123" y="7"/>
                  </a:lnTo>
                  <a:lnTo>
                    <a:pt x="118" y="7"/>
                  </a:lnTo>
                  <a:lnTo>
                    <a:pt x="117" y="9"/>
                  </a:lnTo>
                  <a:lnTo>
                    <a:pt x="116" y="10"/>
                  </a:lnTo>
                  <a:lnTo>
                    <a:pt x="114" y="10"/>
                  </a:lnTo>
                  <a:lnTo>
                    <a:pt x="111" y="11"/>
                  </a:lnTo>
                  <a:lnTo>
                    <a:pt x="110" y="13"/>
                  </a:lnTo>
                  <a:lnTo>
                    <a:pt x="106" y="16"/>
                  </a:lnTo>
                  <a:lnTo>
                    <a:pt x="102" y="16"/>
                  </a:lnTo>
                  <a:lnTo>
                    <a:pt x="101" y="16"/>
                  </a:lnTo>
                  <a:lnTo>
                    <a:pt x="100" y="19"/>
                  </a:lnTo>
                  <a:lnTo>
                    <a:pt x="99" y="19"/>
                  </a:lnTo>
                  <a:lnTo>
                    <a:pt x="99" y="18"/>
                  </a:lnTo>
                  <a:lnTo>
                    <a:pt x="98" y="15"/>
                  </a:lnTo>
                  <a:lnTo>
                    <a:pt x="97" y="13"/>
                  </a:lnTo>
                  <a:lnTo>
                    <a:pt x="93" y="12"/>
                  </a:lnTo>
                  <a:lnTo>
                    <a:pt x="90" y="11"/>
                  </a:lnTo>
                  <a:lnTo>
                    <a:pt x="90" y="13"/>
                  </a:lnTo>
                  <a:lnTo>
                    <a:pt x="91" y="13"/>
                  </a:lnTo>
                  <a:lnTo>
                    <a:pt x="92" y="13"/>
                  </a:lnTo>
                  <a:lnTo>
                    <a:pt x="92" y="15"/>
                  </a:lnTo>
                  <a:lnTo>
                    <a:pt x="91" y="15"/>
                  </a:lnTo>
                  <a:lnTo>
                    <a:pt x="89" y="14"/>
                  </a:lnTo>
                  <a:lnTo>
                    <a:pt x="86" y="14"/>
                  </a:lnTo>
                  <a:lnTo>
                    <a:pt x="85" y="13"/>
                  </a:lnTo>
                  <a:lnTo>
                    <a:pt x="82" y="13"/>
                  </a:lnTo>
                  <a:lnTo>
                    <a:pt x="82" y="19"/>
                  </a:lnTo>
                  <a:lnTo>
                    <a:pt x="80" y="23"/>
                  </a:lnTo>
                  <a:lnTo>
                    <a:pt x="81" y="27"/>
                  </a:lnTo>
                  <a:lnTo>
                    <a:pt x="78" y="32"/>
                  </a:lnTo>
                  <a:lnTo>
                    <a:pt x="81" y="33"/>
                  </a:lnTo>
                  <a:lnTo>
                    <a:pt x="84" y="32"/>
                  </a:lnTo>
                  <a:lnTo>
                    <a:pt x="86" y="31"/>
                  </a:lnTo>
                  <a:lnTo>
                    <a:pt x="89" y="34"/>
                  </a:lnTo>
                  <a:lnTo>
                    <a:pt x="92" y="30"/>
                  </a:lnTo>
                  <a:lnTo>
                    <a:pt x="96" y="34"/>
                  </a:lnTo>
                  <a:lnTo>
                    <a:pt x="99" y="35"/>
                  </a:lnTo>
                  <a:lnTo>
                    <a:pt x="103" y="37"/>
                  </a:lnTo>
                  <a:lnTo>
                    <a:pt x="106" y="40"/>
                  </a:lnTo>
                  <a:lnTo>
                    <a:pt x="106" y="44"/>
                  </a:lnTo>
                  <a:lnTo>
                    <a:pt x="104" y="47"/>
                  </a:lnTo>
                  <a:lnTo>
                    <a:pt x="101" y="48"/>
                  </a:lnTo>
                  <a:lnTo>
                    <a:pt x="98" y="51"/>
                  </a:lnTo>
                  <a:lnTo>
                    <a:pt x="98" y="54"/>
                  </a:lnTo>
                  <a:lnTo>
                    <a:pt x="102" y="56"/>
                  </a:lnTo>
                  <a:lnTo>
                    <a:pt x="103" y="59"/>
                  </a:lnTo>
                  <a:lnTo>
                    <a:pt x="106" y="61"/>
                  </a:lnTo>
                  <a:lnTo>
                    <a:pt x="109" y="64"/>
                  </a:lnTo>
                  <a:lnTo>
                    <a:pt x="108" y="67"/>
                  </a:lnTo>
                  <a:lnTo>
                    <a:pt x="109" y="70"/>
                  </a:lnTo>
                  <a:lnTo>
                    <a:pt x="109" y="72"/>
                  </a:lnTo>
                  <a:lnTo>
                    <a:pt x="107" y="74"/>
                  </a:lnTo>
                  <a:lnTo>
                    <a:pt x="107" y="75"/>
                  </a:lnTo>
                  <a:lnTo>
                    <a:pt x="112" y="74"/>
                  </a:lnTo>
                  <a:lnTo>
                    <a:pt x="112" y="75"/>
                  </a:lnTo>
                  <a:lnTo>
                    <a:pt x="116" y="74"/>
                  </a:lnTo>
                  <a:lnTo>
                    <a:pt x="118" y="72"/>
                  </a:lnTo>
                  <a:lnTo>
                    <a:pt x="120" y="73"/>
                  </a:lnTo>
                  <a:lnTo>
                    <a:pt x="122" y="75"/>
                  </a:lnTo>
                  <a:lnTo>
                    <a:pt x="122" y="76"/>
                  </a:lnTo>
                  <a:lnTo>
                    <a:pt x="121" y="77"/>
                  </a:lnTo>
                  <a:lnTo>
                    <a:pt x="121" y="80"/>
                  </a:lnTo>
                  <a:lnTo>
                    <a:pt x="120" y="83"/>
                  </a:lnTo>
                  <a:lnTo>
                    <a:pt x="119" y="83"/>
                  </a:lnTo>
                  <a:lnTo>
                    <a:pt x="119" y="84"/>
                  </a:lnTo>
                  <a:lnTo>
                    <a:pt x="118" y="86"/>
                  </a:lnTo>
                  <a:lnTo>
                    <a:pt x="117" y="87"/>
                  </a:lnTo>
                  <a:lnTo>
                    <a:pt x="116" y="88"/>
                  </a:lnTo>
                  <a:lnTo>
                    <a:pt x="113" y="90"/>
                  </a:lnTo>
                  <a:lnTo>
                    <a:pt x="112" y="91"/>
                  </a:lnTo>
                  <a:lnTo>
                    <a:pt x="112" y="94"/>
                  </a:lnTo>
                  <a:lnTo>
                    <a:pt x="110" y="96"/>
                  </a:lnTo>
                  <a:lnTo>
                    <a:pt x="109" y="95"/>
                  </a:lnTo>
                  <a:lnTo>
                    <a:pt x="107" y="95"/>
                  </a:lnTo>
                  <a:lnTo>
                    <a:pt x="104" y="94"/>
                  </a:lnTo>
                  <a:lnTo>
                    <a:pt x="101" y="94"/>
                  </a:lnTo>
                  <a:lnTo>
                    <a:pt x="100" y="95"/>
                  </a:lnTo>
                  <a:lnTo>
                    <a:pt x="95" y="97"/>
                  </a:lnTo>
                  <a:lnTo>
                    <a:pt x="89" y="101"/>
                  </a:lnTo>
                  <a:lnTo>
                    <a:pt x="86" y="103"/>
                  </a:lnTo>
                  <a:lnTo>
                    <a:pt x="85" y="107"/>
                  </a:lnTo>
                  <a:lnTo>
                    <a:pt x="80" y="108"/>
                  </a:lnTo>
                  <a:lnTo>
                    <a:pt x="78" y="110"/>
                  </a:lnTo>
                  <a:lnTo>
                    <a:pt x="69" y="113"/>
                  </a:lnTo>
                  <a:lnTo>
                    <a:pt x="68" y="113"/>
                  </a:lnTo>
                  <a:lnTo>
                    <a:pt x="67" y="114"/>
                  </a:lnTo>
                  <a:lnTo>
                    <a:pt x="66" y="114"/>
                  </a:lnTo>
                  <a:lnTo>
                    <a:pt x="64" y="118"/>
                  </a:lnTo>
                  <a:lnTo>
                    <a:pt x="59" y="117"/>
                  </a:lnTo>
                  <a:lnTo>
                    <a:pt x="55" y="110"/>
                  </a:lnTo>
                  <a:lnTo>
                    <a:pt x="52" y="112"/>
                  </a:lnTo>
                  <a:lnTo>
                    <a:pt x="48" y="116"/>
                  </a:lnTo>
                  <a:lnTo>
                    <a:pt x="45" y="116"/>
                  </a:lnTo>
                  <a:lnTo>
                    <a:pt x="37" y="113"/>
                  </a:lnTo>
                  <a:lnTo>
                    <a:pt x="37" y="114"/>
                  </a:lnTo>
                  <a:lnTo>
                    <a:pt x="35" y="114"/>
                  </a:lnTo>
                  <a:lnTo>
                    <a:pt x="35" y="116"/>
                  </a:lnTo>
                  <a:lnTo>
                    <a:pt x="33" y="118"/>
                  </a:lnTo>
                  <a:lnTo>
                    <a:pt x="32" y="119"/>
                  </a:lnTo>
                  <a:lnTo>
                    <a:pt x="31" y="119"/>
                  </a:lnTo>
                  <a:lnTo>
                    <a:pt x="30" y="118"/>
                  </a:lnTo>
                  <a:lnTo>
                    <a:pt x="29" y="118"/>
                  </a:lnTo>
                  <a:lnTo>
                    <a:pt x="27" y="117"/>
                  </a:lnTo>
                  <a:lnTo>
                    <a:pt x="26" y="118"/>
                  </a:lnTo>
                  <a:lnTo>
                    <a:pt x="27" y="119"/>
                  </a:lnTo>
                  <a:lnTo>
                    <a:pt x="27" y="121"/>
                  </a:lnTo>
                  <a:lnTo>
                    <a:pt x="27" y="122"/>
                  </a:lnTo>
                  <a:lnTo>
                    <a:pt x="25" y="123"/>
                  </a:lnTo>
                  <a:lnTo>
                    <a:pt x="21" y="127"/>
                  </a:lnTo>
                  <a:lnTo>
                    <a:pt x="19" y="130"/>
                  </a:lnTo>
                  <a:lnTo>
                    <a:pt x="16" y="132"/>
                  </a:lnTo>
                  <a:lnTo>
                    <a:pt x="10" y="138"/>
                  </a:lnTo>
                  <a:lnTo>
                    <a:pt x="2" y="143"/>
                  </a:lnTo>
                  <a:lnTo>
                    <a:pt x="3" y="146"/>
                  </a:lnTo>
                  <a:lnTo>
                    <a:pt x="2" y="146"/>
                  </a:lnTo>
                  <a:lnTo>
                    <a:pt x="2" y="148"/>
                  </a:lnTo>
                  <a:lnTo>
                    <a:pt x="1" y="149"/>
                  </a:lnTo>
                  <a:lnTo>
                    <a:pt x="0" y="149"/>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0" name="Freeform 67"/>
            <p:cNvSpPr>
              <a:spLocks/>
            </p:cNvSpPr>
            <p:nvPr/>
          </p:nvSpPr>
          <p:spPr bwMode="auto">
            <a:xfrm>
              <a:off x="6062135" y="5244456"/>
              <a:ext cx="199119" cy="172261"/>
            </a:xfrm>
            <a:custGeom>
              <a:avLst/>
              <a:gdLst>
                <a:gd name="T0" fmla="*/ 1 w 75"/>
                <a:gd name="T1" fmla="*/ 33 h 67"/>
                <a:gd name="T2" fmla="*/ 5 w 75"/>
                <a:gd name="T3" fmla="*/ 29 h 67"/>
                <a:gd name="T4" fmla="*/ 5 w 75"/>
                <a:gd name="T5" fmla="*/ 26 h 67"/>
                <a:gd name="T6" fmla="*/ 10 w 75"/>
                <a:gd name="T7" fmla="*/ 20 h 67"/>
                <a:gd name="T8" fmla="*/ 16 w 75"/>
                <a:gd name="T9" fmla="*/ 16 h 67"/>
                <a:gd name="T10" fmla="*/ 20 w 75"/>
                <a:gd name="T11" fmla="*/ 13 h 67"/>
                <a:gd name="T12" fmla="*/ 21 w 75"/>
                <a:gd name="T13" fmla="*/ 10 h 67"/>
                <a:gd name="T14" fmla="*/ 24 w 75"/>
                <a:gd name="T15" fmla="*/ 5 h 67"/>
                <a:gd name="T16" fmla="*/ 28 w 75"/>
                <a:gd name="T17" fmla="*/ 3 h 67"/>
                <a:gd name="T18" fmla="*/ 37 w 75"/>
                <a:gd name="T19" fmla="*/ 4 h 67"/>
                <a:gd name="T20" fmla="*/ 39 w 75"/>
                <a:gd name="T21" fmla="*/ 5 h 67"/>
                <a:gd name="T22" fmla="*/ 43 w 75"/>
                <a:gd name="T23" fmla="*/ 5 h 67"/>
                <a:gd name="T24" fmla="*/ 51 w 75"/>
                <a:gd name="T25" fmla="*/ 0 h 67"/>
                <a:gd name="T26" fmla="*/ 53 w 75"/>
                <a:gd name="T27" fmla="*/ 2 h 67"/>
                <a:gd name="T28" fmla="*/ 55 w 75"/>
                <a:gd name="T29" fmla="*/ 5 h 67"/>
                <a:gd name="T30" fmla="*/ 56 w 75"/>
                <a:gd name="T31" fmla="*/ 12 h 67"/>
                <a:gd name="T32" fmla="*/ 58 w 75"/>
                <a:gd name="T33" fmla="*/ 15 h 67"/>
                <a:gd name="T34" fmla="*/ 63 w 75"/>
                <a:gd name="T35" fmla="*/ 20 h 67"/>
                <a:gd name="T36" fmla="*/ 67 w 75"/>
                <a:gd name="T37" fmla="*/ 20 h 67"/>
                <a:gd name="T38" fmla="*/ 71 w 75"/>
                <a:gd name="T39" fmla="*/ 20 h 67"/>
                <a:gd name="T40" fmla="*/ 73 w 75"/>
                <a:gd name="T41" fmla="*/ 16 h 67"/>
                <a:gd name="T42" fmla="*/ 75 w 75"/>
                <a:gd name="T43" fmla="*/ 18 h 67"/>
                <a:gd name="T44" fmla="*/ 75 w 75"/>
                <a:gd name="T45" fmla="*/ 23 h 67"/>
                <a:gd name="T46" fmla="*/ 72 w 75"/>
                <a:gd name="T47" fmla="*/ 25 h 67"/>
                <a:gd name="T48" fmla="*/ 73 w 75"/>
                <a:gd name="T49" fmla="*/ 27 h 67"/>
                <a:gd name="T50" fmla="*/ 69 w 75"/>
                <a:gd name="T51" fmla="*/ 35 h 67"/>
                <a:gd name="T52" fmla="*/ 71 w 75"/>
                <a:gd name="T53" fmla="*/ 36 h 67"/>
                <a:gd name="T54" fmla="*/ 72 w 75"/>
                <a:gd name="T55" fmla="*/ 39 h 67"/>
                <a:gd name="T56" fmla="*/ 74 w 75"/>
                <a:gd name="T57" fmla="*/ 42 h 67"/>
                <a:gd name="T58" fmla="*/ 72 w 75"/>
                <a:gd name="T59" fmla="*/ 43 h 67"/>
                <a:gd name="T60" fmla="*/ 69 w 75"/>
                <a:gd name="T61" fmla="*/ 43 h 67"/>
                <a:gd name="T62" fmla="*/ 69 w 75"/>
                <a:gd name="T63" fmla="*/ 45 h 67"/>
                <a:gd name="T64" fmla="*/ 67 w 75"/>
                <a:gd name="T65" fmla="*/ 50 h 67"/>
                <a:gd name="T66" fmla="*/ 67 w 75"/>
                <a:gd name="T67" fmla="*/ 58 h 67"/>
                <a:gd name="T68" fmla="*/ 63 w 75"/>
                <a:gd name="T69" fmla="*/ 58 h 67"/>
                <a:gd name="T70" fmla="*/ 59 w 75"/>
                <a:gd name="T71" fmla="*/ 55 h 67"/>
                <a:gd name="T72" fmla="*/ 55 w 75"/>
                <a:gd name="T73" fmla="*/ 53 h 67"/>
                <a:gd name="T74" fmla="*/ 51 w 75"/>
                <a:gd name="T75" fmla="*/ 58 h 67"/>
                <a:gd name="T76" fmla="*/ 45 w 75"/>
                <a:gd name="T77" fmla="*/ 61 h 67"/>
                <a:gd name="T78" fmla="*/ 44 w 75"/>
                <a:gd name="T79" fmla="*/ 62 h 67"/>
                <a:gd name="T80" fmla="*/ 38 w 75"/>
                <a:gd name="T81" fmla="*/ 65 h 67"/>
                <a:gd name="T82" fmla="*/ 34 w 75"/>
                <a:gd name="T83" fmla="*/ 67 h 67"/>
                <a:gd name="T84" fmla="*/ 33 w 75"/>
                <a:gd name="T85" fmla="*/ 64 h 67"/>
                <a:gd name="T86" fmla="*/ 31 w 75"/>
                <a:gd name="T87" fmla="*/ 60 h 67"/>
                <a:gd name="T88" fmla="*/ 28 w 75"/>
                <a:gd name="T89" fmla="*/ 56 h 67"/>
                <a:gd name="T90" fmla="*/ 23 w 75"/>
                <a:gd name="T91" fmla="*/ 50 h 67"/>
                <a:gd name="T92" fmla="*/ 21 w 75"/>
                <a:gd name="T93" fmla="*/ 51 h 67"/>
                <a:gd name="T94" fmla="*/ 12 w 75"/>
                <a:gd name="T95" fmla="*/ 56 h 67"/>
                <a:gd name="T96" fmla="*/ 9 w 75"/>
                <a:gd name="T97" fmla="*/ 53 h 67"/>
                <a:gd name="T98" fmla="*/ 6 w 75"/>
                <a:gd name="T99" fmla="*/ 40 h 67"/>
                <a:gd name="T100" fmla="*/ 0 w 75"/>
                <a:gd name="T101" fmla="*/ 35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5"/>
                <a:gd name="T154" fmla="*/ 0 h 67"/>
                <a:gd name="T155" fmla="*/ 75 w 75"/>
                <a:gd name="T156" fmla="*/ 67 h 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5" h="67">
                  <a:moveTo>
                    <a:pt x="0" y="34"/>
                  </a:moveTo>
                  <a:lnTo>
                    <a:pt x="1" y="33"/>
                  </a:lnTo>
                  <a:lnTo>
                    <a:pt x="2" y="32"/>
                  </a:lnTo>
                  <a:lnTo>
                    <a:pt x="5" y="29"/>
                  </a:lnTo>
                  <a:lnTo>
                    <a:pt x="5" y="27"/>
                  </a:lnTo>
                  <a:lnTo>
                    <a:pt x="5" y="26"/>
                  </a:lnTo>
                  <a:lnTo>
                    <a:pt x="10" y="22"/>
                  </a:lnTo>
                  <a:lnTo>
                    <a:pt x="10" y="20"/>
                  </a:lnTo>
                  <a:lnTo>
                    <a:pt x="11" y="18"/>
                  </a:lnTo>
                  <a:lnTo>
                    <a:pt x="16" y="16"/>
                  </a:lnTo>
                  <a:lnTo>
                    <a:pt x="18" y="14"/>
                  </a:lnTo>
                  <a:lnTo>
                    <a:pt x="20" y="13"/>
                  </a:lnTo>
                  <a:lnTo>
                    <a:pt x="21" y="12"/>
                  </a:lnTo>
                  <a:lnTo>
                    <a:pt x="21" y="10"/>
                  </a:lnTo>
                  <a:lnTo>
                    <a:pt x="23" y="6"/>
                  </a:lnTo>
                  <a:lnTo>
                    <a:pt x="24" y="5"/>
                  </a:lnTo>
                  <a:lnTo>
                    <a:pt x="27" y="2"/>
                  </a:lnTo>
                  <a:lnTo>
                    <a:pt x="28" y="3"/>
                  </a:lnTo>
                  <a:lnTo>
                    <a:pt x="31" y="4"/>
                  </a:lnTo>
                  <a:lnTo>
                    <a:pt x="37" y="4"/>
                  </a:lnTo>
                  <a:lnTo>
                    <a:pt x="38" y="5"/>
                  </a:lnTo>
                  <a:lnTo>
                    <a:pt x="39" y="5"/>
                  </a:lnTo>
                  <a:lnTo>
                    <a:pt x="41" y="6"/>
                  </a:lnTo>
                  <a:lnTo>
                    <a:pt x="43" y="5"/>
                  </a:lnTo>
                  <a:lnTo>
                    <a:pt x="48" y="2"/>
                  </a:lnTo>
                  <a:lnTo>
                    <a:pt x="51" y="0"/>
                  </a:lnTo>
                  <a:lnTo>
                    <a:pt x="53" y="1"/>
                  </a:lnTo>
                  <a:lnTo>
                    <a:pt x="53" y="2"/>
                  </a:lnTo>
                  <a:lnTo>
                    <a:pt x="54" y="3"/>
                  </a:lnTo>
                  <a:lnTo>
                    <a:pt x="55" y="5"/>
                  </a:lnTo>
                  <a:lnTo>
                    <a:pt x="55" y="6"/>
                  </a:lnTo>
                  <a:lnTo>
                    <a:pt x="56" y="12"/>
                  </a:lnTo>
                  <a:lnTo>
                    <a:pt x="59" y="14"/>
                  </a:lnTo>
                  <a:lnTo>
                    <a:pt x="58" y="15"/>
                  </a:lnTo>
                  <a:lnTo>
                    <a:pt x="60" y="18"/>
                  </a:lnTo>
                  <a:lnTo>
                    <a:pt x="63" y="20"/>
                  </a:lnTo>
                  <a:lnTo>
                    <a:pt x="65" y="20"/>
                  </a:lnTo>
                  <a:lnTo>
                    <a:pt x="67" y="20"/>
                  </a:lnTo>
                  <a:lnTo>
                    <a:pt x="70" y="20"/>
                  </a:lnTo>
                  <a:lnTo>
                    <a:pt x="71" y="20"/>
                  </a:lnTo>
                  <a:lnTo>
                    <a:pt x="72" y="18"/>
                  </a:lnTo>
                  <a:lnTo>
                    <a:pt x="73" y="16"/>
                  </a:lnTo>
                  <a:lnTo>
                    <a:pt x="75" y="14"/>
                  </a:lnTo>
                  <a:lnTo>
                    <a:pt x="75" y="18"/>
                  </a:lnTo>
                  <a:lnTo>
                    <a:pt x="74" y="22"/>
                  </a:lnTo>
                  <a:lnTo>
                    <a:pt x="75" y="23"/>
                  </a:lnTo>
                  <a:lnTo>
                    <a:pt x="74" y="24"/>
                  </a:lnTo>
                  <a:lnTo>
                    <a:pt x="72" y="25"/>
                  </a:lnTo>
                  <a:lnTo>
                    <a:pt x="72" y="26"/>
                  </a:lnTo>
                  <a:lnTo>
                    <a:pt x="73" y="27"/>
                  </a:lnTo>
                  <a:lnTo>
                    <a:pt x="69" y="31"/>
                  </a:lnTo>
                  <a:lnTo>
                    <a:pt x="69" y="35"/>
                  </a:lnTo>
                  <a:lnTo>
                    <a:pt x="70" y="36"/>
                  </a:lnTo>
                  <a:lnTo>
                    <a:pt x="71" y="36"/>
                  </a:lnTo>
                  <a:lnTo>
                    <a:pt x="71" y="37"/>
                  </a:lnTo>
                  <a:lnTo>
                    <a:pt x="72" y="39"/>
                  </a:lnTo>
                  <a:lnTo>
                    <a:pt x="73" y="40"/>
                  </a:lnTo>
                  <a:lnTo>
                    <a:pt x="74" y="42"/>
                  </a:lnTo>
                  <a:lnTo>
                    <a:pt x="73" y="43"/>
                  </a:lnTo>
                  <a:lnTo>
                    <a:pt x="72" y="43"/>
                  </a:lnTo>
                  <a:lnTo>
                    <a:pt x="70" y="43"/>
                  </a:lnTo>
                  <a:lnTo>
                    <a:pt x="69" y="43"/>
                  </a:lnTo>
                  <a:lnTo>
                    <a:pt x="69" y="44"/>
                  </a:lnTo>
                  <a:lnTo>
                    <a:pt x="69" y="45"/>
                  </a:lnTo>
                  <a:lnTo>
                    <a:pt x="67" y="48"/>
                  </a:lnTo>
                  <a:lnTo>
                    <a:pt x="67" y="50"/>
                  </a:lnTo>
                  <a:lnTo>
                    <a:pt x="67" y="51"/>
                  </a:lnTo>
                  <a:lnTo>
                    <a:pt x="67" y="58"/>
                  </a:lnTo>
                  <a:lnTo>
                    <a:pt x="64" y="59"/>
                  </a:lnTo>
                  <a:lnTo>
                    <a:pt x="63" y="58"/>
                  </a:lnTo>
                  <a:lnTo>
                    <a:pt x="61" y="56"/>
                  </a:lnTo>
                  <a:lnTo>
                    <a:pt x="59" y="55"/>
                  </a:lnTo>
                  <a:lnTo>
                    <a:pt x="58" y="54"/>
                  </a:lnTo>
                  <a:lnTo>
                    <a:pt x="55" y="53"/>
                  </a:lnTo>
                  <a:lnTo>
                    <a:pt x="54" y="55"/>
                  </a:lnTo>
                  <a:lnTo>
                    <a:pt x="51" y="58"/>
                  </a:lnTo>
                  <a:lnTo>
                    <a:pt x="47" y="58"/>
                  </a:lnTo>
                  <a:lnTo>
                    <a:pt x="45" y="61"/>
                  </a:lnTo>
                  <a:lnTo>
                    <a:pt x="45" y="62"/>
                  </a:lnTo>
                  <a:lnTo>
                    <a:pt x="44" y="62"/>
                  </a:lnTo>
                  <a:lnTo>
                    <a:pt x="41" y="62"/>
                  </a:lnTo>
                  <a:lnTo>
                    <a:pt x="38" y="65"/>
                  </a:lnTo>
                  <a:lnTo>
                    <a:pt x="37" y="66"/>
                  </a:lnTo>
                  <a:lnTo>
                    <a:pt x="34" y="67"/>
                  </a:lnTo>
                  <a:lnTo>
                    <a:pt x="33" y="65"/>
                  </a:lnTo>
                  <a:lnTo>
                    <a:pt x="33" y="64"/>
                  </a:lnTo>
                  <a:lnTo>
                    <a:pt x="32" y="61"/>
                  </a:lnTo>
                  <a:lnTo>
                    <a:pt x="31" y="60"/>
                  </a:lnTo>
                  <a:lnTo>
                    <a:pt x="29" y="57"/>
                  </a:lnTo>
                  <a:lnTo>
                    <a:pt x="28" y="56"/>
                  </a:lnTo>
                  <a:lnTo>
                    <a:pt x="26" y="51"/>
                  </a:lnTo>
                  <a:lnTo>
                    <a:pt x="23" y="50"/>
                  </a:lnTo>
                  <a:lnTo>
                    <a:pt x="23" y="49"/>
                  </a:lnTo>
                  <a:lnTo>
                    <a:pt x="21" y="51"/>
                  </a:lnTo>
                  <a:lnTo>
                    <a:pt x="19" y="55"/>
                  </a:lnTo>
                  <a:lnTo>
                    <a:pt x="12" y="56"/>
                  </a:lnTo>
                  <a:lnTo>
                    <a:pt x="11" y="55"/>
                  </a:lnTo>
                  <a:lnTo>
                    <a:pt x="9" y="53"/>
                  </a:lnTo>
                  <a:lnTo>
                    <a:pt x="8" y="47"/>
                  </a:lnTo>
                  <a:lnTo>
                    <a:pt x="6" y="40"/>
                  </a:lnTo>
                  <a:lnTo>
                    <a:pt x="1" y="40"/>
                  </a:lnTo>
                  <a:lnTo>
                    <a:pt x="0" y="35"/>
                  </a:lnTo>
                  <a:lnTo>
                    <a:pt x="0" y="34"/>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1" name="Freeform 68"/>
            <p:cNvSpPr>
              <a:spLocks/>
            </p:cNvSpPr>
            <p:nvPr/>
          </p:nvSpPr>
          <p:spPr bwMode="auto">
            <a:xfrm>
              <a:off x="6152643" y="4859021"/>
              <a:ext cx="520424" cy="665360"/>
            </a:xfrm>
            <a:custGeom>
              <a:avLst/>
              <a:gdLst>
                <a:gd name="T0" fmla="*/ 11 w 193"/>
                <a:gd name="T1" fmla="*/ 204 h 248"/>
                <a:gd name="T2" fmla="*/ 24 w 193"/>
                <a:gd name="T3" fmla="*/ 196 h 248"/>
                <a:gd name="T4" fmla="*/ 33 w 193"/>
                <a:gd name="T5" fmla="*/ 193 h 248"/>
                <a:gd name="T6" fmla="*/ 36 w 193"/>
                <a:gd name="T7" fmla="*/ 185 h 248"/>
                <a:gd name="T8" fmla="*/ 37 w 193"/>
                <a:gd name="T9" fmla="*/ 179 h 248"/>
                <a:gd name="T10" fmla="*/ 38 w 193"/>
                <a:gd name="T11" fmla="*/ 168 h 248"/>
                <a:gd name="T12" fmla="*/ 41 w 193"/>
                <a:gd name="T13" fmla="*/ 156 h 248"/>
                <a:gd name="T14" fmla="*/ 43 w 193"/>
                <a:gd name="T15" fmla="*/ 132 h 248"/>
                <a:gd name="T16" fmla="*/ 54 w 193"/>
                <a:gd name="T17" fmla="*/ 113 h 248"/>
                <a:gd name="T18" fmla="*/ 63 w 193"/>
                <a:gd name="T19" fmla="*/ 126 h 248"/>
                <a:gd name="T20" fmla="*/ 77 w 193"/>
                <a:gd name="T21" fmla="*/ 139 h 248"/>
                <a:gd name="T22" fmla="*/ 91 w 193"/>
                <a:gd name="T23" fmla="*/ 136 h 248"/>
                <a:gd name="T24" fmla="*/ 103 w 193"/>
                <a:gd name="T25" fmla="*/ 139 h 248"/>
                <a:gd name="T26" fmla="*/ 111 w 193"/>
                <a:gd name="T27" fmla="*/ 131 h 248"/>
                <a:gd name="T28" fmla="*/ 126 w 193"/>
                <a:gd name="T29" fmla="*/ 126 h 248"/>
                <a:gd name="T30" fmla="*/ 117 w 193"/>
                <a:gd name="T31" fmla="*/ 116 h 248"/>
                <a:gd name="T32" fmla="*/ 106 w 193"/>
                <a:gd name="T33" fmla="*/ 113 h 248"/>
                <a:gd name="T34" fmla="*/ 98 w 193"/>
                <a:gd name="T35" fmla="*/ 103 h 248"/>
                <a:gd name="T36" fmla="*/ 87 w 193"/>
                <a:gd name="T37" fmla="*/ 99 h 248"/>
                <a:gd name="T38" fmla="*/ 81 w 193"/>
                <a:gd name="T39" fmla="*/ 84 h 248"/>
                <a:gd name="T40" fmla="*/ 92 w 193"/>
                <a:gd name="T41" fmla="*/ 62 h 248"/>
                <a:gd name="T42" fmla="*/ 81 w 193"/>
                <a:gd name="T43" fmla="*/ 45 h 248"/>
                <a:gd name="T44" fmla="*/ 93 w 193"/>
                <a:gd name="T45" fmla="*/ 43 h 248"/>
                <a:gd name="T46" fmla="*/ 111 w 193"/>
                <a:gd name="T47" fmla="*/ 18 h 248"/>
                <a:gd name="T48" fmla="*/ 119 w 193"/>
                <a:gd name="T49" fmla="*/ 5 h 248"/>
                <a:gd name="T50" fmla="*/ 129 w 193"/>
                <a:gd name="T51" fmla="*/ 0 h 248"/>
                <a:gd name="T52" fmla="*/ 137 w 193"/>
                <a:gd name="T53" fmla="*/ 21 h 248"/>
                <a:gd name="T54" fmla="*/ 139 w 193"/>
                <a:gd name="T55" fmla="*/ 33 h 248"/>
                <a:gd name="T56" fmla="*/ 128 w 193"/>
                <a:gd name="T57" fmla="*/ 36 h 248"/>
                <a:gd name="T58" fmla="*/ 136 w 193"/>
                <a:gd name="T59" fmla="*/ 65 h 248"/>
                <a:gd name="T60" fmla="*/ 148 w 193"/>
                <a:gd name="T61" fmla="*/ 62 h 248"/>
                <a:gd name="T62" fmla="*/ 156 w 193"/>
                <a:gd name="T63" fmla="*/ 56 h 248"/>
                <a:gd name="T64" fmla="*/ 175 w 193"/>
                <a:gd name="T65" fmla="*/ 67 h 248"/>
                <a:gd name="T66" fmla="*/ 170 w 193"/>
                <a:gd name="T67" fmla="*/ 73 h 248"/>
                <a:gd name="T68" fmla="*/ 160 w 193"/>
                <a:gd name="T69" fmla="*/ 89 h 248"/>
                <a:gd name="T70" fmla="*/ 151 w 193"/>
                <a:gd name="T71" fmla="*/ 109 h 248"/>
                <a:gd name="T72" fmla="*/ 152 w 193"/>
                <a:gd name="T73" fmla="*/ 120 h 248"/>
                <a:gd name="T74" fmla="*/ 157 w 193"/>
                <a:gd name="T75" fmla="*/ 128 h 248"/>
                <a:gd name="T76" fmla="*/ 172 w 193"/>
                <a:gd name="T77" fmla="*/ 134 h 248"/>
                <a:gd name="T78" fmla="*/ 174 w 193"/>
                <a:gd name="T79" fmla="*/ 145 h 248"/>
                <a:gd name="T80" fmla="*/ 158 w 193"/>
                <a:gd name="T81" fmla="*/ 147 h 248"/>
                <a:gd name="T82" fmla="*/ 148 w 193"/>
                <a:gd name="T83" fmla="*/ 174 h 248"/>
                <a:gd name="T84" fmla="*/ 150 w 193"/>
                <a:gd name="T85" fmla="*/ 186 h 248"/>
                <a:gd name="T86" fmla="*/ 163 w 193"/>
                <a:gd name="T87" fmla="*/ 191 h 248"/>
                <a:gd name="T88" fmla="*/ 172 w 193"/>
                <a:gd name="T89" fmla="*/ 204 h 248"/>
                <a:gd name="T90" fmla="*/ 184 w 193"/>
                <a:gd name="T91" fmla="*/ 200 h 248"/>
                <a:gd name="T92" fmla="*/ 190 w 193"/>
                <a:gd name="T93" fmla="*/ 217 h 248"/>
                <a:gd name="T94" fmla="*/ 175 w 193"/>
                <a:gd name="T95" fmla="*/ 222 h 248"/>
                <a:gd name="T96" fmla="*/ 159 w 193"/>
                <a:gd name="T97" fmla="*/ 223 h 248"/>
                <a:gd name="T98" fmla="*/ 141 w 193"/>
                <a:gd name="T99" fmla="*/ 230 h 248"/>
                <a:gd name="T100" fmla="*/ 133 w 193"/>
                <a:gd name="T101" fmla="*/ 241 h 248"/>
                <a:gd name="T102" fmla="*/ 128 w 193"/>
                <a:gd name="T103" fmla="*/ 237 h 248"/>
                <a:gd name="T104" fmla="*/ 117 w 193"/>
                <a:gd name="T105" fmla="*/ 212 h 248"/>
                <a:gd name="T106" fmla="*/ 99 w 193"/>
                <a:gd name="T107" fmla="*/ 230 h 248"/>
                <a:gd name="T108" fmla="*/ 98 w 193"/>
                <a:gd name="T109" fmla="*/ 243 h 248"/>
                <a:gd name="T110" fmla="*/ 82 w 193"/>
                <a:gd name="T111" fmla="*/ 240 h 248"/>
                <a:gd name="T112" fmla="*/ 66 w 193"/>
                <a:gd name="T113" fmla="*/ 240 h 248"/>
                <a:gd name="T114" fmla="*/ 60 w 193"/>
                <a:gd name="T115" fmla="*/ 242 h 248"/>
                <a:gd name="T116" fmla="*/ 49 w 193"/>
                <a:gd name="T117" fmla="*/ 243 h 248"/>
                <a:gd name="T118" fmla="*/ 25 w 193"/>
                <a:gd name="T119" fmla="*/ 231 h 248"/>
                <a:gd name="T120" fmla="*/ 13 w 193"/>
                <a:gd name="T121" fmla="*/ 218 h 2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3"/>
                <a:gd name="T184" fmla="*/ 0 h 248"/>
                <a:gd name="T185" fmla="*/ 193 w 193"/>
                <a:gd name="T186" fmla="*/ 248 h 2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3" h="248">
                  <a:moveTo>
                    <a:pt x="0" y="209"/>
                  </a:moveTo>
                  <a:lnTo>
                    <a:pt x="3" y="208"/>
                  </a:lnTo>
                  <a:lnTo>
                    <a:pt x="4" y="207"/>
                  </a:lnTo>
                  <a:lnTo>
                    <a:pt x="7" y="204"/>
                  </a:lnTo>
                  <a:lnTo>
                    <a:pt x="10" y="204"/>
                  </a:lnTo>
                  <a:lnTo>
                    <a:pt x="11" y="204"/>
                  </a:lnTo>
                  <a:lnTo>
                    <a:pt x="11" y="203"/>
                  </a:lnTo>
                  <a:lnTo>
                    <a:pt x="13" y="200"/>
                  </a:lnTo>
                  <a:lnTo>
                    <a:pt x="17" y="200"/>
                  </a:lnTo>
                  <a:lnTo>
                    <a:pt x="20" y="197"/>
                  </a:lnTo>
                  <a:lnTo>
                    <a:pt x="21" y="195"/>
                  </a:lnTo>
                  <a:lnTo>
                    <a:pt x="24" y="196"/>
                  </a:lnTo>
                  <a:lnTo>
                    <a:pt x="25" y="197"/>
                  </a:lnTo>
                  <a:lnTo>
                    <a:pt x="27" y="198"/>
                  </a:lnTo>
                  <a:lnTo>
                    <a:pt x="29" y="200"/>
                  </a:lnTo>
                  <a:lnTo>
                    <a:pt x="30" y="201"/>
                  </a:lnTo>
                  <a:lnTo>
                    <a:pt x="33" y="200"/>
                  </a:lnTo>
                  <a:lnTo>
                    <a:pt x="33" y="193"/>
                  </a:lnTo>
                  <a:lnTo>
                    <a:pt x="33" y="192"/>
                  </a:lnTo>
                  <a:lnTo>
                    <a:pt x="33" y="190"/>
                  </a:lnTo>
                  <a:lnTo>
                    <a:pt x="35" y="187"/>
                  </a:lnTo>
                  <a:lnTo>
                    <a:pt x="35" y="186"/>
                  </a:lnTo>
                  <a:lnTo>
                    <a:pt x="35" y="185"/>
                  </a:lnTo>
                  <a:lnTo>
                    <a:pt x="36" y="185"/>
                  </a:lnTo>
                  <a:lnTo>
                    <a:pt x="38" y="185"/>
                  </a:lnTo>
                  <a:lnTo>
                    <a:pt x="39" y="185"/>
                  </a:lnTo>
                  <a:lnTo>
                    <a:pt x="40" y="184"/>
                  </a:lnTo>
                  <a:lnTo>
                    <a:pt x="39" y="182"/>
                  </a:lnTo>
                  <a:lnTo>
                    <a:pt x="38" y="181"/>
                  </a:lnTo>
                  <a:lnTo>
                    <a:pt x="37" y="179"/>
                  </a:lnTo>
                  <a:lnTo>
                    <a:pt x="37" y="178"/>
                  </a:lnTo>
                  <a:lnTo>
                    <a:pt x="36" y="178"/>
                  </a:lnTo>
                  <a:lnTo>
                    <a:pt x="35" y="177"/>
                  </a:lnTo>
                  <a:lnTo>
                    <a:pt x="35" y="173"/>
                  </a:lnTo>
                  <a:lnTo>
                    <a:pt x="39" y="169"/>
                  </a:lnTo>
                  <a:lnTo>
                    <a:pt x="38" y="168"/>
                  </a:lnTo>
                  <a:lnTo>
                    <a:pt x="38" y="167"/>
                  </a:lnTo>
                  <a:lnTo>
                    <a:pt x="40" y="166"/>
                  </a:lnTo>
                  <a:lnTo>
                    <a:pt x="41" y="165"/>
                  </a:lnTo>
                  <a:lnTo>
                    <a:pt x="40" y="164"/>
                  </a:lnTo>
                  <a:lnTo>
                    <a:pt x="41" y="160"/>
                  </a:lnTo>
                  <a:lnTo>
                    <a:pt x="41" y="156"/>
                  </a:lnTo>
                  <a:lnTo>
                    <a:pt x="41" y="154"/>
                  </a:lnTo>
                  <a:lnTo>
                    <a:pt x="42" y="148"/>
                  </a:lnTo>
                  <a:lnTo>
                    <a:pt x="41" y="142"/>
                  </a:lnTo>
                  <a:lnTo>
                    <a:pt x="42" y="138"/>
                  </a:lnTo>
                  <a:lnTo>
                    <a:pt x="43" y="137"/>
                  </a:lnTo>
                  <a:lnTo>
                    <a:pt x="43" y="132"/>
                  </a:lnTo>
                  <a:lnTo>
                    <a:pt x="42" y="128"/>
                  </a:lnTo>
                  <a:lnTo>
                    <a:pt x="43" y="125"/>
                  </a:lnTo>
                  <a:lnTo>
                    <a:pt x="42" y="120"/>
                  </a:lnTo>
                  <a:lnTo>
                    <a:pt x="43" y="114"/>
                  </a:lnTo>
                  <a:lnTo>
                    <a:pt x="49" y="115"/>
                  </a:lnTo>
                  <a:lnTo>
                    <a:pt x="54" y="113"/>
                  </a:lnTo>
                  <a:lnTo>
                    <a:pt x="55" y="114"/>
                  </a:lnTo>
                  <a:lnTo>
                    <a:pt x="55" y="115"/>
                  </a:lnTo>
                  <a:lnTo>
                    <a:pt x="58" y="117"/>
                  </a:lnTo>
                  <a:lnTo>
                    <a:pt x="61" y="123"/>
                  </a:lnTo>
                  <a:lnTo>
                    <a:pt x="62" y="125"/>
                  </a:lnTo>
                  <a:lnTo>
                    <a:pt x="63" y="126"/>
                  </a:lnTo>
                  <a:lnTo>
                    <a:pt x="64" y="127"/>
                  </a:lnTo>
                  <a:lnTo>
                    <a:pt x="65" y="131"/>
                  </a:lnTo>
                  <a:lnTo>
                    <a:pt x="70" y="135"/>
                  </a:lnTo>
                  <a:lnTo>
                    <a:pt x="70" y="136"/>
                  </a:lnTo>
                  <a:lnTo>
                    <a:pt x="75" y="139"/>
                  </a:lnTo>
                  <a:lnTo>
                    <a:pt x="77" y="139"/>
                  </a:lnTo>
                  <a:lnTo>
                    <a:pt x="79" y="141"/>
                  </a:lnTo>
                  <a:lnTo>
                    <a:pt x="80" y="143"/>
                  </a:lnTo>
                  <a:lnTo>
                    <a:pt x="84" y="143"/>
                  </a:lnTo>
                  <a:lnTo>
                    <a:pt x="90" y="139"/>
                  </a:lnTo>
                  <a:lnTo>
                    <a:pt x="91" y="137"/>
                  </a:lnTo>
                  <a:lnTo>
                    <a:pt x="91" y="136"/>
                  </a:lnTo>
                  <a:lnTo>
                    <a:pt x="96" y="134"/>
                  </a:lnTo>
                  <a:lnTo>
                    <a:pt x="97" y="135"/>
                  </a:lnTo>
                  <a:lnTo>
                    <a:pt x="97" y="136"/>
                  </a:lnTo>
                  <a:lnTo>
                    <a:pt x="101" y="138"/>
                  </a:lnTo>
                  <a:lnTo>
                    <a:pt x="101" y="139"/>
                  </a:lnTo>
                  <a:lnTo>
                    <a:pt x="103" y="139"/>
                  </a:lnTo>
                  <a:lnTo>
                    <a:pt x="104" y="138"/>
                  </a:lnTo>
                  <a:lnTo>
                    <a:pt x="106" y="136"/>
                  </a:lnTo>
                  <a:lnTo>
                    <a:pt x="108" y="135"/>
                  </a:lnTo>
                  <a:lnTo>
                    <a:pt x="108" y="133"/>
                  </a:lnTo>
                  <a:lnTo>
                    <a:pt x="108" y="132"/>
                  </a:lnTo>
                  <a:lnTo>
                    <a:pt x="111" y="131"/>
                  </a:lnTo>
                  <a:lnTo>
                    <a:pt x="113" y="130"/>
                  </a:lnTo>
                  <a:lnTo>
                    <a:pt x="116" y="131"/>
                  </a:lnTo>
                  <a:lnTo>
                    <a:pt x="118" y="131"/>
                  </a:lnTo>
                  <a:lnTo>
                    <a:pt x="122" y="132"/>
                  </a:lnTo>
                  <a:lnTo>
                    <a:pt x="123" y="131"/>
                  </a:lnTo>
                  <a:lnTo>
                    <a:pt x="126" y="126"/>
                  </a:lnTo>
                  <a:lnTo>
                    <a:pt x="125" y="124"/>
                  </a:lnTo>
                  <a:lnTo>
                    <a:pt x="123" y="123"/>
                  </a:lnTo>
                  <a:lnTo>
                    <a:pt x="120" y="124"/>
                  </a:lnTo>
                  <a:lnTo>
                    <a:pt x="118" y="122"/>
                  </a:lnTo>
                  <a:lnTo>
                    <a:pt x="118" y="120"/>
                  </a:lnTo>
                  <a:lnTo>
                    <a:pt x="117" y="116"/>
                  </a:lnTo>
                  <a:lnTo>
                    <a:pt x="115" y="115"/>
                  </a:lnTo>
                  <a:lnTo>
                    <a:pt x="113" y="115"/>
                  </a:lnTo>
                  <a:lnTo>
                    <a:pt x="111" y="116"/>
                  </a:lnTo>
                  <a:lnTo>
                    <a:pt x="107" y="116"/>
                  </a:lnTo>
                  <a:lnTo>
                    <a:pt x="106" y="116"/>
                  </a:lnTo>
                  <a:lnTo>
                    <a:pt x="106" y="113"/>
                  </a:lnTo>
                  <a:lnTo>
                    <a:pt x="105" y="112"/>
                  </a:lnTo>
                  <a:lnTo>
                    <a:pt x="106" y="109"/>
                  </a:lnTo>
                  <a:lnTo>
                    <a:pt x="105" y="106"/>
                  </a:lnTo>
                  <a:lnTo>
                    <a:pt x="102" y="106"/>
                  </a:lnTo>
                  <a:lnTo>
                    <a:pt x="102" y="105"/>
                  </a:lnTo>
                  <a:lnTo>
                    <a:pt x="98" y="103"/>
                  </a:lnTo>
                  <a:lnTo>
                    <a:pt x="96" y="103"/>
                  </a:lnTo>
                  <a:lnTo>
                    <a:pt x="96" y="102"/>
                  </a:lnTo>
                  <a:lnTo>
                    <a:pt x="93" y="100"/>
                  </a:lnTo>
                  <a:lnTo>
                    <a:pt x="91" y="100"/>
                  </a:lnTo>
                  <a:lnTo>
                    <a:pt x="90" y="100"/>
                  </a:lnTo>
                  <a:lnTo>
                    <a:pt x="87" y="99"/>
                  </a:lnTo>
                  <a:lnTo>
                    <a:pt x="86" y="99"/>
                  </a:lnTo>
                  <a:lnTo>
                    <a:pt x="83" y="99"/>
                  </a:lnTo>
                  <a:lnTo>
                    <a:pt x="81" y="98"/>
                  </a:lnTo>
                  <a:lnTo>
                    <a:pt x="83" y="93"/>
                  </a:lnTo>
                  <a:lnTo>
                    <a:pt x="82" y="89"/>
                  </a:lnTo>
                  <a:lnTo>
                    <a:pt x="81" y="84"/>
                  </a:lnTo>
                  <a:lnTo>
                    <a:pt x="83" y="79"/>
                  </a:lnTo>
                  <a:lnTo>
                    <a:pt x="88" y="73"/>
                  </a:lnTo>
                  <a:lnTo>
                    <a:pt x="90" y="70"/>
                  </a:lnTo>
                  <a:lnTo>
                    <a:pt x="90" y="66"/>
                  </a:lnTo>
                  <a:lnTo>
                    <a:pt x="91" y="63"/>
                  </a:lnTo>
                  <a:lnTo>
                    <a:pt x="92" y="62"/>
                  </a:lnTo>
                  <a:lnTo>
                    <a:pt x="93" y="60"/>
                  </a:lnTo>
                  <a:lnTo>
                    <a:pt x="92" y="54"/>
                  </a:lnTo>
                  <a:lnTo>
                    <a:pt x="86" y="50"/>
                  </a:lnTo>
                  <a:lnTo>
                    <a:pt x="85" y="49"/>
                  </a:lnTo>
                  <a:lnTo>
                    <a:pt x="81" y="46"/>
                  </a:lnTo>
                  <a:lnTo>
                    <a:pt x="81" y="45"/>
                  </a:lnTo>
                  <a:lnTo>
                    <a:pt x="84" y="43"/>
                  </a:lnTo>
                  <a:lnTo>
                    <a:pt x="86" y="43"/>
                  </a:lnTo>
                  <a:lnTo>
                    <a:pt x="87" y="44"/>
                  </a:lnTo>
                  <a:lnTo>
                    <a:pt x="91" y="44"/>
                  </a:lnTo>
                  <a:lnTo>
                    <a:pt x="92" y="44"/>
                  </a:lnTo>
                  <a:lnTo>
                    <a:pt x="93" y="43"/>
                  </a:lnTo>
                  <a:lnTo>
                    <a:pt x="96" y="37"/>
                  </a:lnTo>
                  <a:lnTo>
                    <a:pt x="98" y="34"/>
                  </a:lnTo>
                  <a:lnTo>
                    <a:pt x="106" y="29"/>
                  </a:lnTo>
                  <a:lnTo>
                    <a:pt x="109" y="26"/>
                  </a:lnTo>
                  <a:lnTo>
                    <a:pt x="109" y="21"/>
                  </a:lnTo>
                  <a:lnTo>
                    <a:pt x="111" y="18"/>
                  </a:lnTo>
                  <a:lnTo>
                    <a:pt x="114" y="13"/>
                  </a:lnTo>
                  <a:lnTo>
                    <a:pt x="111" y="10"/>
                  </a:lnTo>
                  <a:lnTo>
                    <a:pt x="111" y="7"/>
                  </a:lnTo>
                  <a:lnTo>
                    <a:pt x="112" y="7"/>
                  </a:lnTo>
                  <a:lnTo>
                    <a:pt x="117" y="6"/>
                  </a:lnTo>
                  <a:lnTo>
                    <a:pt x="119" y="5"/>
                  </a:lnTo>
                  <a:lnTo>
                    <a:pt x="118" y="1"/>
                  </a:lnTo>
                  <a:lnTo>
                    <a:pt x="119" y="1"/>
                  </a:lnTo>
                  <a:lnTo>
                    <a:pt x="122" y="1"/>
                  </a:lnTo>
                  <a:lnTo>
                    <a:pt x="126" y="1"/>
                  </a:lnTo>
                  <a:lnTo>
                    <a:pt x="128" y="0"/>
                  </a:lnTo>
                  <a:lnTo>
                    <a:pt x="129" y="0"/>
                  </a:lnTo>
                  <a:lnTo>
                    <a:pt x="131" y="5"/>
                  </a:lnTo>
                  <a:lnTo>
                    <a:pt x="129" y="13"/>
                  </a:lnTo>
                  <a:lnTo>
                    <a:pt x="131" y="15"/>
                  </a:lnTo>
                  <a:lnTo>
                    <a:pt x="133" y="16"/>
                  </a:lnTo>
                  <a:lnTo>
                    <a:pt x="135" y="19"/>
                  </a:lnTo>
                  <a:lnTo>
                    <a:pt x="137" y="21"/>
                  </a:lnTo>
                  <a:lnTo>
                    <a:pt x="139" y="19"/>
                  </a:lnTo>
                  <a:lnTo>
                    <a:pt x="140" y="22"/>
                  </a:lnTo>
                  <a:lnTo>
                    <a:pt x="145" y="25"/>
                  </a:lnTo>
                  <a:lnTo>
                    <a:pt x="145" y="29"/>
                  </a:lnTo>
                  <a:lnTo>
                    <a:pt x="144" y="30"/>
                  </a:lnTo>
                  <a:lnTo>
                    <a:pt x="139" y="33"/>
                  </a:lnTo>
                  <a:lnTo>
                    <a:pt x="136" y="35"/>
                  </a:lnTo>
                  <a:lnTo>
                    <a:pt x="135" y="35"/>
                  </a:lnTo>
                  <a:lnTo>
                    <a:pt x="134" y="33"/>
                  </a:lnTo>
                  <a:lnTo>
                    <a:pt x="133" y="33"/>
                  </a:lnTo>
                  <a:lnTo>
                    <a:pt x="131" y="33"/>
                  </a:lnTo>
                  <a:lnTo>
                    <a:pt x="128" y="36"/>
                  </a:lnTo>
                  <a:lnTo>
                    <a:pt x="126" y="57"/>
                  </a:lnTo>
                  <a:lnTo>
                    <a:pt x="129" y="59"/>
                  </a:lnTo>
                  <a:lnTo>
                    <a:pt x="130" y="61"/>
                  </a:lnTo>
                  <a:lnTo>
                    <a:pt x="133" y="62"/>
                  </a:lnTo>
                  <a:lnTo>
                    <a:pt x="136" y="61"/>
                  </a:lnTo>
                  <a:lnTo>
                    <a:pt x="136" y="65"/>
                  </a:lnTo>
                  <a:lnTo>
                    <a:pt x="138" y="68"/>
                  </a:lnTo>
                  <a:lnTo>
                    <a:pt x="139" y="68"/>
                  </a:lnTo>
                  <a:lnTo>
                    <a:pt x="141" y="68"/>
                  </a:lnTo>
                  <a:lnTo>
                    <a:pt x="142" y="67"/>
                  </a:lnTo>
                  <a:lnTo>
                    <a:pt x="145" y="63"/>
                  </a:lnTo>
                  <a:lnTo>
                    <a:pt x="148" y="62"/>
                  </a:lnTo>
                  <a:lnTo>
                    <a:pt x="149" y="60"/>
                  </a:lnTo>
                  <a:lnTo>
                    <a:pt x="150" y="57"/>
                  </a:lnTo>
                  <a:lnTo>
                    <a:pt x="152" y="56"/>
                  </a:lnTo>
                  <a:lnTo>
                    <a:pt x="153" y="57"/>
                  </a:lnTo>
                  <a:lnTo>
                    <a:pt x="155" y="57"/>
                  </a:lnTo>
                  <a:lnTo>
                    <a:pt x="156" y="56"/>
                  </a:lnTo>
                  <a:lnTo>
                    <a:pt x="157" y="56"/>
                  </a:lnTo>
                  <a:lnTo>
                    <a:pt x="159" y="57"/>
                  </a:lnTo>
                  <a:lnTo>
                    <a:pt x="160" y="59"/>
                  </a:lnTo>
                  <a:lnTo>
                    <a:pt x="161" y="60"/>
                  </a:lnTo>
                  <a:lnTo>
                    <a:pt x="173" y="66"/>
                  </a:lnTo>
                  <a:lnTo>
                    <a:pt x="175" y="67"/>
                  </a:lnTo>
                  <a:lnTo>
                    <a:pt x="177" y="66"/>
                  </a:lnTo>
                  <a:lnTo>
                    <a:pt x="175" y="70"/>
                  </a:lnTo>
                  <a:lnTo>
                    <a:pt x="174" y="70"/>
                  </a:lnTo>
                  <a:lnTo>
                    <a:pt x="173" y="70"/>
                  </a:lnTo>
                  <a:lnTo>
                    <a:pt x="172" y="73"/>
                  </a:lnTo>
                  <a:lnTo>
                    <a:pt x="170" y="73"/>
                  </a:lnTo>
                  <a:lnTo>
                    <a:pt x="168" y="77"/>
                  </a:lnTo>
                  <a:lnTo>
                    <a:pt x="167" y="79"/>
                  </a:lnTo>
                  <a:lnTo>
                    <a:pt x="166" y="79"/>
                  </a:lnTo>
                  <a:lnTo>
                    <a:pt x="163" y="81"/>
                  </a:lnTo>
                  <a:lnTo>
                    <a:pt x="163" y="83"/>
                  </a:lnTo>
                  <a:lnTo>
                    <a:pt x="160" y="89"/>
                  </a:lnTo>
                  <a:lnTo>
                    <a:pt x="158" y="95"/>
                  </a:lnTo>
                  <a:lnTo>
                    <a:pt x="157" y="99"/>
                  </a:lnTo>
                  <a:lnTo>
                    <a:pt x="153" y="105"/>
                  </a:lnTo>
                  <a:lnTo>
                    <a:pt x="153" y="108"/>
                  </a:lnTo>
                  <a:lnTo>
                    <a:pt x="152" y="109"/>
                  </a:lnTo>
                  <a:lnTo>
                    <a:pt x="151" y="109"/>
                  </a:lnTo>
                  <a:lnTo>
                    <a:pt x="149" y="112"/>
                  </a:lnTo>
                  <a:lnTo>
                    <a:pt x="148" y="114"/>
                  </a:lnTo>
                  <a:lnTo>
                    <a:pt x="149" y="115"/>
                  </a:lnTo>
                  <a:lnTo>
                    <a:pt x="150" y="116"/>
                  </a:lnTo>
                  <a:lnTo>
                    <a:pt x="152" y="119"/>
                  </a:lnTo>
                  <a:lnTo>
                    <a:pt x="152" y="120"/>
                  </a:lnTo>
                  <a:lnTo>
                    <a:pt x="150" y="123"/>
                  </a:lnTo>
                  <a:lnTo>
                    <a:pt x="150" y="124"/>
                  </a:lnTo>
                  <a:lnTo>
                    <a:pt x="150" y="125"/>
                  </a:lnTo>
                  <a:lnTo>
                    <a:pt x="151" y="126"/>
                  </a:lnTo>
                  <a:lnTo>
                    <a:pt x="156" y="128"/>
                  </a:lnTo>
                  <a:lnTo>
                    <a:pt x="157" y="128"/>
                  </a:lnTo>
                  <a:lnTo>
                    <a:pt x="158" y="130"/>
                  </a:lnTo>
                  <a:lnTo>
                    <a:pt x="160" y="131"/>
                  </a:lnTo>
                  <a:lnTo>
                    <a:pt x="163" y="132"/>
                  </a:lnTo>
                  <a:lnTo>
                    <a:pt x="166" y="132"/>
                  </a:lnTo>
                  <a:lnTo>
                    <a:pt x="169" y="134"/>
                  </a:lnTo>
                  <a:lnTo>
                    <a:pt x="172" y="134"/>
                  </a:lnTo>
                  <a:lnTo>
                    <a:pt x="177" y="135"/>
                  </a:lnTo>
                  <a:lnTo>
                    <a:pt x="180" y="136"/>
                  </a:lnTo>
                  <a:lnTo>
                    <a:pt x="181" y="137"/>
                  </a:lnTo>
                  <a:lnTo>
                    <a:pt x="180" y="141"/>
                  </a:lnTo>
                  <a:lnTo>
                    <a:pt x="178" y="143"/>
                  </a:lnTo>
                  <a:lnTo>
                    <a:pt x="174" y="145"/>
                  </a:lnTo>
                  <a:lnTo>
                    <a:pt x="168" y="146"/>
                  </a:lnTo>
                  <a:lnTo>
                    <a:pt x="166" y="145"/>
                  </a:lnTo>
                  <a:lnTo>
                    <a:pt x="163" y="147"/>
                  </a:lnTo>
                  <a:lnTo>
                    <a:pt x="160" y="147"/>
                  </a:lnTo>
                  <a:lnTo>
                    <a:pt x="159" y="146"/>
                  </a:lnTo>
                  <a:lnTo>
                    <a:pt x="158" y="147"/>
                  </a:lnTo>
                  <a:lnTo>
                    <a:pt x="157" y="149"/>
                  </a:lnTo>
                  <a:lnTo>
                    <a:pt x="156" y="165"/>
                  </a:lnTo>
                  <a:lnTo>
                    <a:pt x="153" y="167"/>
                  </a:lnTo>
                  <a:lnTo>
                    <a:pt x="152" y="168"/>
                  </a:lnTo>
                  <a:lnTo>
                    <a:pt x="150" y="170"/>
                  </a:lnTo>
                  <a:lnTo>
                    <a:pt x="148" y="174"/>
                  </a:lnTo>
                  <a:lnTo>
                    <a:pt x="147" y="174"/>
                  </a:lnTo>
                  <a:lnTo>
                    <a:pt x="147" y="175"/>
                  </a:lnTo>
                  <a:lnTo>
                    <a:pt x="146" y="177"/>
                  </a:lnTo>
                  <a:lnTo>
                    <a:pt x="146" y="184"/>
                  </a:lnTo>
                  <a:lnTo>
                    <a:pt x="148" y="186"/>
                  </a:lnTo>
                  <a:lnTo>
                    <a:pt x="150" y="186"/>
                  </a:lnTo>
                  <a:lnTo>
                    <a:pt x="153" y="187"/>
                  </a:lnTo>
                  <a:lnTo>
                    <a:pt x="156" y="188"/>
                  </a:lnTo>
                  <a:lnTo>
                    <a:pt x="158" y="187"/>
                  </a:lnTo>
                  <a:lnTo>
                    <a:pt x="161" y="188"/>
                  </a:lnTo>
                  <a:lnTo>
                    <a:pt x="163" y="190"/>
                  </a:lnTo>
                  <a:lnTo>
                    <a:pt x="163" y="191"/>
                  </a:lnTo>
                  <a:lnTo>
                    <a:pt x="163" y="195"/>
                  </a:lnTo>
                  <a:lnTo>
                    <a:pt x="163" y="197"/>
                  </a:lnTo>
                  <a:lnTo>
                    <a:pt x="164" y="199"/>
                  </a:lnTo>
                  <a:lnTo>
                    <a:pt x="167" y="206"/>
                  </a:lnTo>
                  <a:lnTo>
                    <a:pt x="171" y="206"/>
                  </a:lnTo>
                  <a:lnTo>
                    <a:pt x="172" y="204"/>
                  </a:lnTo>
                  <a:lnTo>
                    <a:pt x="173" y="204"/>
                  </a:lnTo>
                  <a:lnTo>
                    <a:pt x="174" y="203"/>
                  </a:lnTo>
                  <a:lnTo>
                    <a:pt x="175" y="203"/>
                  </a:lnTo>
                  <a:lnTo>
                    <a:pt x="178" y="203"/>
                  </a:lnTo>
                  <a:lnTo>
                    <a:pt x="181" y="202"/>
                  </a:lnTo>
                  <a:lnTo>
                    <a:pt x="184" y="200"/>
                  </a:lnTo>
                  <a:lnTo>
                    <a:pt x="188" y="200"/>
                  </a:lnTo>
                  <a:lnTo>
                    <a:pt x="189" y="202"/>
                  </a:lnTo>
                  <a:lnTo>
                    <a:pt x="191" y="207"/>
                  </a:lnTo>
                  <a:lnTo>
                    <a:pt x="192" y="208"/>
                  </a:lnTo>
                  <a:lnTo>
                    <a:pt x="193" y="209"/>
                  </a:lnTo>
                  <a:lnTo>
                    <a:pt x="190" y="217"/>
                  </a:lnTo>
                  <a:lnTo>
                    <a:pt x="189" y="217"/>
                  </a:lnTo>
                  <a:lnTo>
                    <a:pt x="188" y="218"/>
                  </a:lnTo>
                  <a:lnTo>
                    <a:pt x="185" y="219"/>
                  </a:lnTo>
                  <a:lnTo>
                    <a:pt x="184" y="219"/>
                  </a:lnTo>
                  <a:lnTo>
                    <a:pt x="180" y="220"/>
                  </a:lnTo>
                  <a:lnTo>
                    <a:pt x="175" y="222"/>
                  </a:lnTo>
                  <a:lnTo>
                    <a:pt x="172" y="224"/>
                  </a:lnTo>
                  <a:lnTo>
                    <a:pt x="170" y="226"/>
                  </a:lnTo>
                  <a:lnTo>
                    <a:pt x="167" y="226"/>
                  </a:lnTo>
                  <a:lnTo>
                    <a:pt x="164" y="226"/>
                  </a:lnTo>
                  <a:lnTo>
                    <a:pt x="161" y="223"/>
                  </a:lnTo>
                  <a:lnTo>
                    <a:pt x="159" y="223"/>
                  </a:lnTo>
                  <a:lnTo>
                    <a:pt x="156" y="223"/>
                  </a:lnTo>
                  <a:lnTo>
                    <a:pt x="155" y="224"/>
                  </a:lnTo>
                  <a:lnTo>
                    <a:pt x="150" y="225"/>
                  </a:lnTo>
                  <a:lnTo>
                    <a:pt x="148" y="226"/>
                  </a:lnTo>
                  <a:lnTo>
                    <a:pt x="145" y="228"/>
                  </a:lnTo>
                  <a:lnTo>
                    <a:pt x="141" y="230"/>
                  </a:lnTo>
                  <a:lnTo>
                    <a:pt x="140" y="230"/>
                  </a:lnTo>
                  <a:lnTo>
                    <a:pt x="137" y="232"/>
                  </a:lnTo>
                  <a:lnTo>
                    <a:pt x="135" y="235"/>
                  </a:lnTo>
                  <a:lnTo>
                    <a:pt x="135" y="236"/>
                  </a:lnTo>
                  <a:lnTo>
                    <a:pt x="134" y="241"/>
                  </a:lnTo>
                  <a:lnTo>
                    <a:pt x="133" y="241"/>
                  </a:lnTo>
                  <a:lnTo>
                    <a:pt x="131" y="237"/>
                  </a:lnTo>
                  <a:lnTo>
                    <a:pt x="133" y="237"/>
                  </a:lnTo>
                  <a:lnTo>
                    <a:pt x="130" y="233"/>
                  </a:lnTo>
                  <a:lnTo>
                    <a:pt x="130" y="235"/>
                  </a:lnTo>
                  <a:lnTo>
                    <a:pt x="130" y="237"/>
                  </a:lnTo>
                  <a:lnTo>
                    <a:pt x="128" y="237"/>
                  </a:lnTo>
                  <a:lnTo>
                    <a:pt x="126" y="235"/>
                  </a:lnTo>
                  <a:lnTo>
                    <a:pt x="124" y="229"/>
                  </a:lnTo>
                  <a:lnTo>
                    <a:pt x="118" y="223"/>
                  </a:lnTo>
                  <a:lnTo>
                    <a:pt x="119" y="214"/>
                  </a:lnTo>
                  <a:lnTo>
                    <a:pt x="119" y="213"/>
                  </a:lnTo>
                  <a:lnTo>
                    <a:pt x="117" y="212"/>
                  </a:lnTo>
                  <a:lnTo>
                    <a:pt x="111" y="213"/>
                  </a:lnTo>
                  <a:lnTo>
                    <a:pt x="108" y="213"/>
                  </a:lnTo>
                  <a:lnTo>
                    <a:pt x="106" y="217"/>
                  </a:lnTo>
                  <a:lnTo>
                    <a:pt x="103" y="218"/>
                  </a:lnTo>
                  <a:lnTo>
                    <a:pt x="97" y="229"/>
                  </a:lnTo>
                  <a:lnTo>
                    <a:pt x="99" y="230"/>
                  </a:lnTo>
                  <a:lnTo>
                    <a:pt x="99" y="234"/>
                  </a:lnTo>
                  <a:lnTo>
                    <a:pt x="102" y="235"/>
                  </a:lnTo>
                  <a:lnTo>
                    <a:pt x="104" y="237"/>
                  </a:lnTo>
                  <a:lnTo>
                    <a:pt x="104" y="239"/>
                  </a:lnTo>
                  <a:lnTo>
                    <a:pt x="104" y="240"/>
                  </a:lnTo>
                  <a:lnTo>
                    <a:pt x="98" y="243"/>
                  </a:lnTo>
                  <a:lnTo>
                    <a:pt x="96" y="244"/>
                  </a:lnTo>
                  <a:lnTo>
                    <a:pt x="95" y="244"/>
                  </a:lnTo>
                  <a:lnTo>
                    <a:pt x="93" y="241"/>
                  </a:lnTo>
                  <a:lnTo>
                    <a:pt x="91" y="241"/>
                  </a:lnTo>
                  <a:lnTo>
                    <a:pt x="85" y="241"/>
                  </a:lnTo>
                  <a:lnTo>
                    <a:pt x="82" y="240"/>
                  </a:lnTo>
                  <a:lnTo>
                    <a:pt x="79" y="237"/>
                  </a:lnTo>
                  <a:lnTo>
                    <a:pt x="76" y="237"/>
                  </a:lnTo>
                  <a:lnTo>
                    <a:pt x="73" y="237"/>
                  </a:lnTo>
                  <a:lnTo>
                    <a:pt x="70" y="237"/>
                  </a:lnTo>
                  <a:lnTo>
                    <a:pt x="69" y="236"/>
                  </a:lnTo>
                  <a:lnTo>
                    <a:pt x="66" y="240"/>
                  </a:lnTo>
                  <a:lnTo>
                    <a:pt x="65" y="247"/>
                  </a:lnTo>
                  <a:lnTo>
                    <a:pt x="64" y="248"/>
                  </a:lnTo>
                  <a:lnTo>
                    <a:pt x="62" y="245"/>
                  </a:lnTo>
                  <a:lnTo>
                    <a:pt x="61" y="244"/>
                  </a:lnTo>
                  <a:lnTo>
                    <a:pt x="62" y="242"/>
                  </a:lnTo>
                  <a:lnTo>
                    <a:pt x="60" y="242"/>
                  </a:lnTo>
                  <a:lnTo>
                    <a:pt x="59" y="244"/>
                  </a:lnTo>
                  <a:lnTo>
                    <a:pt x="57" y="245"/>
                  </a:lnTo>
                  <a:lnTo>
                    <a:pt x="54" y="243"/>
                  </a:lnTo>
                  <a:lnTo>
                    <a:pt x="53" y="245"/>
                  </a:lnTo>
                  <a:lnTo>
                    <a:pt x="51" y="245"/>
                  </a:lnTo>
                  <a:lnTo>
                    <a:pt x="49" y="243"/>
                  </a:lnTo>
                  <a:lnTo>
                    <a:pt x="44" y="239"/>
                  </a:lnTo>
                  <a:lnTo>
                    <a:pt x="42" y="237"/>
                  </a:lnTo>
                  <a:lnTo>
                    <a:pt x="37" y="237"/>
                  </a:lnTo>
                  <a:lnTo>
                    <a:pt x="33" y="237"/>
                  </a:lnTo>
                  <a:lnTo>
                    <a:pt x="32" y="235"/>
                  </a:lnTo>
                  <a:lnTo>
                    <a:pt x="25" y="231"/>
                  </a:lnTo>
                  <a:lnTo>
                    <a:pt x="25" y="229"/>
                  </a:lnTo>
                  <a:lnTo>
                    <a:pt x="24" y="226"/>
                  </a:lnTo>
                  <a:lnTo>
                    <a:pt x="21" y="225"/>
                  </a:lnTo>
                  <a:lnTo>
                    <a:pt x="16" y="224"/>
                  </a:lnTo>
                  <a:lnTo>
                    <a:pt x="14" y="222"/>
                  </a:lnTo>
                  <a:lnTo>
                    <a:pt x="13" y="218"/>
                  </a:lnTo>
                  <a:lnTo>
                    <a:pt x="11" y="217"/>
                  </a:lnTo>
                  <a:lnTo>
                    <a:pt x="10" y="217"/>
                  </a:lnTo>
                  <a:lnTo>
                    <a:pt x="8" y="215"/>
                  </a:lnTo>
                  <a:lnTo>
                    <a:pt x="0" y="209"/>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2" name="Freeform 69"/>
            <p:cNvSpPr>
              <a:spLocks/>
            </p:cNvSpPr>
            <p:nvPr/>
          </p:nvSpPr>
          <p:spPr bwMode="auto">
            <a:xfrm>
              <a:off x="6252202" y="5106647"/>
              <a:ext cx="239848" cy="137809"/>
            </a:xfrm>
            <a:custGeom>
              <a:avLst/>
              <a:gdLst>
                <a:gd name="T0" fmla="*/ 9 w 89"/>
                <a:gd name="T1" fmla="*/ 7 h 50"/>
                <a:gd name="T2" fmla="*/ 12 w 89"/>
                <a:gd name="T3" fmla="*/ 7 h 50"/>
                <a:gd name="T4" fmla="*/ 20 w 89"/>
                <a:gd name="T5" fmla="*/ 7 h 50"/>
                <a:gd name="T6" fmla="*/ 25 w 89"/>
                <a:gd name="T7" fmla="*/ 8 h 50"/>
                <a:gd name="T8" fmla="*/ 33 w 89"/>
                <a:gd name="T9" fmla="*/ 7 h 50"/>
                <a:gd name="T10" fmla="*/ 40 w 89"/>
                <a:gd name="T11" fmla="*/ 1 h 50"/>
                <a:gd name="T12" fmla="*/ 46 w 89"/>
                <a:gd name="T13" fmla="*/ 0 h 50"/>
                <a:gd name="T14" fmla="*/ 46 w 89"/>
                <a:gd name="T15" fmla="*/ 6 h 50"/>
                <a:gd name="T16" fmla="*/ 50 w 89"/>
                <a:gd name="T17" fmla="*/ 6 h 50"/>
                <a:gd name="T18" fmla="*/ 54 w 89"/>
                <a:gd name="T19" fmla="*/ 7 h 50"/>
                <a:gd name="T20" fmla="*/ 59 w 89"/>
                <a:gd name="T21" fmla="*/ 9 h 50"/>
                <a:gd name="T22" fmla="*/ 61 w 89"/>
                <a:gd name="T23" fmla="*/ 10 h 50"/>
                <a:gd name="T24" fmla="*/ 65 w 89"/>
                <a:gd name="T25" fmla="*/ 13 h 50"/>
                <a:gd name="T26" fmla="*/ 69 w 89"/>
                <a:gd name="T27" fmla="*/ 16 h 50"/>
                <a:gd name="T28" fmla="*/ 69 w 89"/>
                <a:gd name="T29" fmla="*/ 20 h 50"/>
                <a:gd name="T30" fmla="*/ 70 w 89"/>
                <a:gd name="T31" fmla="*/ 23 h 50"/>
                <a:gd name="T32" fmla="*/ 76 w 89"/>
                <a:gd name="T33" fmla="*/ 22 h 50"/>
                <a:gd name="T34" fmla="*/ 80 w 89"/>
                <a:gd name="T35" fmla="*/ 23 h 50"/>
                <a:gd name="T36" fmla="*/ 81 w 89"/>
                <a:gd name="T37" fmla="*/ 29 h 50"/>
                <a:gd name="T38" fmla="*/ 86 w 89"/>
                <a:gd name="T39" fmla="*/ 30 h 50"/>
                <a:gd name="T40" fmla="*/ 89 w 89"/>
                <a:gd name="T41" fmla="*/ 33 h 50"/>
                <a:gd name="T42" fmla="*/ 85 w 89"/>
                <a:gd name="T43" fmla="*/ 39 h 50"/>
                <a:gd name="T44" fmla="*/ 79 w 89"/>
                <a:gd name="T45" fmla="*/ 38 h 50"/>
                <a:gd name="T46" fmla="*/ 74 w 89"/>
                <a:gd name="T47" fmla="*/ 38 h 50"/>
                <a:gd name="T48" fmla="*/ 71 w 89"/>
                <a:gd name="T49" fmla="*/ 40 h 50"/>
                <a:gd name="T50" fmla="*/ 69 w 89"/>
                <a:gd name="T51" fmla="*/ 43 h 50"/>
                <a:gd name="T52" fmla="*/ 66 w 89"/>
                <a:gd name="T53" fmla="*/ 46 h 50"/>
                <a:gd name="T54" fmla="*/ 64 w 89"/>
                <a:gd name="T55" fmla="*/ 45 h 50"/>
                <a:gd name="T56" fmla="*/ 60 w 89"/>
                <a:gd name="T57" fmla="*/ 42 h 50"/>
                <a:gd name="T58" fmla="*/ 54 w 89"/>
                <a:gd name="T59" fmla="*/ 43 h 50"/>
                <a:gd name="T60" fmla="*/ 53 w 89"/>
                <a:gd name="T61" fmla="*/ 46 h 50"/>
                <a:gd name="T62" fmla="*/ 43 w 89"/>
                <a:gd name="T63" fmla="*/ 50 h 50"/>
                <a:gd name="T64" fmla="*/ 40 w 89"/>
                <a:gd name="T65" fmla="*/ 46 h 50"/>
                <a:gd name="T66" fmla="*/ 33 w 89"/>
                <a:gd name="T67" fmla="*/ 43 h 50"/>
                <a:gd name="T68" fmla="*/ 28 w 89"/>
                <a:gd name="T69" fmla="*/ 38 h 50"/>
                <a:gd name="T70" fmla="*/ 26 w 89"/>
                <a:gd name="T71" fmla="*/ 33 h 50"/>
                <a:gd name="T72" fmla="*/ 24 w 89"/>
                <a:gd name="T73" fmla="*/ 30 h 50"/>
                <a:gd name="T74" fmla="*/ 18 w 89"/>
                <a:gd name="T75" fmla="*/ 22 h 50"/>
                <a:gd name="T76" fmla="*/ 17 w 89"/>
                <a:gd name="T77" fmla="*/ 20 h 50"/>
                <a:gd name="T78" fmla="*/ 6 w 89"/>
                <a:gd name="T79" fmla="*/ 21 h 50"/>
                <a:gd name="T80" fmla="*/ 3 w 89"/>
                <a:gd name="T81" fmla="*/ 17 h 50"/>
                <a:gd name="T82" fmla="*/ 2 w 89"/>
                <a:gd name="T83" fmla="*/ 12 h 5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
                <a:gd name="T127" fmla="*/ 0 h 50"/>
                <a:gd name="T128" fmla="*/ 89 w 89"/>
                <a:gd name="T129" fmla="*/ 50 h 5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 h="50">
                  <a:moveTo>
                    <a:pt x="0" y="10"/>
                  </a:moveTo>
                  <a:lnTo>
                    <a:pt x="9" y="7"/>
                  </a:lnTo>
                  <a:lnTo>
                    <a:pt x="11" y="7"/>
                  </a:lnTo>
                  <a:lnTo>
                    <a:pt x="12" y="7"/>
                  </a:lnTo>
                  <a:lnTo>
                    <a:pt x="16" y="8"/>
                  </a:lnTo>
                  <a:lnTo>
                    <a:pt x="20" y="7"/>
                  </a:lnTo>
                  <a:lnTo>
                    <a:pt x="23" y="8"/>
                  </a:lnTo>
                  <a:lnTo>
                    <a:pt x="25" y="8"/>
                  </a:lnTo>
                  <a:lnTo>
                    <a:pt x="31" y="8"/>
                  </a:lnTo>
                  <a:lnTo>
                    <a:pt x="33" y="7"/>
                  </a:lnTo>
                  <a:lnTo>
                    <a:pt x="35" y="5"/>
                  </a:lnTo>
                  <a:lnTo>
                    <a:pt x="40" y="1"/>
                  </a:lnTo>
                  <a:lnTo>
                    <a:pt x="44" y="1"/>
                  </a:lnTo>
                  <a:lnTo>
                    <a:pt x="46" y="0"/>
                  </a:lnTo>
                  <a:lnTo>
                    <a:pt x="44" y="5"/>
                  </a:lnTo>
                  <a:lnTo>
                    <a:pt x="46" y="6"/>
                  </a:lnTo>
                  <a:lnTo>
                    <a:pt x="49" y="6"/>
                  </a:lnTo>
                  <a:lnTo>
                    <a:pt x="50" y="6"/>
                  </a:lnTo>
                  <a:lnTo>
                    <a:pt x="53" y="7"/>
                  </a:lnTo>
                  <a:lnTo>
                    <a:pt x="54" y="7"/>
                  </a:lnTo>
                  <a:lnTo>
                    <a:pt x="56" y="7"/>
                  </a:lnTo>
                  <a:lnTo>
                    <a:pt x="59" y="9"/>
                  </a:lnTo>
                  <a:lnTo>
                    <a:pt x="59" y="10"/>
                  </a:lnTo>
                  <a:lnTo>
                    <a:pt x="61" y="10"/>
                  </a:lnTo>
                  <a:lnTo>
                    <a:pt x="65" y="12"/>
                  </a:lnTo>
                  <a:lnTo>
                    <a:pt x="65" y="13"/>
                  </a:lnTo>
                  <a:lnTo>
                    <a:pt x="68" y="13"/>
                  </a:lnTo>
                  <a:lnTo>
                    <a:pt x="69" y="16"/>
                  </a:lnTo>
                  <a:lnTo>
                    <a:pt x="68" y="19"/>
                  </a:lnTo>
                  <a:lnTo>
                    <a:pt x="69" y="20"/>
                  </a:lnTo>
                  <a:lnTo>
                    <a:pt x="69" y="23"/>
                  </a:lnTo>
                  <a:lnTo>
                    <a:pt x="70" y="23"/>
                  </a:lnTo>
                  <a:lnTo>
                    <a:pt x="74" y="23"/>
                  </a:lnTo>
                  <a:lnTo>
                    <a:pt x="76" y="22"/>
                  </a:lnTo>
                  <a:lnTo>
                    <a:pt x="78" y="22"/>
                  </a:lnTo>
                  <a:lnTo>
                    <a:pt x="80" y="23"/>
                  </a:lnTo>
                  <a:lnTo>
                    <a:pt x="81" y="27"/>
                  </a:lnTo>
                  <a:lnTo>
                    <a:pt x="81" y="29"/>
                  </a:lnTo>
                  <a:lnTo>
                    <a:pt x="83" y="31"/>
                  </a:lnTo>
                  <a:lnTo>
                    <a:pt x="86" y="30"/>
                  </a:lnTo>
                  <a:lnTo>
                    <a:pt x="88" y="31"/>
                  </a:lnTo>
                  <a:lnTo>
                    <a:pt x="89" y="33"/>
                  </a:lnTo>
                  <a:lnTo>
                    <a:pt x="86" y="38"/>
                  </a:lnTo>
                  <a:lnTo>
                    <a:pt x="85" y="39"/>
                  </a:lnTo>
                  <a:lnTo>
                    <a:pt x="81" y="38"/>
                  </a:lnTo>
                  <a:lnTo>
                    <a:pt x="79" y="38"/>
                  </a:lnTo>
                  <a:lnTo>
                    <a:pt x="76" y="37"/>
                  </a:lnTo>
                  <a:lnTo>
                    <a:pt x="74" y="38"/>
                  </a:lnTo>
                  <a:lnTo>
                    <a:pt x="71" y="39"/>
                  </a:lnTo>
                  <a:lnTo>
                    <a:pt x="71" y="40"/>
                  </a:lnTo>
                  <a:lnTo>
                    <a:pt x="71" y="42"/>
                  </a:lnTo>
                  <a:lnTo>
                    <a:pt x="69" y="43"/>
                  </a:lnTo>
                  <a:lnTo>
                    <a:pt x="67" y="45"/>
                  </a:lnTo>
                  <a:lnTo>
                    <a:pt x="66" y="46"/>
                  </a:lnTo>
                  <a:lnTo>
                    <a:pt x="64" y="46"/>
                  </a:lnTo>
                  <a:lnTo>
                    <a:pt x="64" y="45"/>
                  </a:lnTo>
                  <a:lnTo>
                    <a:pt x="60" y="43"/>
                  </a:lnTo>
                  <a:lnTo>
                    <a:pt x="60" y="42"/>
                  </a:lnTo>
                  <a:lnTo>
                    <a:pt x="59" y="41"/>
                  </a:lnTo>
                  <a:lnTo>
                    <a:pt x="54" y="43"/>
                  </a:lnTo>
                  <a:lnTo>
                    <a:pt x="54" y="44"/>
                  </a:lnTo>
                  <a:lnTo>
                    <a:pt x="53" y="46"/>
                  </a:lnTo>
                  <a:lnTo>
                    <a:pt x="47" y="50"/>
                  </a:lnTo>
                  <a:lnTo>
                    <a:pt x="43" y="50"/>
                  </a:lnTo>
                  <a:lnTo>
                    <a:pt x="42" y="48"/>
                  </a:lnTo>
                  <a:lnTo>
                    <a:pt x="40" y="46"/>
                  </a:lnTo>
                  <a:lnTo>
                    <a:pt x="38" y="46"/>
                  </a:lnTo>
                  <a:lnTo>
                    <a:pt x="33" y="43"/>
                  </a:lnTo>
                  <a:lnTo>
                    <a:pt x="33" y="42"/>
                  </a:lnTo>
                  <a:lnTo>
                    <a:pt x="28" y="38"/>
                  </a:lnTo>
                  <a:lnTo>
                    <a:pt x="27" y="34"/>
                  </a:lnTo>
                  <a:lnTo>
                    <a:pt x="26" y="33"/>
                  </a:lnTo>
                  <a:lnTo>
                    <a:pt x="25" y="32"/>
                  </a:lnTo>
                  <a:lnTo>
                    <a:pt x="24" y="30"/>
                  </a:lnTo>
                  <a:lnTo>
                    <a:pt x="21" y="24"/>
                  </a:lnTo>
                  <a:lnTo>
                    <a:pt x="18" y="22"/>
                  </a:lnTo>
                  <a:lnTo>
                    <a:pt x="18" y="21"/>
                  </a:lnTo>
                  <a:lnTo>
                    <a:pt x="17" y="20"/>
                  </a:lnTo>
                  <a:lnTo>
                    <a:pt x="12" y="22"/>
                  </a:lnTo>
                  <a:lnTo>
                    <a:pt x="6" y="21"/>
                  </a:lnTo>
                  <a:lnTo>
                    <a:pt x="5" y="20"/>
                  </a:lnTo>
                  <a:lnTo>
                    <a:pt x="3" y="17"/>
                  </a:lnTo>
                  <a:lnTo>
                    <a:pt x="4" y="12"/>
                  </a:lnTo>
                  <a:lnTo>
                    <a:pt x="2" y="12"/>
                  </a:lnTo>
                  <a:lnTo>
                    <a:pt x="0" y="10"/>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3" name="Freeform 70"/>
            <p:cNvSpPr>
              <a:spLocks/>
            </p:cNvSpPr>
            <p:nvPr/>
          </p:nvSpPr>
          <p:spPr bwMode="auto">
            <a:xfrm>
              <a:off x="5159311" y="2694988"/>
              <a:ext cx="853044" cy="1272580"/>
            </a:xfrm>
            <a:custGeom>
              <a:avLst/>
              <a:gdLst>
                <a:gd name="T0" fmla="*/ 301 w 320"/>
                <a:gd name="T1" fmla="*/ 195 h 476"/>
                <a:gd name="T2" fmla="*/ 277 w 320"/>
                <a:gd name="T3" fmla="*/ 221 h 476"/>
                <a:gd name="T4" fmla="*/ 247 w 320"/>
                <a:gd name="T5" fmla="*/ 235 h 476"/>
                <a:gd name="T6" fmla="*/ 244 w 320"/>
                <a:gd name="T7" fmla="*/ 253 h 476"/>
                <a:gd name="T8" fmla="*/ 250 w 320"/>
                <a:gd name="T9" fmla="*/ 247 h 476"/>
                <a:gd name="T10" fmla="*/ 263 w 320"/>
                <a:gd name="T11" fmla="*/ 278 h 476"/>
                <a:gd name="T12" fmla="*/ 246 w 320"/>
                <a:gd name="T13" fmla="*/ 286 h 476"/>
                <a:gd name="T14" fmla="*/ 230 w 320"/>
                <a:gd name="T15" fmla="*/ 295 h 476"/>
                <a:gd name="T16" fmla="*/ 219 w 320"/>
                <a:gd name="T17" fmla="*/ 328 h 476"/>
                <a:gd name="T18" fmla="*/ 232 w 320"/>
                <a:gd name="T19" fmla="*/ 350 h 476"/>
                <a:gd name="T20" fmla="*/ 238 w 320"/>
                <a:gd name="T21" fmla="*/ 369 h 476"/>
                <a:gd name="T22" fmla="*/ 256 w 320"/>
                <a:gd name="T23" fmla="*/ 383 h 476"/>
                <a:gd name="T24" fmla="*/ 256 w 320"/>
                <a:gd name="T25" fmla="*/ 390 h 476"/>
                <a:gd name="T26" fmla="*/ 268 w 320"/>
                <a:gd name="T27" fmla="*/ 405 h 476"/>
                <a:gd name="T28" fmla="*/ 287 w 320"/>
                <a:gd name="T29" fmla="*/ 413 h 476"/>
                <a:gd name="T30" fmla="*/ 260 w 320"/>
                <a:gd name="T31" fmla="*/ 417 h 476"/>
                <a:gd name="T32" fmla="*/ 237 w 320"/>
                <a:gd name="T33" fmla="*/ 428 h 476"/>
                <a:gd name="T34" fmla="*/ 240 w 320"/>
                <a:gd name="T35" fmla="*/ 446 h 476"/>
                <a:gd name="T36" fmla="*/ 240 w 320"/>
                <a:gd name="T37" fmla="*/ 463 h 476"/>
                <a:gd name="T38" fmla="*/ 237 w 320"/>
                <a:gd name="T39" fmla="*/ 476 h 476"/>
                <a:gd name="T40" fmla="*/ 229 w 320"/>
                <a:gd name="T41" fmla="*/ 472 h 476"/>
                <a:gd name="T42" fmla="*/ 208 w 320"/>
                <a:gd name="T43" fmla="*/ 457 h 476"/>
                <a:gd name="T44" fmla="*/ 191 w 320"/>
                <a:gd name="T45" fmla="*/ 452 h 476"/>
                <a:gd name="T46" fmla="*/ 180 w 320"/>
                <a:gd name="T47" fmla="*/ 453 h 476"/>
                <a:gd name="T48" fmla="*/ 176 w 320"/>
                <a:gd name="T49" fmla="*/ 444 h 476"/>
                <a:gd name="T50" fmla="*/ 170 w 320"/>
                <a:gd name="T51" fmla="*/ 443 h 476"/>
                <a:gd name="T52" fmla="*/ 165 w 320"/>
                <a:gd name="T53" fmla="*/ 436 h 476"/>
                <a:gd name="T54" fmla="*/ 145 w 320"/>
                <a:gd name="T55" fmla="*/ 430 h 476"/>
                <a:gd name="T56" fmla="*/ 118 w 320"/>
                <a:gd name="T57" fmla="*/ 422 h 476"/>
                <a:gd name="T58" fmla="*/ 85 w 320"/>
                <a:gd name="T59" fmla="*/ 435 h 476"/>
                <a:gd name="T60" fmla="*/ 74 w 320"/>
                <a:gd name="T61" fmla="*/ 457 h 476"/>
                <a:gd name="T62" fmla="*/ 56 w 320"/>
                <a:gd name="T63" fmla="*/ 452 h 476"/>
                <a:gd name="T64" fmla="*/ 39 w 320"/>
                <a:gd name="T65" fmla="*/ 444 h 476"/>
                <a:gd name="T66" fmla="*/ 28 w 320"/>
                <a:gd name="T67" fmla="*/ 423 h 476"/>
                <a:gd name="T68" fmla="*/ 20 w 320"/>
                <a:gd name="T69" fmla="*/ 410 h 476"/>
                <a:gd name="T70" fmla="*/ 31 w 320"/>
                <a:gd name="T71" fmla="*/ 403 h 476"/>
                <a:gd name="T72" fmla="*/ 25 w 320"/>
                <a:gd name="T73" fmla="*/ 389 h 476"/>
                <a:gd name="T74" fmla="*/ 37 w 320"/>
                <a:gd name="T75" fmla="*/ 363 h 476"/>
                <a:gd name="T76" fmla="*/ 42 w 320"/>
                <a:gd name="T77" fmla="*/ 326 h 476"/>
                <a:gd name="T78" fmla="*/ 20 w 320"/>
                <a:gd name="T79" fmla="*/ 287 h 476"/>
                <a:gd name="T80" fmla="*/ 69 w 320"/>
                <a:gd name="T81" fmla="*/ 78 h 476"/>
                <a:gd name="T82" fmla="*/ 115 w 320"/>
                <a:gd name="T83" fmla="*/ 10 h 476"/>
                <a:gd name="T84" fmla="*/ 158 w 320"/>
                <a:gd name="T85" fmla="*/ 8 h 476"/>
                <a:gd name="T86" fmla="*/ 195 w 320"/>
                <a:gd name="T87" fmla="*/ 11 h 476"/>
                <a:gd name="T88" fmla="*/ 215 w 320"/>
                <a:gd name="T89" fmla="*/ 25 h 476"/>
                <a:gd name="T90" fmla="*/ 232 w 320"/>
                <a:gd name="T91" fmla="*/ 41 h 476"/>
                <a:gd name="T92" fmla="*/ 260 w 320"/>
                <a:gd name="T93" fmla="*/ 75 h 476"/>
                <a:gd name="T94" fmla="*/ 290 w 320"/>
                <a:gd name="T95" fmla="*/ 150 h 4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0"/>
                <a:gd name="T145" fmla="*/ 0 h 476"/>
                <a:gd name="T146" fmla="*/ 320 w 320"/>
                <a:gd name="T147" fmla="*/ 476 h 4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0" h="476">
                  <a:moveTo>
                    <a:pt x="320" y="186"/>
                  </a:moveTo>
                  <a:lnTo>
                    <a:pt x="313" y="193"/>
                  </a:lnTo>
                  <a:lnTo>
                    <a:pt x="309" y="200"/>
                  </a:lnTo>
                  <a:lnTo>
                    <a:pt x="301" y="195"/>
                  </a:lnTo>
                  <a:lnTo>
                    <a:pt x="295" y="189"/>
                  </a:lnTo>
                  <a:lnTo>
                    <a:pt x="283" y="194"/>
                  </a:lnTo>
                  <a:lnTo>
                    <a:pt x="279" y="211"/>
                  </a:lnTo>
                  <a:lnTo>
                    <a:pt x="277" y="221"/>
                  </a:lnTo>
                  <a:lnTo>
                    <a:pt x="265" y="226"/>
                  </a:lnTo>
                  <a:lnTo>
                    <a:pt x="254" y="226"/>
                  </a:lnTo>
                  <a:lnTo>
                    <a:pt x="251" y="228"/>
                  </a:lnTo>
                  <a:lnTo>
                    <a:pt x="247" y="235"/>
                  </a:lnTo>
                  <a:lnTo>
                    <a:pt x="240" y="238"/>
                  </a:lnTo>
                  <a:lnTo>
                    <a:pt x="239" y="241"/>
                  </a:lnTo>
                  <a:lnTo>
                    <a:pt x="240" y="253"/>
                  </a:lnTo>
                  <a:lnTo>
                    <a:pt x="244" y="253"/>
                  </a:lnTo>
                  <a:lnTo>
                    <a:pt x="247" y="254"/>
                  </a:lnTo>
                  <a:lnTo>
                    <a:pt x="249" y="252"/>
                  </a:lnTo>
                  <a:lnTo>
                    <a:pt x="249" y="248"/>
                  </a:lnTo>
                  <a:lnTo>
                    <a:pt x="250" y="247"/>
                  </a:lnTo>
                  <a:lnTo>
                    <a:pt x="258" y="251"/>
                  </a:lnTo>
                  <a:lnTo>
                    <a:pt x="260" y="250"/>
                  </a:lnTo>
                  <a:lnTo>
                    <a:pt x="263" y="253"/>
                  </a:lnTo>
                  <a:lnTo>
                    <a:pt x="263" y="278"/>
                  </a:lnTo>
                  <a:lnTo>
                    <a:pt x="260" y="280"/>
                  </a:lnTo>
                  <a:lnTo>
                    <a:pt x="257" y="290"/>
                  </a:lnTo>
                  <a:lnTo>
                    <a:pt x="252" y="292"/>
                  </a:lnTo>
                  <a:lnTo>
                    <a:pt x="246" y="286"/>
                  </a:lnTo>
                  <a:lnTo>
                    <a:pt x="241" y="287"/>
                  </a:lnTo>
                  <a:lnTo>
                    <a:pt x="240" y="290"/>
                  </a:lnTo>
                  <a:lnTo>
                    <a:pt x="236" y="292"/>
                  </a:lnTo>
                  <a:lnTo>
                    <a:pt x="230" y="295"/>
                  </a:lnTo>
                  <a:lnTo>
                    <a:pt x="217" y="309"/>
                  </a:lnTo>
                  <a:lnTo>
                    <a:pt x="211" y="314"/>
                  </a:lnTo>
                  <a:lnTo>
                    <a:pt x="215" y="323"/>
                  </a:lnTo>
                  <a:lnTo>
                    <a:pt x="219" y="328"/>
                  </a:lnTo>
                  <a:lnTo>
                    <a:pt x="219" y="333"/>
                  </a:lnTo>
                  <a:lnTo>
                    <a:pt x="229" y="336"/>
                  </a:lnTo>
                  <a:lnTo>
                    <a:pt x="233" y="346"/>
                  </a:lnTo>
                  <a:lnTo>
                    <a:pt x="232" y="350"/>
                  </a:lnTo>
                  <a:lnTo>
                    <a:pt x="237" y="352"/>
                  </a:lnTo>
                  <a:lnTo>
                    <a:pt x="233" y="365"/>
                  </a:lnTo>
                  <a:lnTo>
                    <a:pt x="234" y="367"/>
                  </a:lnTo>
                  <a:lnTo>
                    <a:pt x="238" y="369"/>
                  </a:lnTo>
                  <a:lnTo>
                    <a:pt x="238" y="371"/>
                  </a:lnTo>
                  <a:lnTo>
                    <a:pt x="246" y="380"/>
                  </a:lnTo>
                  <a:lnTo>
                    <a:pt x="254" y="384"/>
                  </a:lnTo>
                  <a:lnTo>
                    <a:pt x="256" y="383"/>
                  </a:lnTo>
                  <a:lnTo>
                    <a:pt x="259" y="384"/>
                  </a:lnTo>
                  <a:lnTo>
                    <a:pt x="261" y="389"/>
                  </a:lnTo>
                  <a:lnTo>
                    <a:pt x="262" y="390"/>
                  </a:lnTo>
                  <a:lnTo>
                    <a:pt x="256" y="390"/>
                  </a:lnTo>
                  <a:lnTo>
                    <a:pt x="255" y="394"/>
                  </a:lnTo>
                  <a:lnTo>
                    <a:pt x="257" y="396"/>
                  </a:lnTo>
                  <a:lnTo>
                    <a:pt x="269" y="401"/>
                  </a:lnTo>
                  <a:lnTo>
                    <a:pt x="268" y="405"/>
                  </a:lnTo>
                  <a:lnTo>
                    <a:pt x="279" y="409"/>
                  </a:lnTo>
                  <a:lnTo>
                    <a:pt x="282" y="407"/>
                  </a:lnTo>
                  <a:lnTo>
                    <a:pt x="287" y="411"/>
                  </a:lnTo>
                  <a:lnTo>
                    <a:pt x="287" y="413"/>
                  </a:lnTo>
                  <a:lnTo>
                    <a:pt x="283" y="417"/>
                  </a:lnTo>
                  <a:lnTo>
                    <a:pt x="276" y="419"/>
                  </a:lnTo>
                  <a:lnTo>
                    <a:pt x="272" y="419"/>
                  </a:lnTo>
                  <a:lnTo>
                    <a:pt x="260" y="417"/>
                  </a:lnTo>
                  <a:lnTo>
                    <a:pt x="254" y="413"/>
                  </a:lnTo>
                  <a:lnTo>
                    <a:pt x="243" y="419"/>
                  </a:lnTo>
                  <a:lnTo>
                    <a:pt x="238" y="422"/>
                  </a:lnTo>
                  <a:lnTo>
                    <a:pt x="237" y="428"/>
                  </a:lnTo>
                  <a:lnTo>
                    <a:pt x="238" y="436"/>
                  </a:lnTo>
                  <a:lnTo>
                    <a:pt x="244" y="438"/>
                  </a:lnTo>
                  <a:lnTo>
                    <a:pt x="243" y="444"/>
                  </a:lnTo>
                  <a:lnTo>
                    <a:pt x="240" y="446"/>
                  </a:lnTo>
                  <a:lnTo>
                    <a:pt x="238" y="449"/>
                  </a:lnTo>
                  <a:lnTo>
                    <a:pt x="238" y="452"/>
                  </a:lnTo>
                  <a:lnTo>
                    <a:pt x="240" y="460"/>
                  </a:lnTo>
                  <a:lnTo>
                    <a:pt x="240" y="463"/>
                  </a:lnTo>
                  <a:lnTo>
                    <a:pt x="241" y="467"/>
                  </a:lnTo>
                  <a:lnTo>
                    <a:pt x="241" y="469"/>
                  </a:lnTo>
                  <a:lnTo>
                    <a:pt x="240" y="475"/>
                  </a:lnTo>
                  <a:lnTo>
                    <a:pt x="237" y="476"/>
                  </a:lnTo>
                  <a:lnTo>
                    <a:pt x="236" y="474"/>
                  </a:lnTo>
                  <a:lnTo>
                    <a:pt x="235" y="472"/>
                  </a:lnTo>
                  <a:lnTo>
                    <a:pt x="233" y="470"/>
                  </a:lnTo>
                  <a:lnTo>
                    <a:pt x="229" y="472"/>
                  </a:lnTo>
                  <a:lnTo>
                    <a:pt x="227" y="475"/>
                  </a:lnTo>
                  <a:lnTo>
                    <a:pt x="223" y="474"/>
                  </a:lnTo>
                  <a:lnTo>
                    <a:pt x="216" y="469"/>
                  </a:lnTo>
                  <a:lnTo>
                    <a:pt x="208" y="457"/>
                  </a:lnTo>
                  <a:lnTo>
                    <a:pt x="203" y="449"/>
                  </a:lnTo>
                  <a:lnTo>
                    <a:pt x="201" y="449"/>
                  </a:lnTo>
                  <a:lnTo>
                    <a:pt x="199" y="450"/>
                  </a:lnTo>
                  <a:lnTo>
                    <a:pt x="191" y="452"/>
                  </a:lnTo>
                  <a:lnTo>
                    <a:pt x="188" y="452"/>
                  </a:lnTo>
                  <a:lnTo>
                    <a:pt x="184" y="455"/>
                  </a:lnTo>
                  <a:lnTo>
                    <a:pt x="182" y="453"/>
                  </a:lnTo>
                  <a:lnTo>
                    <a:pt x="180" y="453"/>
                  </a:lnTo>
                  <a:lnTo>
                    <a:pt x="178" y="450"/>
                  </a:lnTo>
                  <a:lnTo>
                    <a:pt x="178" y="448"/>
                  </a:lnTo>
                  <a:lnTo>
                    <a:pt x="178" y="445"/>
                  </a:lnTo>
                  <a:lnTo>
                    <a:pt x="176" y="444"/>
                  </a:lnTo>
                  <a:lnTo>
                    <a:pt x="176" y="442"/>
                  </a:lnTo>
                  <a:lnTo>
                    <a:pt x="175" y="441"/>
                  </a:lnTo>
                  <a:lnTo>
                    <a:pt x="173" y="442"/>
                  </a:lnTo>
                  <a:lnTo>
                    <a:pt x="170" y="443"/>
                  </a:lnTo>
                  <a:lnTo>
                    <a:pt x="169" y="443"/>
                  </a:lnTo>
                  <a:lnTo>
                    <a:pt x="168" y="442"/>
                  </a:lnTo>
                  <a:lnTo>
                    <a:pt x="167" y="438"/>
                  </a:lnTo>
                  <a:lnTo>
                    <a:pt x="165" y="436"/>
                  </a:lnTo>
                  <a:lnTo>
                    <a:pt x="162" y="434"/>
                  </a:lnTo>
                  <a:lnTo>
                    <a:pt x="157" y="433"/>
                  </a:lnTo>
                  <a:lnTo>
                    <a:pt x="148" y="430"/>
                  </a:lnTo>
                  <a:lnTo>
                    <a:pt x="145" y="430"/>
                  </a:lnTo>
                  <a:lnTo>
                    <a:pt x="141" y="428"/>
                  </a:lnTo>
                  <a:lnTo>
                    <a:pt x="137" y="427"/>
                  </a:lnTo>
                  <a:lnTo>
                    <a:pt x="130" y="425"/>
                  </a:lnTo>
                  <a:lnTo>
                    <a:pt x="118" y="422"/>
                  </a:lnTo>
                  <a:lnTo>
                    <a:pt x="97" y="425"/>
                  </a:lnTo>
                  <a:lnTo>
                    <a:pt x="92" y="426"/>
                  </a:lnTo>
                  <a:lnTo>
                    <a:pt x="88" y="427"/>
                  </a:lnTo>
                  <a:lnTo>
                    <a:pt x="85" y="435"/>
                  </a:lnTo>
                  <a:lnTo>
                    <a:pt x="85" y="437"/>
                  </a:lnTo>
                  <a:lnTo>
                    <a:pt x="83" y="444"/>
                  </a:lnTo>
                  <a:lnTo>
                    <a:pt x="78" y="452"/>
                  </a:lnTo>
                  <a:lnTo>
                    <a:pt x="74" y="457"/>
                  </a:lnTo>
                  <a:lnTo>
                    <a:pt x="72" y="454"/>
                  </a:lnTo>
                  <a:lnTo>
                    <a:pt x="69" y="453"/>
                  </a:lnTo>
                  <a:lnTo>
                    <a:pt x="63" y="450"/>
                  </a:lnTo>
                  <a:lnTo>
                    <a:pt x="56" y="452"/>
                  </a:lnTo>
                  <a:lnTo>
                    <a:pt x="47" y="452"/>
                  </a:lnTo>
                  <a:lnTo>
                    <a:pt x="44" y="452"/>
                  </a:lnTo>
                  <a:lnTo>
                    <a:pt x="44" y="449"/>
                  </a:lnTo>
                  <a:lnTo>
                    <a:pt x="39" y="444"/>
                  </a:lnTo>
                  <a:lnTo>
                    <a:pt x="36" y="435"/>
                  </a:lnTo>
                  <a:lnTo>
                    <a:pt x="33" y="432"/>
                  </a:lnTo>
                  <a:lnTo>
                    <a:pt x="31" y="426"/>
                  </a:lnTo>
                  <a:lnTo>
                    <a:pt x="28" y="423"/>
                  </a:lnTo>
                  <a:lnTo>
                    <a:pt x="23" y="417"/>
                  </a:lnTo>
                  <a:lnTo>
                    <a:pt x="21" y="415"/>
                  </a:lnTo>
                  <a:lnTo>
                    <a:pt x="20" y="413"/>
                  </a:lnTo>
                  <a:lnTo>
                    <a:pt x="20" y="410"/>
                  </a:lnTo>
                  <a:lnTo>
                    <a:pt x="21" y="406"/>
                  </a:lnTo>
                  <a:lnTo>
                    <a:pt x="25" y="404"/>
                  </a:lnTo>
                  <a:lnTo>
                    <a:pt x="29" y="404"/>
                  </a:lnTo>
                  <a:lnTo>
                    <a:pt x="31" y="403"/>
                  </a:lnTo>
                  <a:lnTo>
                    <a:pt x="31" y="401"/>
                  </a:lnTo>
                  <a:lnTo>
                    <a:pt x="26" y="392"/>
                  </a:lnTo>
                  <a:lnTo>
                    <a:pt x="26" y="391"/>
                  </a:lnTo>
                  <a:lnTo>
                    <a:pt x="25" y="389"/>
                  </a:lnTo>
                  <a:lnTo>
                    <a:pt x="25" y="387"/>
                  </a:lnTo>
                  <a:lnTo>
                    <a:pt x="31" y="373"/>
                  </a:lnTo>
                  <a:lnTo>
                    <a:pt x="34" y="369"/>
                  </a:lnTo>
                  <a:lnTo>
                    <a:pt x="37" y="363"/>
                  </a:lnTo>
                  <a:lnTo>
                    <a:pt x="36" y="358"/>
                  </a:lnTo>
                  <a:lnTo>
                    <a:pt x="37" y="352"/>
                  </a:lnTo>
                  <a:lnTo>
                    <a:pt x="36" y="339"/>
                  </a:lnTo>
                  <a:lnTo>
                    <a:pt x="42" y="326"/>
                  </a:lnTo>
                  <a:lnTo>
                    <a:pt x="42" y="319"/>
                  </a:lnTo>
                  <a:lnTo>
                    <a:pt x="31" y="301"/>
                  </a:lnTo>
                  <a:lnTo>
                    <a:pt x="27" y="294"/>
                  </a:lnTo>
                  <a:lnTo>
                    <a:pt x="20" y="287"/>
                  </a:lnTo>
                  <a:lnTo>
                    <a:pt x="19" y="276"/>
                  </a:lnTo>
                  <a:lnTo>
                    <a:pt x="4" y="205"/>
                  </a:lnTo>
                  <a:lnTo>
                    <a:pt x="0" y="184"/>
                  </a:lnTo>
                  <a:lnTo>
                    <a:pt x="69" y="78"/>
                  </a:lnTo>
                  <a:lnTo>
                    <a:pt x="74" y="69"/>
                  </a:lnTo>
                  <a:lnTo>
                    <a:pt x="91" y="54"/>
                  </a:lnTo>
                  <a:lnTo>
                    <a:pt x="102" y="23"/>
                  </a:lnTo>
                  <a:lnTo>
                    <a:pt x="115" y="10"/>
                  </a:lnTo>
                  <a:lnTo>
                    <a:pt x="119" y="11"/>
                  </a:lnTo>
                  <a:lnTo>
                    <a:pt x="137" y="0"/>
                  </a:lnTo>
                  <a:lnTo>
                    <a:pt x="157" y="9"/>
                  </a:lnTo>
                  <a:lnTo>
                    <a:pt x="158" y="8"/>
                  </a:lnTo>
                  <a:lnTo>
                    <a:pt x="161" y="9"/>
                  </a:lnTo>
                  <a:lnTo>
                    <a:pt x="162" y="7"/>
                  </a:lnTo>
                  <a:lnTo>
                    <a:pt x="179" y="10"/>
                  </a:lnTo>
                  <a:lnTo>
                    <a:pt x="195" y="11"/>
                  </a:lnTo>
                  <a:lnTo>
                    <a:pt x="195" y="13"/>
                  </a:lnTo>
                  <a:lnTo>
                    <a:pt x="204" y="13"/>
                  </a:lnTo>
                  <a:lnTo>
                    <a:pt x="213" y="25"/>
                  </a:lnTo>
                  <a:lnTo>
                    <a:pt x="215" y="25"/>
                  </a:lnTo>
                  <a:lnTo>
                    <a:pt x="217" y="35"/>
                  </a:lnTo>
                  <a:lnTo>
                    <a:pt x="223" y="35"/>
                  </a:lnTo>
                  <a:lnTo>
                    <a:pt x="225" y="40"/>
                  </a:lnTo>
                  <a:lnTo>
                    <a:pt x="232" y="41"/>
                  </a:lnTo>
                  <a:lnTo>
                    <a:pt x="235" y="49"/>
                  </a:lnTo>
                  <a:lnTo>
                    <a:pt x="251" y="61"/>
                  </a:lnTo>
                  <a:lnTo>
                    <a:pt x="252" y="67"/>
                  </a:lnTo>
                  <a:lnTo>
                    <a:pt x="260" y="75"/>
                  </a:lnTo>
                  <a:lnTo>
                    <a:pt x="265" y="93"/>
                  </a:lnTo>
                  <a:lnTo>
                    <a:pt x="284" y="128"/>
                  </a:lnTo>
                  <a:lnTo>
                    <a:pt x="283" y="129"/>
                  </a:lnTo>
                  <a:lnTo>
                    <a:pt x="290" y="150"/>
                  </a:lnTo>
                  <a:lnTo>
                    <a:pt x="293" y="154"/>
                  </a:lnTo>
                  <a:lnTo>
                    <a:pt x="310" y="172"/>
                  </a:lnTo>
                  <a:lnTo>
                    <a:pt x="320" y="186"/>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4" name="Freeform 71"/>
            <p:cNvSpPr>
              <a:spLocks/>
            </p:cNvSpPr>
            <p:nvPr/>
          </p:nvSpPr>
          <p:spPr bwMode="auto">
            <a:xfrm>
              <a:off x="5722728" y="3190240"/>
              <a:ext cx="592831" cy="1100319"/>
            </a:xfrm>
            <a:custGeom>
              <a:avLst/>
              <a:gdLst>
                <a:gd name="T0" fmla="*/ 25 w 219"/>
                <a:gd name="T1" fmla="*/ 106 h 412"/>
                <a:gd name="T2" fmla="*/ 41 w 219"/>
                <a:gd name="T3" fmla="*/ 106 h 412"/>
                <a:gd name="T4" fmla="*/ 52 w 219"/>
                <a:gd name="T5" fmla="*/ 67 h 412"/>
                <a:gd name="T6" fmla="*/ 38 w 219"/>
                <a:gd name="T7" fmla="*/ 62 h 412"/>
                <a:gd name="T8" fmla="*/ 29 w 219"/>
                <a:gd name="T9" fmla="*/ 67 h 412"/>
                <a:gd name="T10" fmla="*/ 40 w 219"/>
                <a:gd name="T11" fmla="*/ 42 h 412"/>
                <a:gd name="T12" fmla="*/ 68 w 219"/>
                <a:gd name="T13" fmla="*/ 25 h 412"/>
                <a:gd name="T14" fmla="*/ 98 w 219"/>
                <a:gd name="T15" fmla="*/ 14 h 412"/>
                <a:gd name="T16" fmla="*/ 105 w 219"/>
                <a:gd name="T17" fmla="*/ 24 h 412"/>
                <a:gd name="T18" fmla="*/ 121 w 219"/>
                <a:gd name="T19" fmla="*/ 62 h 412"/>
                <a:gd name="T20" fmla="*/ 122 w 219"/>
                <a:gd name="T21" fmla="*/ 72 h 412"/>
                <a:gd name="T22" fmla="*/ 125 w 219"/>
                <a:gd name="T23" fmla="*/ 85 h 412"/>
                <a:gd name="T24" fmla="*/ 122 w 219"/>
                <a:gd name="T25" fmla="*/ 103 h 412"/>
                <a:gd name="T26" fmla="*/ 139 w 219"/>
                <a:gd name="T27" fmla="*/ 116 h 412"/>
                <a:gd name="T28" fmla="*/ 147 w 219"/>
                <a:gd name="T29" fmla="*/ 135 h 412"/>
                <a:gd name="T30" fmla="*/ 159 w 219"/>
                <a:gd name="T31" fmla="*/ 147 h 412"/>
                <a:gd name="T32" fmla="*/ 180 w 219"/>
                <a:gd name="T33" fmla="*/ 164 h 412"/>
                <a:gd name="T34" fmla="*/ 190 w 219"/>
                <a:gd name="T35" fmla="*/ 161 h 412"/>
                <a:gd name="T36" fmla="*/ 206 w 219"/>
                <a:gd name="T37" fmla="*/ 169 h 412"/>
                <a:gd name="T38" fmla="*/ 219 w 219"/>
                <a:gd name="T39" fmla="*/ 210 h 412"/>
                <a:gd name="T40" fmla="*/ 177 w 219"/>
                <a:gd name="T41" fmla="*/ 247 h 412"/>
                <a:gd name="T42" fmla="*/ 164 w 219"/>
                <a:gd name="T43" fmla="*/ 248 h 412"/>
                <a:gd name="T44" fmla="*/ 159 w 219"/>
                <a:gd name="T45" fmla="*/ 261 h 412"/>
                <a:gd name="T46" fmla="*/ 158 w 219"/>
                <a:gd name="T47" fmla="*/ 271 h 412"/>
                <a:gd name="T48" fmla="*/ 139 w 219"/>
                <a:gd name="T49" fmla="*/ 279 h 412"/>
                <a:gd name="T50" fmla="*/ 130 w 219"/>
                <a:gd name="T51" fmla="*/ 286 h 412"/>
                <a:gd name="T52" fmla="*/ 117 w 219"/>
                <a:gd name="T53" fmla="*/ 290 h 412"/>
                <a:gd name="T54" fmla="*/ 124 w 219"/>
                <a:gd name="T55" fmla="*/ 304 h 412"/>
                <a:gd name="T56" fmla="*/ 122 w 219"/>
                <a:gd name="T57" fmla="*/ 329 h 412"/>
                <a:gd name="T58" fmla="*/ 132 w 219"/>
                <a:gd name="T59" fmla="*/ 343 h 412"/>
                <a:gd name="T60" fmla="*/ 135 w 219"/>
                <a:gd name="T61" fmla="*/ 349 h 412"/>
                <a:gd name="T62" fmla="*/ 119 w 219"/>
                <a:gd name="T63" fmla="*/ 365 h 412"/>
                <a:gd name="T64" fmla="*/ 105 w 219"/>
                <a:gd name="T65" fmla="*/ 362 h 412"/>
                <a:gd name="T66" fmla="*/ 97 w 219"/>
                <a:gd name="T67" fmla="*/ 375 h 412"/>
                <a:gd name="T68" fmla="*/ 86 w 219"/>
                <a:gd name="T69" fmla="*/ 394 h 412"/>
                <a:gd name="T70" fmla="*/ 83 w 219"/>
                <a:gd name="T71" fmla="*/ 405 h 412"/>
                <a:gd name="T72" fmla="*/ 65 w 219"/>
                <a:gd name="T73" fmla="*/ 412 h 412"/>
                <a:gd name="T74" fmla="*/ 49 w 219"/>
                <a:gd name="T75" fmla="*/ 357 h 412"/>
                <a:gd name="T76" fmla="*/ 39 w 219"/>
                <a:gd name="T77" fmla="*/ 326 h 412"/>
                <a:gd name="T78" fmla="*/ 30 w 219"/>
                <a:gd name="T79" fmla="*/ 295 h 412"/>
                <a:gd name="T80" fmla="*/ 30 w 219"/>
                <a:gd name="T81" fmla="*/ 281 h 412"/>
                <a:gd name="T82" fmla="*/ 27 w 219"/>
                <a:gd name="T83" fmla="*/ 263 h 412"/>
                <a:gd name="T84" fmla="*/ 27 w 219"/>
                <a:gd name="T85" fmla="*/ 250 h 412"/>
                <a:gd name="T86" fmla="*/ 43 w 219"/>
                <a:gd name="T87" fmla="*/ 227 h 412"/>
                <a:gd name="T88" fmla="*/ 72 w 219"/>
                <a:gd name="T89" fmla="*/ 231 h 412"/>
                <a:gd name="T90" fmla="*/ 68 w 219"/>
                <a:gd name="T91" fmla="*/ 223 h 412"/>
                <a:gd name="T92" fmla="*/ 44 w 219"/>
                <a:gd name="T93" fmla="*/ 208 h 412"/>
                <a:gd name="T94" fmla="*/ 48 w 219"/>
                <a:gd name="T95" fmla="*/ 198 h 412"/>
                <a:gd name="T96" fmla="*/ 27 w 219"/>
                <a:gd name="T97" fmla="*/ 185 h 412"/>
                <a:gd name="T98" fmla="*/ 26 w 219"/>
                <a:gd name="T99" fmla="*/ 166 h 412"/>
                <a:gd name="T100" fmla="*/ 8 w 219"/>
                <a:gd name="T101" fmla="*/ 147 h 4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9"/>
                <a:gd name="T154" fmla="*/ 0 h 412"/>
                <a:gd name="T155" fmla="*/ 219 w 219"/>
                <a:gd name="T156" fmla="*/ 412 h 41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9" h="412">
                  <a:moveTo>
                    <a:pt x="0" y="128"/>
                  </a:moveTo>
                  <a:lnTo>
                    <a:pt x="6" y="123"/>
                  </a:lnTo>
                  <a:lnTo>
                    <a:pt x="19" y="109"/>
                  </a:lnTo>
                  <a:lnTo>
                    <a:pt x="25" y="106"/>
                  </a:lnTo>
                  <a:lnTo>
                    <a:pt x="29" y="104"/>
                  </a:lnTo>
                  <a:lnTo>
                    <a:pt x="30" y="101"/>
                  </a:lnTo>
                  <a:lnTo>
                    <a:pt x="35" y="100"/>
                  </a:lnTo>
                  <a:lnTo>
                    <a:pt x="41" y="106"/>
                  </a:lnTo>
                  <a:lnTo>
                    <a:pt x="46" y="104"/>
                  </a:lnTo>
                  <a:lnTo>
                    <a:pt x="49" y="94"/>
                  </a:lnTo>
                  <a:lnTo>
                    <a:pt x="52" y="92"/>
                  </a:lnTo>
                  <a:lnTo>
                    <a:pt x="52" y="67"/>
                  </a:lnTo>
                  <a:lnTo>
                    <a:pt x="49" y="64"/>
                  </a:lnTo>
                  <a:lnTo>
                    <a:pt x="47" y="65"/>
                  </a:lnTo>
                  <a:lnTo>
                    <a:pt x="39" y="61"/>
                  </a:lnTo>
                  <a:lnTo>
                    <a:pt x="38" y="62"/>
                  </a:lnTo>
                  <a:lnTo>
                    <a:pt x="38" y="66"/>
                  </a:lnTo>
                  <a:lnTo>
                    <a:pt x="36" y="68"/>
                  </a:lnTo>
                  <a:lnTo>
                    <a:pt x="33" y="67"/>
                  </a:lnTo>
                  <a:lnTo>
                    <a:pt x="29" y="67"/>
                  </a:lnTo>
                  <a:lnTo>
                    <a:pt x="28" y="55"/>
                  </a:lnTo>
                  <a:lnTo>
                    <a:pt x="29" y="52"/>
                  </a:lnTo>
                  <a:lnTo>
                    <a:pt x="36" y="49"/>
                  </a:lnTo>
                  <a:lnTo>
                    <a:pt x="40" y="42"/>
                  </a:lnTo>
                  <a:lnTo>
                    <a:pt x="43" y="40"/>
                  </a:lnTo>
                  <a:lnTo>
                    <a:pt x="54" y="40"/>
                  </a:lnTo>
                  <a:lnTo>
                    <a:pt x="66" y="35"/>
                  </a:lnTo>
                  <a:lnTo>
                    <a:pt x="68" y="25"/>
                  </a:lnTo>
                  <a:lnTo>
                    <a:pt x="72" y="8"/>
                  </a:lnTo>
                  <a:lnTo>
                    <a:pt x="84" y="3"/>
                  </a:lnTo>
                  <a:lnTo>
                    <a:pt x="90" y="9"/>
                  </a:lnTo>
                  <a:lnTo>
                    <a:pt x="98" y="14"/>
                  </a:lnTo>
                  <a:lnTo>
                    <a:pt x="102" y="7"/>
                  </a:lnTo>
                  <a:lnTo>
                    <a:pt x="109" y="0"/>
                  </a:lnTo>
                  <a:lnTo>
                    <a:pt x="116" y="11"/>
                  </a:lnTo>
                  <a:lnTo>
                    <a:pt x="105" y="24"/>
                  </a:lnTo>
                  <a:lnTo>
                    <a:pt x="108" y="32"/>
                  </a:lnTo>
                  <a:lnTo>
                    <a:pt x="114" y="35"/>
                  </a:lnTo>
                  <a:lnTo>
                    <a:pt x="116" y="51"/>
                  </a:lnTo>
                  <a:lnTo>
                    <a:pt x="121" y="62"/>
                  </a:lnTo>
                  <a:lnTo>
                    <a:pt x="122" y="63"/>
                  </a:lnTo>
                  <a:lnTo>
                    <a:pt x="122" y="65"/>
                  </a:lnTo>
                  <a:lnTo>
                    <a:pt x="123" y="65"/>
                  </a:lnTo>
                  <a:lnTo>
                    <a:pt x="122" y="72"/>
                  </a:lnTo>
                  <a:lnTo>
                    <a:pt x="117" y="75"/>
                  </a:lnTo>
                  <a:lnTo>
                    <a:pt x="116" y="79"/>
                  </a:lnTo>
                  <a:lnTo>
                    <a:pt x="124" y="83"/>
                  </a:lnTo>
                  <a:lnTo>
                    <a:pt x="125" y="85"/>
                  </a:lnTo>
                  <a:lnTo>
                    <a:pt x="127" y="86"/>
                  </a:lnTo>
                  <a:lnTo>
                    <a:pt x="126" y="88"/>
                  </a:lnTo>
                  <a:lnTo>
                    <a:pt x="124" y="93"/>
                  </a:lnTo>
                  <a:lnTo>
                    <a:pt x="122" y="103"/>
                  </a:lnTo>
                  <a:lnTo>
                    <a:pt x="124" y="104"/>
                  </a:lnTo>
                  <a:lnTo>
                    <a:pt x="130" y="104"/>
                  </a:lnTo>
                  <a:lnTo>
                    <a:pt x="142" y="108"/>
                  </a:lnTo>
                  <a:lnTo>
                    <a:pt x="139" y="116"/>
                  </a:lnTo>
                  <a:lnTo>
                    <a:pt x="143" y="118"/>
                  </a:lnTo>
                  <a:lnTo>
                    <a:pt x="143" y="127"/>
                  </a:lnTo>
                  <a:lnTo>
                    <a:pt x="144" y="135"/>
                  </a:lnTo>
                  <a:lnTo>
                    <a:pt x="147" y="135"/>
                  </a:lnTo>
                  <a:lnTo>
                    <a:pt x="149" y="138"/>
                  </a:lnTo>
                  <a:lnTo>
                    <a:pt x="152" y="138"/>
                  </a:lnTo>
                  <a:lnTo>
                    <a:pt x="157" y="144"/>
                  </a:lnTo>
                  <a:lnTo>
                    <a:pt x="159" y="147"/>
                  </a:lnTo>
                  <a:lnTo>
                    <a:pt x="161" y="158"/>
                  </a:lnTo>
                  <a:lnTo>
                    <a:pt x="169" y="157"/>
                  </a:lnTo>
                  <a:lnTo>
                    <a:pt x="176" y="157"/>
                  </a:lnTo>
                  <a:lnTo>
                    <a:pt x="180" y="164"/>
                  </a:lnTo>
                  <a:lnTo>
                    <a:pt x="182" y="165"/>
                  </a:lnTo>
                  <a:lnTo>
                    <a:pt x="185" y="163"/>
                  </a:lnTo>
                  <a:lnTo>
                    <a:pt x="186" y="162"/>
                  </a:lnTo>
                  <a:lnTo>
                    <a:pt x="190" y="161"/>
                  </a:lnTo>
                  <a:lnTo>
                    <a:pt x="192" y="160"/>
                  </a:lnTo>
                  <a:lnTo>
                    <a:pt x="200" y="161"/>
                  </a:lnTo>
                  <a:lnTo>
                    <a:pt x="206" y="163"/>
                  </a:lnTo>
                  <a:lnTo>
                    <a:pt x="206" y="169"/>
                  </a:lnTo>
                  <a:lnTo>
                    <a:pt x="206" y="196"/>
                  </a:lnTo>
                  <a:lnTo>
                    <a:pt x="207" y="202"/>
                  </a:lnTo>
                  <a:lnTo>
                    <a:pt x="207" y="209"/>
                  </a:lnTo>
                  <a:lnTo>
                    <a:pt x="219" y="210"/>
                  </a:lnTo>
                  <a:lnTo>
                    <a:pt x="219" y="215"/>
                  </a:lnTo>
                  <a:lnTo>
                    <a:pt x="200" y="229"/>
                  </a:lnTo>
                  <a:lnTo>
                    <a:pt x="179" y="247"/>
                  </a:lnTo>
                  <a:lnTo>
                    <a:pt x="177" y="247"/>
                  </a:lnTo>
                  <a:lnTo>
                    <a:pt x="173" y="249"/>
                  </a:lnTo>
                  <a:lnTo>
                    <a:pt x="169" y="248"/>
                  </a:lnTo>
                  <a:lnTo>
                    <a:pt x="165" y="248"/>
                  </a:lnTo>
                  <a:lnTo>
                    <a:pt x="164" y="248"/>
                  </a:lnTo>
                  <a:lnTo>
                    <a:pt x="163" y="251"/>
                  </a:lnTo>
                  <a:lnTo>
                    <a:pt x="159" y="253"/>
                  </a:lnTo>
                  <a:lnTo>
                    <a:pt x="159" y="258"/>
                  </a:lnTo>
                  <a:lnTo>
                    <a:pt x="159" y="261"/>
                  </a:lnTo>
                  <a:lnTo>
                    <a:pt x="158" y="263"/>
                  </a:lnTo>
                  <a:lnTo>
                    <a:pt x="158" y="269"/>
                  </a:lnTo>
                  <a:lnTo>
                    <a:pt x="159" y="270"/>
                  </a:lnTo>
                  <a:lnTo>
                    <a:pt x="158" y="271"/>
                  </a:lnTo>
                  <a:lnTo>
                    <a:pt x="153" y="271"/>
                  </a:lnTo>
                  <a:lnTo>
                    <a:pt x="147" y="272"/>
                  </a:lnTo>
                  <a:lnTo>
                    <a:pt x="144" y="274"/>
                  </a:lnTo>
                  <a:lnTo>
                    <a:pt x="139" y="279"/>
                  </a:lnTo>
                  <a:lnTo>
                    <a:pt x="135" y="280"/>
                  </a:lnTo>
                  <a:lnTo>
                    <a:pt x="133" y="281"/>
                  </a:lnTo>
                  <a:lnTo>
                    <a:pt x="133" y="284"/>
                  </a:lnTo>
                  <a:lnTo>
                    <a:pt x="130" y="286"/>
                  </a:lnTo>
                  <a:lnTo>
                    <a:pt x="127" y="288"/>
                  </a:lnTo>
                  <a:lnTo>
                    <a:pt x="126" y="286"/>
                  </a:lnTo>
                  <a:lnTo>
                    <a:pt x="123" y="286"/>
                  </a:lnTo>
                  <a:lnTo>
                    <a:pt x="117" y="290"/>
                  </a:lnTo>
                  <a:lnTo>
                    <a:pt x="115" y="294"/>
                  </a:lnTo>
                  <a:lnTo>
                    <a:pt x="116" y="295"/>
                  </a:lnTo>
                  <a:lnTo>
                    <a:pt x="123" y="296"/>
                  </a:lnTo>
                  <a:lnTo>
                    <a:pt x="124" y="304"/>
                  </a:lnTo>
                  <a:lnTo>
                    <a:pt x="127" y="308"/>
                  </a:lnTo>
                  <a:lnTo>
                    <a:pt x="125" y="313"/>
                  </a:lnTo>
                  <a:lnTo>
                    <a:pt x="122" y="321"/>
                  </a:lnTo>
                  <a:lnTo>
                    <a:pt x="122" y="329"/>
                  </a:lnTo>
                  <a:lnTo>
                    <a:pt x="123" y="336"/>
                  </a:lnTo>
                  <a:lnTo>
                    <a:pt x="125" y="337"/>
                  </a:lnTo>
                  <a:lnTo>
                    <a:pt x="126" y="338"/>
                  </a:lnTo>
                  <a:lnTo>
                    <a:pt x="132" y="343"/>
                  </a:lnTo>
                  <a:lnTo>
                    <a:pt x="134" y="346"/>
                  </a:lnTo>
                  <a:lnTo>
                    <a:pt x="136" y="346"/>
                  </a:lnTo>
                  <a:lnTo>
                    <a:pt x="137" y="348"/>
                  </a:lnTo>
                  <a:lnTo>
                    <a:pt x="135" y="349"/>
                  </a:lnTo>
                  <a:lnTo>
                    <a:pt x="133" y="358"/>
                  </a:lnTo>
                  <a:lnTo>
                    <a:pt x="124" y="359"/>
                  </a:lnTo>
                  <a:lnTo>
                    <a:pt x="121" y="364"/>
                  </a:lnTo>
                  <a:lnTo>
                    <a:pt x="119" y="365"/>
                  </a:lnTo>
                  <a:lnTo>
                    <a:pt x="112" y="362"/>
                  </a:lnTo>
                  <a:lnTo>
                    <a:pt x="111" y="362"/>
                  </a:lnTo>
                  <a:lnTo>
                    <a:pt x="109" y="362"/>
                  </a:lnTo>
                  <a:lnTo>
                    <a:pt x="105" y="362"/>
                  </a:lnTo>
                  <a:lnTo>
                    <a:pt x="104" y="362"/>
                  </a:lnTo>
                  <a:lnTo>
                    <a:pt x="102" y="364"/>
                  </a:lnTo>
                  <a:lnTo>
                    <a:pt x="101" y="365"/>
                  </a:lnTo>
                  <a:lnTo>
                    <a:pt x="97" y="375"/>
                  </a:lnTo>
                  <a:lnTo>
                    <a:pt x="97" y="395"/>
                  </a:lnTo>
                  <a:lnTo>
                    <a:pt x="94" y="397"/>
                  </a:lnTo>
                  <a:lnTo>
                    <a:pt x="92" y="397"/>
                  </a:lnTo>
                  <a:lnTo>
                    <a:pt x="86" y="394"/>
                  </a:lnTo>
                  <a:lnTo>
                    <a:pt x="82" y="395"/>
                  </a:lnTo>
                  <a:lnTo>
                    <a:pt x="80" y="399"/>
                  </a:lnTo>
                  <a:lnTo>
                    <a:pt x="82" y="401"/>
                  </a:lnTo>
                  <a:lnTo>
                    <a:pt x="83" y="405"/>
                  </a:lnTo>
                  <a:lnTo>
                    <a:pt x="80" y="410"/>
                  </a:lnTo>
                  <a:lnTo>
                    <a:pt x="80" y="409"/>
                  </a:lnTo>
                  <a:lnTo>
                    <a:pt x="66" y="408"/>
                  </a:lnTo>
                  <a:lnTo>
                    <a:pt x="65" y="412"/>
                  </a:lnTo>
                  <a:lnTo>
                    <a:pt x="51" y="411"/>
                  </a:lnTo>
                  <a:lnTo>
                    <a:pt x="49" y="405"/>
                  </a:lnTo>
                  <a:lnTo>
                    <a:pt x="50" y="362"/>
                  </a:lnTo>
                  <a:lnTo>
                    <a:pt x="49" y="357"/>
                  </a:lnTo>
                  <a:lnTo>
                    <a:pt x="46" y="349"/>
                  </a:lnTo>
                  <a:lnTo>
                    <a:pt x="41" y="343"/>
                  </a:lnTo>
                  <a:lnTo>
                    <a:pt x="39" y="337"/>
                  </a:lnTo>
                  <a:lnTo>
                    <a:pt x="39" y="326"/>
                  </a:lnTo>
                  <a:lnTo>
                    <a:pt x="40" y="321"/>
                  </a:lnTo>
                  <a:lnTo>
                    <a:pt x="40" y="312"/>
                  </a:lnTo>
                  <a:lnTo>
                    <a:pt x="39" y="308"/>
                  </a:lnTo>
                  <a:lnTo>
                    <a:pt x="30" y="295"/>
                  </a:lnTo>
                  <a:lnTo>
                    <a:pt x="26" y="290"/>
                  </a:lnTo>
                  <a:lnTo>
                    <a:pt x="29" y="289"/>
                  </a:lnTo>
                  <a:lnTo>
                    <a:pt x="30" y="283"/>
                  </a:lnTo>
                  <a:lnTo>
                    <a:pt x="30" y="281"/>
                  </a:lnTo>
                  <a:lnTo>
                    <a:pt x="29" y="277"/>
                  </a:lnTo>
                  <a:lnTo>
                    <a:pt x="29" y="274"/>
                  </a:lnTo>
                  <a:lnTo>
                    <a:pt x="27" y="266"/>
                  </a:lnTo>
                  <a:lnTo>
                    <a:pt x="27" y="263"/>
                  </a:lnTo>
                  <a:lnTo>
                    <a:pt x="29" y="260"/>
                  </a:lnTo>
                  <a:lnTo>
                    <a:pt x="32" y="258"/>
                  </a:lnTo>
                  <a:lnTo>
                    <a:pt x="33" y="252"/>
                  </a:lnTo>
                  <a:lnTo>
                    <a:pt x="27" y="250"/>
                  </a:lnTo>
                  <a:lnTo>
                    <a:pt x="26" y="242"/>
                  </a:lnTo>
                  <a:lnTo>
                    <a:pt x="27" y="236"/>
                  </a:lnTo>
                  <a:lnTo>
                    <a:pt x="32" y="233"/>
                  </a:lnTo>
                  <a:lnTo>
                    <a:pt x="43" y="227"/>
                  </a:lnTo>
                  <a:lnTo>
                    <a:pt x="49" y="231"/>
                  </a:lnTo>
                  <a:lnTo>
                    <a:pt x="61" y="233"/>
                  </a:lnTo>
                  <a:lnTo>
                    <a:pt x="65" y="233"/>
                  </a:lnTo>
                  <a:lnTo>
                    <a:pt x="72" y="231"/>
                  </a:lnTo>
                  <a:lnTo>
                    <a:pt x="76" y="227"/>
                  </a:lnTo>
                  <a:lnTo>
                    <a:pt x="76" y="225"/>
                  </a:lnTo>
                  <a:lnTo>
                    <a:pt x="71" y="221"/>
                  </a:lnTo>
                  <a:lnTo>
                    <a:pt x="68" y="223"/>
                  </a:lnTo>
                  <a:lnTo>
                    <a:pt x="57" y="219"/>
                  </a:lnTo>
                  <a:lnTo>
                    <a:pt x="58" y="215"/>
                  </a:lnTo>
                  <a:lnTo>
                    <a:pt x="46" y="210"/>
                  </a:lnTo>
                  <a:lnTo>
                    <a:pt x="44" y="208"/>
                  </a:lnTo>
                  <a:lnTo>
                    <a:pt x="45" y="204"/>
                  </a:lnTo>
                  <a:lnTo>
                    <a:pt x="51" y="204"/>
                  </a:lnTo>
                  <a:lnTo>
                    <a:pt x="50" y="203"/>
                  </a:lnTo>
                  <a:lnTo>
                    <a:pt x="48" y="198"/>
                  </a:lnTo>
                  <a:lnTo>
                    <a:pt x="45" y="197"/>
                  </a:lnTo>
                  <a:lnTo>
                    <a:pt x="43" y="198"/>
                  </a:lnTo>
                  <a:lnTo>
                    <a:pt x="35" y="194"/>
                  </a:lnTo>
                  <a:lnTo>
                    <a:pt x="27" y="185"/>
                  </a:lnTo>
                  <a:lnTo>
                    <a:pt x="27" y="183"/>
                  </a:lnTo>
                  <a:lnTo>
                    <a:pt x="23" y="181"/>
                  </a:lnTo>
                  <a:lnTo>
                    <a:pt x="22" y="179"/>
                  </a:lnTo>
                  <a:lnTo>
                    <a:pt x="26" y="166"/>
                  </a:lnTo>
                  <a:lnTo>
                    <a:pt x="21" y="164"/>
                  </a:lnTo>
                  <a:lnTo>
                    <a:pt x="22" y="160"/>
                  </a:lnTo>
                  <a:lnTo>
                    <a:pt x="18" y="150"/>
                  </a:lnTo>
                  <a:lnTo>
                    <a:pt x="8" y="147"/>
                  </a:lnTo>
                  <a:lnTo>
                    <a:pt x="8" y="142"/>
                  </a:lnTo>
                  <a:lnTo>
                    <a:pt x="4" y="137"/>
                  </a:lnTo>
                  <a:lnTo>
                    <a:pt x="0" y="128"/>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5" name="Freeform 72"/>
            <p:cNvSpPr>
              <a:spLocks/>
            </p:cNvSpPr>
            <p:nvPr/>
          </p:nvSpPr>
          <p:spPr bwMode="auto">
            <a:xfrm>
              <a:off x="5462515" y="3954649"/>
              <a:ext cx="880196" cy="798863"/>
            </a:xfrm>
            <a:custGeom>
              <a:avLst/>
              <a:gdLst>
                <a:gd name="T0" fmla="*/ 7 w 328"/>
                <a:gd name="T1" fmla="*/ 124 h 300"/>
                <a:gd name="T2" fmla="*/ 11 w 328"/>
                <a:gd name="T3" fmla="*/ 151 h 300"/>
                <a:gd name="T4" fmla="*/ 23 w 328"/>
                <a:gd name="T5" fmla="*/ 162 h 300"/>
                <a:gd name="T6" fmla="*/ 44 w 328"/>
                <a:gd name="T7" fmla="*/ 176 h 300"/>
                <a:gd name="T8" fmla="*/ 50 w 328"/>
                <a:gd name="T9" fmla="*/ 178 h 300"/>
                <a:gd name="T10" fmla="*/ 64 w 328"/>
                <a:gd name="T11" fmla="*/ 178 h 300"/>
                <a:gd name="T12" fmla="*/ 79 w 328"/>
                <a:gd name="T13" fmla="*/ 160 h 300"/>
                <a:gd name="T14" fmla="*/ 89 w 328"/>
                <a:gd name="T15" fmla="*/ 169 h 300"/>
                <a:gd name="T16" fmla="*/ 85 w 328"/>
                <a:gd name="T17" fmla="*/ 187 h 300"/>
                <a:gd name="T18" fmla="*/ 88 w 328"/>
                <a:gd name="T19" fmla="*/ 200 h 300"/>
                <a:gd name="T20" fmla="*/ 89 w 328"/>
                <a:gd name="T21" fmla="*/ 214 h 300"/>
                <a:gd name="T22" fmla="*/ 77 w 328"/>
                <a:gd name="T23" fmla="*/ 241 h 300"/>
                <a:gd name="T24" fmla="*/ 85 w 328"/>
                <a:gd name="T25" fmla="*/ 247 h 300"/>
                <a:gd name="T26" fmla="*/ 105 w 328"/>
                <a:gd name="T27" fmla="*/ 256 h 300"/>
                <a:gd name="T28" fmla="*/ 123 w 328"/>
                <a:gd name="T29" fmla="*/ 268 h 300"/>
                <a:gd name="T30" fmla="*/ 138 w 328"/>
                <a:gd name="T31" fmla="*/ 278 h 300"/>
                <a:gd name="T32" fmla="*/ 151 w 328"/>
                <a:gd name="T33" fmla="*/ 267 h 300"/>
                <a:gd name="T34" fmla="*/ 169 w 328"/>
                <a:gd name="T35" fmla="*/ 266 h 300"/>
                <a:gd name="T36" fmla="*/ 190 w 328"/>
                <a:gd name="T37" fmla="*/ 279 h 300"/>
                <a:gd name="T38" fmla="*/ 206 w 328"/>
                <a:gd name="T39" fmla="*/ 282 h 300"/>
                <a:gd name="T40" fmla="*/ 211 w 328"/>
                <a:gd name="T41" fmla="*/ 272 h 300"/>
                <a:gd name="T42" fmla="*/ 231 w 328"/>
                <a:gd name="T43" fmla="*/ 281 h 300"/>
                <a:gd name="T44" fmla="*/ 236 w 328"/>
                <a:gd name="T45" fmla="*/ 283 h 300"/>
                <a:gd name="T46" fmla="*/ 241 w 328"/>
                <a:gd name="T47" fmla="*/ 275 h 300"/>
                <a:gd name="T48" fmla="*/ 252 w 328"/>
                <a:gd name="T49" fmla="*/ 266 h 300"/>
                <a:gd name="T50" fmla="*/ 258 w 328"/>
                <a:gd name="T51" fmla="*/ 272 h 300"/>
                <a:gd name="T52" fmla="*/ 275 w 328"/>
                <a:gd name="T53" fmla="*/ 293 h 300"/>
                <a:gd name="T54" fmla="*/ 285 w 328"/>
                <a:gd name="T55" fmla="*/ 291 h 300"/>
                <a:gd name="T56" fmla="*/ 294 w 328"/>
                <a:gd name="T57" fmla="*/ 298 h 300"/>
                <a:gd name="T58" fmla="*/ 303 w 328"/>
                <a:gd name="T59" fmla="*/ 298 h 300"/>
                <a:gd name="T60" fmla="*/ 312 w 328"/>
                <a:gd name="T61" fmla="*/ 300 h 300"/>
                <a:gd name="T62" fmla="*/ 314 w 328"/>
                <a:gd name="T63" fmla="*/ 287 h 300"/>
                <a:gd name="T64" fmla="*/ 322 w 328"/>
                <a:gd name="T65" fmla="*/ 281 h 300"/>
                <a:gd name="T66" fmla="*/ 318 w 328"/>
                <a:gd name="T67" fmla="*/ 272 h 300"/>
                <a:gd name="T68" fmla="*/ 323 w 328"/>
                <a:gd name="T69" fmla="*/ 258 h 300"/>
                <a:gd name="T70" fmla="*/ 326 w 328"/>
                <a:gd name="T71" fmla="*/ 248 h 300"/>
                <a:gd name="T72" fmla="*/ 326 w 328"/>
                <a:gd name="T73" fmla="*/ 239 h 300"/>
                <a:gd name="T74" fmla="*/ 319 w 328"/>
                <a:gd name="T75" fmla="*/ 227 h 300"/>
                <a:gd name="T76" fmla="*/ 317 w 328"/>
                <a:gd name="T77" fmla="*/ 209 h 300"/>
                <a:gd name="T78" fmla="*/ 279 w 328"/>
                <a:gd name="T79" fmla="*/ 202 h 300"/>
                <a:gd name="T80" fmla="*/ 253 w 328"/>
                <a:gd name="T81" fmla="*/ 199 h 300"/>
                <a:gd name="T82" fmla="*/ 241 w 328"/>
                <a:gd name="T83" fmla="*/ 178 h 300"/>
                <a:gd name="T84" fmla="*/ 228 w 328"/>
                <a:gd name="T85" fmla="*/ 177 h 300"/>
                <a:gd name="T86" fmla="*/ 186 w 328"/>
                <a:gd name="T87" fmla="*/ 163 h 300"/>
                <a:gd name="T88" fmla="*/ 192 w 328"/>
                <a:gd name="T89" fmla="*/ 148 h 300"/>
                <a:gd name="T90" fmla="*/ 186 w 328"/>
                <a:gd name="T91" fmla="*/ 129 h 300"/>
                <a:gd name="T92" fmla="*/ 177 w 328"/>
                <a:gd name="T93" fmla="*/ 124 h 300"/>
                <a:gd name="T94" fmla="*/ 148 w 328"/>
                <a:gd name="T95" fmla="*/ 125 h 300"/>
                <a:gd name="T96" fmla="*/ 146 w 328"/>
                <a:gd name="T97" fmla="*/ 71 h 300"/>
                <a:gd name="T98" fmla="*/ 136 w 328"/>
                <a:gd name="T99" fmla="*/ 40 h 300"/>
                <a:gd name="T100" fmla="*/ 127 w 328"/>
                <a:gd name="T101" fmla="*/ 9 h 300"/>
                <a:gd name="T102" fmla="*/ 120 w 328"/>
                <a:gd name="T103" fmla="*/ 2 h 300"/>
                <a:gd name="T104" fmla="*/ 121 w 328"/>
                <a:gd name="T105" fmla="*/ 9 h 300"/>
                <a:gd name="T106" fmla="*/ 107 w 328"/>
                <a:gd name="T107" fmla="*/ 26 h 300"/>
                <a:gd name="T108" fmla="*/ 91 w 328"/>
                <a:gd name="T109" fmla="*/ 35 h 300"/>
                <a:gd name="T110" fmla="*/ 93 w 328"/>
                <a:gd name="T111" fmla="*/ 54 h 300"/>
                <a:gd name="T112" fmla="*/ 49 w 328"/>
                <a:gd name="T113" fmla="*/ 100 h 300"/>
                <a:gd name="T114" fmla="*/ 15 w 328"/>
                <a:gd name="T115" fmla="*/ 107 h 300"/>
                <a:gd name="T116" fmla="*/ 0 w 328"/>
                <a:gd name="T117" fmla="*/ 117 h 3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8"/>
                <a:gd name="T178" fmla="*/ 0 h 300"/>
                <a:gd name="T179" fmla="*/ 328 w 328"/>
                <a:gd name="T180" fmla="*/ 300 h 3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8" h="300">
                  <a:moveTo>
                    <a:pt x="0" y="118"/>
                  </a:moveTo>
                  <a:lnTo>
                    <a:pt x="0" y="120"/>
                  </a:lnTo>
                  <a:lnTo>
                    <a:pt x="4" y="122"/>
                  </a:lnTo>
                  <a:lnTo>
                    <a:pt x="7" y="124"/>
                  </a:lnTo>
                  <a:lnTo>
                    <a:pt x="9" y="127"/>
                  </a:lnTo>
                  <a:lnTo>
                    <a:pt x="9" y="145"/>
                  </a:lnTo>
                  <a:lnTo>
                    <a:pt x="10" y="147"/>
                  </a:lnTo>
                  <a:lnTo>
                    <a:pt x="11" y="151"/>
                  </a:lnTo>
                  <a:lnTo>
                    <a:pt x="17" y="159"/>
                  </a:lnTo>
                  <a:lnTo>
                    <a:pt x="20" y="159"/>
                  </a:lnTo>
                  <a:lnTo>
                    <a:pt x="21" y="160"/>
                  </a:lnTo>
                  <a:lnTo>
                    <a:pt x="23" y="162"/>
                  </a:lnTo>
                  <a:lnTo>
                    <a:pt x="27" y="161"/>
                  </a:lnTo>
                  <a:lnTo>
                    <a:pt x="29" y="165"/>
                  </a:lnTo>
                  <a:lnTo>
                    <a:pt x="35" y="167"/>
                  </a:lnTo>
                  <a:lnTo>
                    <a:pt x="44" y="176"/>
                  </a:lnTo>
                  <a:lnTo>
                    <a:pt x="46" y="181"/>
                  </a:lnTo>
                  <a:lnTo>
                    <a:pt x="48" y="184"/>
                  </a:lnTo>
                  <a:lnTo>
                    <a:pt x="50" y="183"/>
                  </a:lnTo>
                  <a:lnTo>
                    <a:pt x="50" y="178"/>
                  </a:lnTo>
                  <a:lnTo>
                    <a:pt x="53" y="178"/>
                  </a:lnTo>
                  <a:lnTo>
                    <a:pt x="58" y="181"/>
                  </a:lnTo>
                  <a:lnTo>
                    <a:pt x="61" y="180"/>
                  </a:lnTo>
                  <a:lnTo>
                    <a:pt x="64" y="178"/>
                  </a:lnTo>
                  <a:lnTo>
                    <a:pt x="71" y="172"/>
                  </a:lnTo>
                  <a:lnTo>
                    <a:pt x="75" y="168"/>
                  </a:lnTo>
                  <a:lnTo>
                    <a:pt x="76" y="159"/>
                  </a:lnTo>
                  <a:lnTo>
                    <a:pt x="79" y="160"/>
                  </a:lnTo>
                  <a:lnTo>
                    <a:pt x="82" y="165"/>
                  </a:lnTo>
                  <a:lnTo>
                    <a:pt x="86" y="167"/>
                  </a:lnTo>
                  <a:lnTo>
                    <a:pt x="88" y="167"/>
                  </a:lnTo>
                  <a:lnTo>
                    <a:pt x="89" y="169"/>
                  </a:lnTo>
                  <a:lnTo>
                    <a:pt x="89" y="172"/>
                  </a:lnTo>
                  <a:lnTo>
                    <a:pt x="90" y="177"/>
                  </a:lnTo>
                  <a:lnTo>
                    <a:pt x="89" y="183"/>
                  </a:lnTo>
                  <a:lnTo>
                    <a:pt x="85" y="187"/>
                  </a:lnTo>
                  <a:lnTo>
                    <a:pt x="82" y="188"/>
                  </a:lnTo>
                  <a:lnTo>
                    <a:pt x="82" y="192"/>
                  </a:lnTo>
                  <a:lnTo>
                    <a:pt x="86" y="198"/>
                  </a:lnTo>
                  <a:lnTo>
                    <a:pt x="88" y="200"/>
                  </a:lnTo>
                  <a:lnTo>
                    <a:pt x="89" y="200"/>
                  </a:lnTo>
                  <a:lnTo>
                    <a:pt x="90" y="202"/>
                  </a:lnTo>
                  <a:lnTo>
                    <a:pt x="89" y="211"/>
                  </a:lnTo>
                  <a:lnTo>
                    <a:pt x="89" y="214"/>
                  </a:lnTo>
                  <a:lnTo>
                    <a:pt x="88" y="224"/>
                  </a:lnTo>
                  <a:lnTo>
                    <a:pt x="81" y="234"/>
                  </a:lnTo>
                  <a:lnTo>
                    <a:pt x="80" y="237"/>
                  </a:lnTo>
                  <a:lnTo>
                    <a:pt x="77" y="241"/>
                  </a:lnTo>
                  <a:lnTo>
                    <a:pt x="77" y="245"/>
                  </a:lnTo>
                  <a:lnTo>
                    <a:pt x="78" y="246"/>
                  </a:lnTo>
                  <a:lnTo>
                    <a:pt x="82" y="247"/>
                  </a:lnTo>
                  <a:lnTo>
                    <a:pt x="85" y="247"/>
                  </a:lnTo>
                  <a:lnTo>
                    <a:pt x="88" y="248"/>
                  </a:lnTo>
                  <a:lnTo>
                    <a:pt x="90" y="254"/>
                  </a:lnTo>
                  <a:lnTo>
                    <a:pt x="99" y="254"/>
                  </a:lnTo>
                  <a:lnTo>
                    <a:pt x="105" y="256"/>
                  </a:lnTo>
                  <a:lnTo>
                    <a:pt x="110" y="255"/>
                  </a:lnTo>
                  <a:lnTo>
                    <a:pt x="115" y="264"/>
                  </a:lnTo>
                  <a:lnTo>
                    <a:pt x="122" y="268"/>
                  </a:lnTo>
                  <a:lnTo>
                    <a:pt x="123" y="268"/>
                  </a:lnTo>
                  <a:lnTo>
                    <a:pt x="130" y="272"/>
                  </a:lnTo>
                  <a:lnTo>
                    <a:pt x="132" y="275"/>
                  </a:lnTo>
                  <a:lnTo>
                    <a:pt x="135" y="277"/>
                  </a:lnTo>
                  <a:lnTo>
                    <a:pt x="138" y="278"/>
                  </a:lnTo>
                  <a:lnTo>
                    <a:pt x="144" y="277"/>
                  </a:lnTo>
                  <a:lnTo>
                    <a:pt x="146" y="274"/>
                  </a:lnTo>
                  <a:lnTo>
                    <a:pt x="147" y="269"/>
                  </a:lnTo>
                  <a:lnTo>
                    <a:pt x="151" y="267"/>
                  </a:lnTo>
                  <a:lnTo>
                    <a:pt x="159" y="264"/>
                  </a:lnTo>
                  <a:lnTo>
                    <a:pt x="163" y="265"/>
                  </a:lnTo>
                  <a:lnTo>
                    <a:pt x="166" y="266"/>
                  </a:lnTo>
                  <a:lnTo>
                    <a:pt x="169" y="266"/>
                  </a:lnTo>
                  <a:lnTo>
                    <a:pt x="172" y="266"/>
                  </a:lnTo>
                  <a:lnTo>
                    <a:pt x="175" y="268"/>
                  </a:lnTo>
                  <a:lnTo>
                    <a:pt x="177" y="270"/>
                  </a:lnTo>
                  <a:lnTo>
                    <a:pt x="190" y="279"/>
                  </a:lnTo>
                  <a:lnTo>
                    <a:pt x="192" y="279"/>
                  </a:lnTo>
                  <a:lnTo>
                    <a:pt x="199" y="280"/>
                  </a:lnTo>
                  <a:lnTo>
                    <a:pt x="203" y="280"/>
                  </a:lnTo>
                  <a:lnTo>
                    <a:pt x="206" y="282"/>
                  </a:lnTo>
                  <a:lnTo>
                    <a:pt x="208" y="279"/>
                  </a:lnTo>
                  <a:lnTo>
                    <a:pt x="208" y="277"/>
                  </a:lnTo>
                  <a:lnTo>
                    <a:pt x="210" y="274"/>
                  </a:lnTo>
                  <a:lnTo>
                    <a:pt x="211" y="272"/>
                  </a:lnTo>
                  <a:lnTo>
                    <a:pt x="217" y="275"/>
                  </a:lnTo>
                  <a:lnTo>
                    <a:pt x="222" y="279"/>
                  </a:lnTo>
                  <a:lnTo>
                    <a:pt x="228" y="282"/>
                  </a:lnTo>
                  <a:lnTo>
                    <a:pt x="231" y="281"/>
                  </a:lnTo>
                  <a:lnTo>
                    <a:pt x="232" y="281"/>
                  </a:lnTo>
                  <a:lnTo>
                    <a:pt x="233" y="281"/>
                  </a:lnTo>
                  <a:lnTo>
                    <a:pt x="235" y="281"/>
                  </a:lnTo>
                  <a:lnTo>
                    <a:pt x="236" y="283"/>
                  </a:lnTo>
                  <a:lnTo>
                    <a:pt x="239" y="283"/>
                  </a:lnTo>
                  <a:lnTo>
                    <a:pt x="241" y="281"/>
                  </a:lnTo>
                  <a:lnTo>
                    <a:pt x="241" y="276"/>
                  </a:lnTo>
                  <a:lnTo>
                    <a:pt x="241" y="275"/>
                  </a:lnTo>
                  <a:lnTo>
                    <a:pt x="241" y="272"/>
                  </a:lnTo>
                  <a:lnTo>
                    <a:pt x="245" y="267"/>
                  </a:lnTo>
                  <a:lnTo>
                    <a:pt x="249" y="265"/>
                  </a:lnTo>
                  <a:lnTo>
                    <a:pt x="252" y="266"/>
                  </a:lnTo>
                  <a:lnTo>
                    <a:pt x="252" y="267"/>
                  </a:lnTo>
                  <a:lnTo>
                    <a:pt x="253" y="268"/>
                  </a:lnTo>
                  <a:lnTo>
                    <a:pt x="257" y="266"/>
                  </a:lnTo>
                  <a:lnTo>
                    <a:pt x="258" y="272"/>
                  </a:lnTo>
                  <a:lnTo>
                    <a:pt x="260" y="274"/>
                  </a:lnTo>
                  <a:lnTo>
                    <a:pt x="264" y="285"/>
                  </a:lnTo>
                  <a:lnTo>
                    <a:pt x="273" y="300"/>
                  </a:lnTo>
                  <a:lnTo>
                    <a:pt x="275" y="293"/>
                  </a:lnTo>
                  <a:lnTo>
                    <a:pt x="276" y="291"/>
                  </a:lnTo>
                  <a:lnTo>
                    <a:pt x="278" y="291"/>
                  </a:lnTo>
                  <a:lnTo>
                    <a:pt x="281" y="290"/>
                  </a:lnTo>
                  <a:lnTo>
                    <a:pt x="285" y="291"/>
                  </a:lnTo>
                  <a:lnTo>
                    <a:pt x="287" y="294"/>
                  </a:lnTo>
                  <a:lnTo>
                    <a:pt x="289" y="297"/>
                  </a:lnTo>
                  <a:lnTo>
                    <a:pt x="290" y="298"/>
                  </a:lnTo>
                  <a:lnTo>
                    <a:pt x="294" y="298"/>
                  </a:lnTo>
                  <a:lnTo>
                    <a:pt x="297" y="298"/>
                  </a:lnTo>
                  <a:lnTo>
                    <a:pt x="299" y="299"/>
                  </a:lnTo>
                  <a:lnTo>
                    <a:pt x="300" y="298"/>
                  </a:lnTo>
                  <a:lnTo>
                    <a:pt x="303" y="298"/>
                  </a:lnTo>
                  <a:lnTo>
                    <a:pt x="305" y="299"/>
                  </a:lnTo>
                  <a:lnTo>
                    <a:pt x="307" y="299"/>
                  </a:lnTo>
                  <a:lnTo>
                    <a:pt x="310" y="300"/>
                  </a:lnTo>
                  <a:lnTo>
                    <a:pt x="312" y="300"/>
                  </a:lnTo>
                  <a:lnTo>
                    <a:pt x="314" y="299"/>
                  </a:lnTo>
                  <a:lnTo>
                    <a:pt x="315" y="297"/>
                  </a:lnTo>
                  <a:lnTo>
                    <a:pt x="315" y="290"/>
                  </a:lnTo>
                  <a:lnTo>
                    <a:pt x="314" y="287"/>
                  </a:lnTo>
                  <a:lnTo>
                    <a:pt x="314" y="285"/>
                  </a:lnTo>
                  <a:lnTo>
                    <a:pt x="319" y="283"/>
                  </a:lnTo>
                  <a:lnTo>
                    <a:pt x="320" y="282"/>
                  </a:lnTo>
                  <a:lnTo>
                    <a:pt x="322" y="281"/>
                  </a:lnTo>
                  <a:lnTo>
                    <a:pt x="323" y="280"/>
                  </a:lnTo>
                  <a:lnTo>
                    <a:pt x="322" y="278"/>
                  </a:lnTo>
                  <a:lnTo>
                    <a:pt x="319" y="275"/>
                  </a:lnTo>
                  <a:lnTo>
                    <a:pt x="318" y="272"/>
                  </a:lnTo>
                  <a:lnTo>
                    <a:pt x="318" y="270"/>
                  </a:lnTo>
                  <a:lnTo>
                    <a:pt x="317" y="269"/>
                  </a:lnTo>
                  <a:lnTo>
                    <a:pt x="319" y="263"/>
                  </a:lnTo>
                  <a:lnTo>
                    <a:pt x="323" y="258"/>
                  </a:lnTo>
                  <a:lnTo>
                    <a:pt x="327" y="256"/>
                  </a:lnTo>
                  <a:lnTo>
                    <a:pt x="328" y="254"/>
                  </a:lnTo>
                  <a:lnTo>
                    <a:pt x="328" y="250"/>
                  </a:lnTo>
                  <a:lnTo>
                    <a:pt x="326" y="248"/>
                  </a:lnTo>
                  <a:lnTo>
                    <a:pt x="325" y="246"/>
                  </a:lnTo>
                  <a:lnTo>
                    <a:pt x="326" y="242"/>
                  </a:lnTo>
                  <a:lnTo>
                    <a:pt x="326" y="241"/>
                  </a:lnTo>
                  <a:lnTo>
                    <a:pt x="326" y="239"/>
                  </a:lnTo>
                  <a:lnTo>
                    <a:pt x="323" y="238"/>
                  </a:lnTo>
                  <a:lnTo>
                    <a:pt x="310" y="235"/>
                  </a:lnTo>
                  <a:lnTo>
                    <a:pt x="317" y="235"/>
                  </a:lnTo>
                  <a:lnTo>
                    <a:pt x="319" y="227"/>
                  </a:lnTo>
                  <a:lnTo>
                    <a:pt x="318" y="222"/>
                  </a:lnTo>
                  <a:lnTo>
                    <a:pt x="325" y="216"/>
                  </a:lnTo>
                  <a:lnTo>
                    <a:pt x="325" y="213"/>
                  </a:lnTo>
                  <a:lnTo>
                    <a:pt x="317" y="209"/>
                  </a:lnTo>
                  <a:lnTo>
                    <a:pt x="322" y="200"/>
                  </a:lnTo>
                  <a:lnTo>
                    <a:pt x="292" y="202"/>
                  </a:lnTo>
                  <a:lnTo>
                    <a:pt x="293" y="200"/>
                  </a:lnTo>
                  <a:lnTo>
                    <a:pt x="279" y="202"/>
                  </a:lnTo>
                  <a:lnTo>
                    <a:pt x="268" y="199"/>
                  </a:lnTo>
                  <a:lnTo>
                    <a:pt x="264" y="200"/>
                  </a:lnTo>
                  <a:lnTo>
                    <a:pt x="257" y="199"/>
                  </a:lnTo>
                  <a:lnTo>
                    <a:pt x="253" y="199"/>
                  </a:lnTo>
                  <a:lnTo>
                    <a:pt x="249" y="196"/>
                  </a:lnTo>
                  <a:lnTo>
                    <a:pt x="245" y="192"/>
                  </a:lnTo>
                  <a:lnTo>
                    <a:pt x="244" y="185"/>
                  </a:lnTo>
                  <a:lnTo>
                    <a:pt x="241" y="178"/>
                  </a:lnTo>
                  <a:lnTo>
                    <a:pt x="232" y="171"/>
                  </a:lnTo>
                  <a:lnTo>
                    <a:pt x="225" y="171"/>
                  </a:lnTo>
                  <a:lnTo>
                    <a:pt x="227" y="172"/>
                  </a:lnTo>
                  <a:lnTo>
                    <a:pt x="228" y="177"/>
                  </a:lnTo>
                  <a:lnTo>
                    <a:pt x="227" y="180"/>
                  </a:lnTo>
                  <a:lnTo>
                    <a:pt x="198" y="168"/>
                  </a:lnTo>
                  <a:lnTo>
                    <a:pt x="187" y="165"/>
                  </a:lnTo>
                  <a:lnTo>
                    <a:pt x="186" y="163"/>
                  </a:lnTo>
                  <a:lnTo>
                    <a:pt x="185" y="160"/>
                  </a:lnTo>
                  <a:lnTo>
                    <a:pt x="187" y="150"/>
                  </a:lnTo>
                  <a:lnTo>
                    <a:pt x="191" y="149"/>
                  </a:lnTo>
                  <a:lnTo>
                    <a:pt x="192" y="148"/>
                  </a:lnTo>
                  <a:lnTo>
                    <a:pt x="194" y="139"/>
                  </a:lnTo>
                  <a:lnTo>
                    <a:pt x="187" y="134"/>
                  </a:lnTo>
                  <a:lnTo>
                    <a:pt x="187" y="132"/>
                  </a:lnTo>
                  <a:lnTo>
                    <a:pt x="186" y="129"/>
                  </a:lnTo>
                  <a:lnTo>
                    <a:pt x="179" y="130"/>
                  </a:lnTo>
                  <a:lnTo>
                    <a:pt x="178" y="129"/>
                  </a:lnTo>
                  <a:lnTo>
                    <a:pt x="177" y="127"/>
                  </a:lnTo>
                  <a:lnTo>
                    <a:pt x="177" y="124"/>
                  </a:lnTo>
                  <a:lnTo>
                    <a:pt x="177" y="123"/>
                  </a:lnTo>
                  <a:lnTo>
                    <a:pt x="163" y="122"/>
                  </a:lnTo>
                  <a:lnTo>
                    <a:pt x="162" y="126"/>
                  </a:lnTo>
                  <a:lnTo>
                    <a:pt x="148" y="125"/>
                  </a:lnTo>
                  <a:lnTo>
                    <a:pt x="146" y="119"/>
                  </a:lnTo>
                  <a:lnTo>
                    <a:pt x="147" y="104"/>
                  </a:lnTo>
                  <a:lnTo>
                    <a:pt x="147" y="76"/>
                  </a:lnTo>
                  <a:lnTo>
                    <a:pt x="146" y="71"/>
                  </a:lnTo>
                  <a:lnTo>
                    <a:pt x="143" y="63"/>
                  </a:lnTo>
                  <a:lnTo>
                    <a:pt x="138" y="57"/>
                  </a:lnTo>
                  <a:lnTo>
                    <a:pt x="136" y="51"/>
                  </a:lnTo>
                  <a:lnTo>
                    <a:pt x="136" y="40"/>
                  </a:lnTo>
                  <a:lnTo>
                    <a:pt x="137" y="35"/>
                  </a:lnTo>
                  <a:lnTo>
                    <a:pt x="137" y="26"/>
                  </a:lnTo>
                  <a:lnTo>
                    <a:pt x="136" y="22"/>
                  </a:lnTo>
                  <a:lnTo>
                    <a:pt x="127" y="9"/>
                  </a:lnTo>
                  <a:lnTo>
                    <a:pt x="123" y="4"/>
                  </a:lnTo>
                  <a:lnTo>
                    <a:pt x="122" y="2"/>
                  </a:lnTo>
                  <a:lnTo>
                    <a:pt x="121" y="0"/>
                  </a:lnTo>
                  <a:lnTo>
                    <a:pt x="120" y="2"/>
                  </a:lnTo>
                  <a:lnTo>
                    <a:pt x="120" y="5"/>
                  </a:lnTo>
                  <a:lnTo>
                    <a:pt x="122" y="6"/>
                  </a:lnTo>
                  <a:lnTo>
                    <a:pt x="123" y="7"/>
                  </a:lnTo>
                  <a:lnTo>
                    <a:pt x="121" y="9"/>
                  </a:lnTo>
                  <a:lnTo>
                    <a:pt x="118" y="10"/>
                  </a:lnTo>
                  <a:lnTo>
                    <a:pt x="111" y="15"/>
                  </a:lnTo>
                  <a:lnTo>
                    <a:pt x="109" y="18"/>
                  </a:lnTo>
                  <a:lnTo>
                    <a:pt x="107" y="26"/>
                  </a:lnTo>
                  <a:lnTo>
                    <a:pt x="107" y="30"/>
                  </a:lnTo>
                  <a:lnTo>
                    <a:pt x="102" y="34"/>
                  </a:lnTo>
                  <a:lnTo>
                    <a:pt x="92" y="32"/>
                  </a:lnTo>
                  <a:lnTo>
                    <a:pt x="91" y="35"/>
                  </a:lnTo>
                  <a:lnTo>
                    <a:pt x="90" y="37"/>
                  </a:lnTo>
                  <a:lnTo>
                    <a:pt x="91" y="41"/>
                  </a:lnTo>
                  <a:lnTo>
                    <a:pt x="93" y="52"/>
                  </a:lnTo>
                  <a:lnTo>
                    <a:pt x="93" y="54"/>
                  </a:lnTo>
                  <a:lnTo>
                    <a:pt x="77" y="70"/>
                  </a:lnTo>
                  <a:lnTo>
                    <a:pt x="72" y="75"/>
                  </a:lnTo>
                  <a:lnTo>
                    <a:pt x="53" y="97"/>
                  </a:lnTo>
                  <a:lnTo>
                    <a:pt x="49" y="100"/>
                  </a:lnTo>
                  <a:lnTo>
                    <a:pt x="38" y="102"/>
                  </a:lnTo>
                  <a:lnTo>
                    <a:pt x="29" y="104"/>
                  </a:lnTo>
                  <a:lnTo>
                    <a:pt x="22" y="104"/>
                  </a:lnTo>
                  <a:lnTo>
                    <a:pt x="15" y="107"/>
                  </a:lnTo>
                  <a:lnTo>
                    <a:pt x="10" y="109"/>
                  </a:lnTo>
                  <a:lnTo>
                    <a:pt x="9" y="112"/>
                  </a:lnTo>
                  <a:lnTo>
                    <a:pt x="5" y="113"/>
                  </a:lnTo>
                  <a:lnTo>
                    <a:pt x="0" y="117"/>
                  </a:lnTo>
                  <a:lnTo>
                    <a:pt x="0" y="118"/>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6" name="Freeform 73"/>
            <p:cNvSpPr>
              <a:spLocks/>
            </p:cNvSpPr>
            <p:nvPr/>
          </p:nvSpPr>
          <p:spPr bwMode="auto">
            <a:xfrm>
              <a:off x="5939948" y="3224692"/>
              <a:ext cx="649398" cy="1307032"/>
            </a:xfrm>
            <a:custGeom>
              <a:avLst/>
              <a:gdLst>
                <a:gd name="T0" fmla="*/ 239 w 242"/>
                <a:gd name="T1" fmla="*/ 181 h 491"/>
                <a:gd name="T2" fmla="*/ 215 w 242"/>
                <a:gd name="T3" fmla="*/ 235 h 491"/>
                <a:gd name="T4" fmla="*/ 204 w 242"/>
                <a:gd name="T5" fmla="*/ 255 h 491"/>
                <a:gd name="T6" fmla="*/ 197 w 242"/>
                <a:gd name="T7" fmla="*/ 281 h 491"/>
                <a:gd name="T8" fmla="*/ 197 w 242"/>
                <a:gd name="T9" fmla="*/ 296 h 491"/>
                <a:gd name="T10" fmla="*/ 195 w 242"/>
                <a:gd name="T11" fmla="*/ 338 h 491"/>
                <a:gd name="T12" fmla="*/ 200 w 242"/>
                <a:gd name="T13" fmla="*/ 404 h 491"/>
                <a:gd name="T14" fmla="*/ 203 w 242"/>
                <a:gd name="T15" fmla="*/ 414 h 491"/>
                <a:gd name="T16" fmla="*/ 204 w 242"/>
                <a:gd name="T17" fmla="*/ 422 h 491"/>
                <a:gd name="T18" fmla="*/ 200 w 242"/>
                <a:gd name="T19" fmla="*/ 435 h 491"/>
                <a:gd name="T20" fmla="*/ 199 w 242"/>
                <a:gd name="T21" fmla="*/ 446 h 491"/>
                <a:gd name="T22" fmla="*/ 194 w 242"/>
                <a:gd name="T23" fmla="*/ 451 h 491"/>
                <a:gd name="T24" fmla="*/ 189 w 242"/>
                <a:gd name="T25" fmla="*/ 464 h 491"/>
                <a:gd name="T26" fmla="*/ 197 w 242"/>
                <a:gd name="T27" fmla="*/ 467 h 491"/>
                <a:gd name="T28" fmla="*/ 199 w 242"/>
                <a:gd name="T29" fmla="*/ 486 h 491"/>
                <a:gd name="T30" fmla="*/ 194 w 242"/>
                <a:gd name="T31" fmla="*/ 488 h 491"/>
                <a:gd name="T32" fmla="*/ 178 w 242"/>
                <a:gd name="T33" fmla="*/ 474 h 491"/>
                <a:gd name="T34" fmla="*/ 172 w 242"/>
                <a:gd name="T35" fmla="*/ 470 h 491"/>
                <a:gd name="T36" fmla="*/ 161 w 242"/>
                <a:gd name="T37" fmla="*/ 475 h 491"/>
                <a:gd name="T38" fmla="*/ 152 w 242"/>
                <a:gd name="T39" fmla="*/ 475 h 491"/>
                <a:gd name="T40" fmla="*/ 115 w 242"/>
                <a:gd name="T41" fmla="*/ 477 h 491"/>
                <a:gd name="T42" fmla="*/ 87 w 242"/>
                <a:gd name="T43" fmla="*/ 475 h 491"/>
                <a:gd name="T44" fmla="*/ 68 w 242"/>
                <a:gd name="T45" fmla="*/ 467 h 491"/>
                <a:gd name="T46" fmla="*/ 48 w 242"/>
                <a:gd name="T47" fmla="*/ 446 h 491"/>
                <a:gd name="T48" fmla="*/ 21 w 242"/>
                <a:gd name="T49" fmla="*/ 443 h 491"/>
                <a:gd name="T50" fmla="*/ 10 w 242"/>
                <a:gd name="T51" fmla="*/ 425 h 491"/>
                <a:gd name="T52" fmla="*/ 10 w 242"/>
                <a:gd name="T53" fmla="*/ 409 h 491"/>
                <a:gd name="T54" fmla="*/ 1 w 242"/>
                <a:gd name="T55" fmla="*/ 404 h 491"/>
                <a:gd name="T56" fmla="*/ 2 w 242"/>
                <a:gd name="T57" fmla="*/ 390 h 491"/>
                <a:gd name="T58" fmla="*/ 12 w 242"/>
                <a:gd name="T59" fmla="*/ 386 h 491"/>
                <a:gd name="T60" fmla="*/ 21 w 242"/>
                <a:gd name="T61" fmla="*/ 354 h 491"/>
                <a:gd name="T62" fmla="*/ 29 w 242"/>
                <a:gd name="T63" fmla="*/ 351 h 491"/>
                <a:gd name="T64" fmla="*/ 41 w 242"/>
                <a:gd name="T65" fmla="*/ 353 h 491"/>
                <a:gd name="T66" fmla="*/ 57 w 242"/>
                <a:gd name="T67" fmla="*/ 337 h 491"/>
                <a:gd name="T68" fmla="*/ 46 w 242"/>
                <a:gd name="T69" fmla="*/ 327 h 491"/>
                <a:gd name="T70" fmla="*/ 42 w 242"/>
                <a:gd name="T71" fmla="*/ 310 h 491"/>
                <a:gd name="T72" fmla="*/ 43 w 242"/>
                <a:gd name="T73" fmla="*/ 285 h 491"/>
                <a:gd name="T74" fmla="*/ 43 w 242"/>
                <a:gd name="T75" fmla="*/ 275 h 491"/>
                <a:gd name="T76" fmla="*/ 53 w 242"/>
                <a:gd name="T77" fmla="*/ 273 h 491"/>
                <a:gd name="T78" fmla="*/ 64 w 242"/>
                <a:gd name="T79" fmla="*/ 263 h 491"/>
                <a:gd name="T80" fmla="*/ 79 w 242"/>
                <a:gd name="T81" fmla="*/ 259 h 491"/>
                <a:gd name="T82" fmla="*/ 79 w 242"/>
                <a:gd name="T83" fmla="*/ 247 h 491"/>
                <a:gd name="T84" fmla="*/ 85 w 242"/>
                <a:gd name="T85" fmla="*/ 237 h 491"/>
                <a:gd name="T86" fmla="*/ 99 w 242"/>
                <a:gd name="T87" fmla="*/ 236 h 491"/>
                <a:gd name="T88" fmla="*/ 127 w 242"/>
                <a:gd name="T89" fmla="*/ 198 h 491"/>
                <a:gd name="T90" fmla="*/ 126 w 242"/>
                <a:gd name="T91" fmla="*/ 152 h 491"/>
                <a:gd name="T92" fmla="*/ 106 w 242"/>
                <a:gd name="T93" fmla="*/ 151 h 491"/>
                <a:gd name="T94" fmla="*/ 96 w 242"/>
                <a:gd name="T95" fmla="*/ 146 h 491"/>
                <a:gd name="T96" fmla="*/ 77 w 242"/>
                <a:gd name="T97" fmla="*/ 133 h 491"/>
                <a:gd name="T98" fmla="*/ 64 w 242"/>
                <a:gd name="T99" fmla="*/ 124 h 491"/>
                <a:gd name="T100" fmla="*/ 62 w 242"/>
                <a:gd name="T101" fmla="*/ 97 h 491"/>
                <a:gd name="T102" fmla="*/ 44 w 242"/>
                <a:gd name="T103" fmla="*/ 82 h 491"/>
                <a:gd name="T104" fmla="*/ 44 w 242"/>
                <a:gd name="T105" fmla="*/ 72 h 491"/>
                <a:gd name="T106" fmla="*/ 43 w 242"/>
                <a:gd name="T107" fmla="*/ 54 h 491"/>
                <a:gd name="T108" fmla="*/ 36 w 242"/>
                <a:gd name="T109" fmla="*/ 40 h 491"/>
                <a:gd name="T110" fmla="*/ 36 w 242"/>
                <a:gd name="T111" fmla="*/ 0 h 491"/>
                <a:gd name="T112" fmla="*/ 61 w 242"/>
                <a:gd name="T113" fmla="*/ 42 h 491"/>
                <a:gd name="T114" fmla="*/ 95 w 242"/>
                <a:gd name="T115" fmla="*/ 119 h 491"/>
                <a:gd name="T116" fmla="*/ 128 w 242"/>
                <a:gd name="T117" fmla="*/ 131 h 491"/>
                <a:gd name="T118" fmla="*/ 185 w 242"/>
                <a:gd name="T119" fmla="*/ 149 h 491"/>
                <a:gd name="T120" fmla="*/ 242 w 242"/>
                <a:gd name="T121" fmla="*/ 154 h 4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2"/>
                <a:gd name="T184" fmla="*/ 0 h 491"/>
                <a:gd name="T185" fmla="*/ 242 w 242"/>
                <a:gd name="T186" fmla="*/ 491 h 4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2" h="491">
                  <a:moveTo>
                    <a:pt x="242" y="154"/>
                  </a:moveTo>
                  <a:lnTo>
                    <a:pt x="240" y="172"/>
                  </a:lnTo>
                  <a:lnTo>
                    <a:pt x="239" y="175"/>
                  </a:lnTo>
                  <a:lnTo>
                    <a:pt x="239" y="181"/>
                  </a:lnTo>
                  <a:lnTo>
                    <a:pt x="235" y="198"/>
                  </a:lnTo>
                  <a:lnTo>
                    <a:pt x="231" y="204"/>
                  </a:lnTo>
                  <a:lnTo>
                    <a:pt x="224" y="217"/>
                  </a:lnTo>
                  <a:lnTo>
                    <a:pt x="215" y="235"/>
                  </a:lnTo>
                  <a:lnTo>
                    <a:pt x="210" y="250"/>
                  </a:lnTo>
                  <a:lnTo>
                    <a:pt x="208" y="250"/>
                  </a:lnTo>
                  <a:lnTo>
                    <a:pt x="205" y="253"/>
                  </a:lnTo>
                  <a:lnTo>
                    <a:pt x="204" y="255"/>
                  </a:lnTo>
                  <a:lnTo>
                    <a:pt x="198" y="263"/>
                  </a:lnTo>
                  <a:lnTo>
                    <a:pt x="199" y="266"/>
                  </a:lnTo>
                  <a:lnTo>
                    <a:pt x="199" y="272"/>
                  </a:lnTo>
                  <a:lnTo>
                    <a:pt x="197" y="281"/>
                  </a:lnTo>
                  <a:lnTo>
                    <a:pt x="196" y="282"/>
                  </a:lnTo>
                  <a:lnTo>
                    <a:pt x="189" y="288"/>
                  </a:lnTo>
                  <a:lnTo>
                    <a:pt x="193" y="295"/>
                  </a:lnTo>
                  <a:lnTo>
                    <a:pt x="197" y="296"/>
                  </a:lnTo>
                  <a:lnTo>
                    <a:pt x="198" y="305"/>
                  </a:lnTo>
                  <a:lnTo>
                    <a:pt x="193" y="332"/>
                  </a:lnTo>
                  <a:lnTo>
                    <a:pt x="193" y="335"/>
                  </a:lnTo>
                  <a:lnTo>
                    <a:pt x="195" y="338"/>
                  </a:lnTo>
                  <a:lnTo>
                    <a:pt x="194" y="342"/>
                  </a:lnTo>
                  <a:lnTo>
                    <a:pt x="195" y="366"/>
                  </a:lnTo>
                  <a:lnTo>
                    <a:pt x="195" y="368"/>
                  </a:lnTo>
                  <a:lnTo>
                    <a:pt x="200" y="404"/>
                  </a:lnTo>
                  <a:lnTo>
                    <a:pt x="202" y="408"/>
                  </a:lnTo>
                  <a:lnTo>
                    <a:pt x="202" y="410"/>
                  </a:lnTo>
                  <a:lnTo>
                    <a:pt x="202" y="411"/>
                  </a:lnTo>
                  <a:lnTo>
                    <a:pt x="203" y="414"/>
                  </a:lnTo>
                  <a:lnTo>
                    <a:pt x="203" y="416"/>
                  </a:lnTo>
                  <a:lnTo>
                    <a:pt x="204" y="419"/>
                  </a:lnTo>
                  <a:lnTo>
                    <a:pt x="203" y="420"/>
                  </a:lnTo>
                  <a:lnTo>
                    <a:pt x="204" y="422"/>
                  </a:lnTo>
                  <a:lnTo>
                    <a:pt x="205" y="432"/>
                  </a:lnTo>
                  <a:lnTo>
                    <a:pt x="204" y="432"/>
                  </a:lnTo>
                  <a:lnTo>
                    <a:pt x="203" y="433"/>
                  </a:lnTo>
                  <a:lnTo>
                    <a:pt x="200" y="435"/>
                  </a:lnTo>
                  <a:lnTo>
                    <a:pt x="200" y="440"/>
                  </a:lnTo>
                  <a:lnTo>
                    <a:pt x="202" y="442"/>
                  </a:lnTo>
                  <a:lnTo>
                    <a:pt x="200" y="444"/>
                  </a:lnTo>
                  <a:lnTo>
                    <a:pt x="199" y="446"/>
                  </a:lnTo>
                  <a:lnTo>
                    <a:pt x="197" y="446"/>
                  </a:lnTo>
                  <a:lnTo>
                    <a:pt x="196" y="447"/>
                  </a:lnTo>
                  <a:lnTo>
                    <a:pt x="195" y="447"/>
                  </a:lnTo>
                  <a:lnTo>
                    <a:pt x="194" y="451"/>
                  </a:lnTo>
                  <a:lnTo>
                    <a:pt x="192" y="454"/>
                  </a:lnTo>
                  <a:lnTo>
                    <a:pt x="194" y="455"/>
                  </a:lnTo>
                  <a:lnTo>
                    <a:pt x="192" y="457"/>
                  </a:lnTo>
                  <a:lnTo>
                    <a:pt x="189" y="464"/>
                  </a:lnTo>
                  <a:lnTo>
                    <a:pt x="193" y="468"/>
                  </a:lnTo>
                  <a:lnTo>
                    <a:pt x="195" y="468"/>
                  </a:lnTo>
                  <a:lnTo>
                    <a:pt x="196" y="467"/>
                  </a:lnTo>
                  <a:lnTo>
                    <a:pt x="197" y="467"/>
                  </a:lnTo>
                  <a:lnTo>
                    <a:pt x="197" y="473"/>
                  </a:lnTo>
                  <a:lnTo>
                    <a:pt x="198" y="477"/>
                  </a:lnTo>
                  <a:lnTo>
                    <a:pt x="198" y="481"/>
                  </a:lnTo>
                  <a:lnTo>
                    <a:pt x="199" y="486"/>
                  </a:lnTo>
                  <a:lnTo>
                    <a:pt x="200" y="488"/>
                  </a:lnTo>
                  <a:lnTo>
                    <a:pt x="202" y="490"/>
                  </a:lnTo>
                  <a:lnTo>
                    <a:pt x="197" y="491"/>
                  </a:lnTo>
                  <a:lnTo>
                    <a:pt x="194" y="488"/>
                  </a:lnTo>
                  <a:lnTo>
                    <a:pt x="186" y="482"/>
                  </a:lnTo>
                  <a:lnTo>
                    <a:pt x="183" y="479"/>
                  </a:lnTo>
                  <a:lnTo>
                    <a:pt x="182" y="478"/>
                  </a:lnTo>
                  <a:lnTo>
                    <a:pt x="178" y="474"/>
                  </a:lnTo>
                  <a:lnTo>
                    <a:pt x="177" y="473"/>
                  </a:lnTo>
                  <a:lnTo>
                    <a:pt x="174" y="473"/>
                  </a:lnTo>
                  <a:lnTo>
                    <a:pt x="173" y="470"/>
                  </a:lnTo>
                  <a:lnTo>
                    <a:pt x="172" y="470"/>
                  </a:lnTo>
                  <a:lnTo>
                    <a:pt x="168" y="474"/>
                  </a:lnTo>
                  <a:lnTo>
                    <a:pt x="167" y="476"/>
                  </a:lnTo>
                  <a:lnTo>
                    <a:pt x="163" y="476"/>
                  </a:lnTo>
                  <a:lnTo>
                    <a:pt x="161" y="475"/>
                  </a:lnTo>
                  <a:lnTo>
                    <a:pt x="156" y="475"/>
                  </a:lnTo>
                  <a:lnTo>
                    <a:pt x="154" y="476"/>
                  </a:lnTo>
                  <a:lnTo>
                    <a:pt x="154" y="475"/>
                  </a:lnTo>
                  <a:lnTo>
                    <a:pt x="152" y="475"/>
                  </a:lnTo>
                  <a:lnTo>
                    <a:pt x="148" y="474"/>
                  </a:lnTo>
                  <a:lnTo>
                    <a:pt x="146" y="475"/>
                  </a:lnTo>
                  <a:lnTo>
                    <a:pt x="145" y="475"/>
                  </a:lnTo>
                  <a:lnTo>
                    <a:pt x="115" y="477"/>
                  </a:lnTo>
                  <a:lnTo>
                    <a:pt x="116" y="475"/>
                  </a:lnTo>
                  <a:lnTo>
                    <a:pt x="102" y="477"/>
                  </a:lnTo>
                  <a:lnTo>
                    <a:pt x="91" y="474"/>
                  </a:lnTo>
                  <a:lnTo>
                    <a:pt x="87" y="475"/>
                  </a:lnTo>
                  <a:lnTo>
                    <a:pt x="80" y="474"/>
                  </a:lnTo>
                  <a:lnTo>
                    <a:pt x="76" y="474"/>
                  </a:lnTo>
                  <a:lnTo>
                    <a:pt x="72" y="471"/>
                  </a:lnTo>
                  <a:lnTo>
                    <a:pt x="68" y="467"/>
                  </a:lnTo>
                  <a:lnTo>
                    <a:pt x="67" y="460"/>
                  </a:lnTo>
                  <a:lnTo>
                    <a:pt x="64" y="453"/>
                  </a:lnTo>
                  <a:lnTo>
                    <a:pt x="55" y="446"/>
                  </a:lnTo>
                  <a:lnTo>
                    <a:pt x="48" y="446"/>
                  </a:lnTo>
                  <a:lnTo>
                    <a:pt x="50" y="447"/>
                  </a:lnTo>
                  <a:lnTo>
                    <a:pt x="51" y="452"/>
                  </a:lnTo>
                  <a:lnTo>
                    <a:pt x="50" y="455"/>
                  </a:lnTo>
                  <a:lnTo>
                    <a:pt x="21" y="443"/>
                  </a:lnTo>
                  <a:lnTo>
                    <a:pt x="10" y="440"/>
                  </a:lnTo>
                  <a:lnTo>
                    <a:pt x="9" y="438"/>
                  </a:lnTo>
                  <a:lnTo>
                    <a:pt x="8" y="435"/>
                  </a:lnTo>
                  <a:lnTo>
                    <a:pt x="10" y="425"/>
                  </a:lnTo>
                  <a:lnTo>
                    <a:pt x="14" y="424"/>
                  </a:lnTo>
                  <a:lnTo>
                    <a:pt x="15" y="423"/>
                  </a:lnTo>
                  <a:lnTo>
                    <a:pt x="17" y="414"/>
                  </a:lnTo>
                  <a:lnTo>
                    <a:pt x="10" y="409"/>
                  </a:lnTo>
                  <a:lnTo>
                    <a:pt x="10" y="407"/>
                  </a:lnTo>
                  <a:lnTo>
                    <a:pt x="9" y="404"/>
                  </a:lnTo>
                  <a:lnTo>
                    <a:pt x="2" y="405"/>
                  </a:lnTo>
                  <a:lnTo>
                    <a:pt x="1" y="404"/>
                  </a:lnTo>
                  <a:lnTo>
                    <a:pt x="0" y="402"/>
                  </a:lnTo>
                  <a:lnTo>
                    <a:pt x="0" y="399"/>
                  </a:lnTo>
                  <a:lnTo>
                    <a:pt x="3" y="394"/>
                  </a:lnTo>
                  <a:lnTo>
                    <a:pt x="2" y="390"/>
                  </a:lnTo>
                  <a:lnTo>
                    <a:pt x="0" y="388"/>
                  </a:lnTo>
                  <a:lnTo>
                    <a:pt x="2" y="384"/>
                  </a:lnTo>
                  <a:lnTo>
                    <a:pt x="6" y="383"/>
                  </a:lnTo>
                  <a:lnTo>
                    <a:pt x="12" y="386"/>
                  </a:lnTo>
                  <a:lnTo>
                    <a:pt x="14" y="386"/>
                  </a:lnTo>
                  <a:lnTo>
                    <a:pt x="17" y="384"/>
                  </a:lnTo>
                  <a:lnTo>
                    <a:pt x="17" y="364"/>
                  </a:lnTo>
                  <a:lnTo>
                    <a:pt x="21" y="354"/>
                  </a:lnTo>
                  <a:lnTo>
                    <a:pt x="22" y="353"/>
                  </a:lnTo>
                  <a:lnTo>
                    <a:pt x="24" y="351"/>
                  </a:lnTo>
                  <a:lnTo>
                    <a:pt x="25" y="351"/>
                  </a:lnTo>
                  <a:lnTo>
                    <a:pt x="29" y="351"/>
                  </a:lnTo>
                  <a:lnTo>
                    <a:pt x="31" y="351"/>
                  </a:lnTo>
                  <a:lnTo>
                    <a:pt x="32" y="351"/>
                  </a:lnTo>
                  <a:lnTo>
                    <a:pt x="39" y="354"/>
                  </a:lnTo>
                  <a:lnTo>
                    <a:pt x="41" y="353"/>
                  </a:lnTo>
                  <a:lnTo>
                    <a:pt x="44" y="348"/>
                  </a:lnTo>
                  <a:lnTo>
                    <a:pt x="53" y="347"/>
                  </a:lnTo>
                  <a:lnTo>
                    <a:pt x="55" y="338"/>
                  </a:lnTo>
                  <a:lnTo>
                    <a:pt x="57" y="337"/>
                  </a:lnTo>
                  <a:lnTo>
                    <a:pt x="56" y="335"/>
                  </a:lnTo>
                  <a:lnTo>
                    <a:pt x="54" y="335"/>
                  </a:lnTo>
                  <a:lnTo>
                    <a:pt x="52" y="332"/>
                  </a:lnTo>
                  <a:lnTo>
                    <a:pt x="46" y="327"/>
                  </a:lnTo>
                  <a:lnTo>
                    <a:pt x="45" y="326"/>
                  </a:lnTo>
                  <a:lnTo>
                    <a:pt x="43" y="325"/>
                  </a:lnTo>
                  <a:lnTo>
                    <a:pt x="42" y="318"/>
                  </a:lnTo>
                  <a:lnTo>
                    <a:pt x="42" y="310"/>
                  </a:lnTo>
                  <a:lnTo>
                    <a:pt x="45" y="302"/>
                  </a:lnTo>
                  <a:lnTo>
                    <a:pt x="47" y="297"/>
                  </a:lnTo>
                  <a:lnTo>
                    <a:pt x="44" y="293"/>
                  </a:lnTo>
                  <a:lnTo>
                    <a:pt x="43" y="285"/>
                  </a:lnTo>
                  <a:lnTo>
                    <a:pt x="36" y="284"/>
                  </a:lnTo>
                  <a:lnTo>
                    <a:pt x="35" y="283"/>
                  </a:lnTo>
                  <a:lnTo>
                    <a:pt x="37" y="279"/>
                  </a:lnTo>
                  <a:lnTo>
                    <a:pt x="43" y="275"/>
                  </a:lnTo>
                  <a:lnTo>
                    <a:pt x="46" y="275"/>
                  </a:lnTo>
                  <a:lnTo>
                    <a:pt x="47" y="277"/>
                  </a:lnTo>
                  <a:lnTo>
                    <a:pt x="50" y="275"/>
                  </a:lnTo>
                  <a:lnTo>
                    <a:pt x="53" y="273"/>
                  </a:lnTo>
                  <a:lnTo>
                    <a:pt x="53" y="270"/>
                  </a:lnTo>
                  <a:lnTo>
                    <a:pt x="55" y="269"/>
                  </a:lnTo>
                  <a:lnTo>
                    <a:pt x="59" y="268"/>
                  </a:lnTo>
                  <a:lnTo>
                    <a:pt x="64" y="263"/>
                  </a:lnTo>
                  <a:lnTo>
                    <a:pt x="67" y="261"/>
                  </a:lnTo>
                  <a:lnTo>
                    <a:pt x="73" y="260"/>
                  </a:lnTo>
                  <a:lnTo>
                    <a:pt x="78" y="260"/>
                  </a:lnTo>
                  <a:lnTo>
                    <a:pt x="79" y="259"/>
                  </a:lnTo>
                  <a:lnTo>
                    <a:pt x="78" y="258"/>
                  </a:lnTo>
                  <a:lnTo>
                    <a:pt x="78" y="252"/>
                  </a:lnTo>
                  <a:lnTo>
                    <a:pt x="79" y="250"/>
                  </a:lnTo>
                  <a:lnTo>
                    <a:pt x="79" y="247"/>
                  </a:lnTo>
                  <a:lnTo>
                    <a:pt x="79" y="242"/>
                  </a:lnTo>
                  <a:lnTo>
                    <a:pt x="83" y="240"/>
                  </a:lnTo>
                  <a:lnTo>
                    <a:pt x="84" y="237"/>
                  </a:lnTo>
                  <a:lnTo>
                    <a:pt x="85" y="237"/>
                  </a:lnTo>
                  <a:lnTo>
                    <a:pt x="89" y="237"/>
                  </a:lnTo>
                  <a:lnTo>
                    <a:pt x="93" y="238"/>
                  </a:lnTo>
                  <a:lnTo>
                    <a:pt x="97" y="236"/>
                  </a:lnTo>
                  <a:lnTo>
                    <a:pt x="99" y="236"/>
                  </a:lnTo>
                  <a:lnTo>
                    <a:pt x="120" y="218"/>
                  </a:lnTo>
                  <a:lnTo>
                    <a:pt x="139" y="204"/>
                  </a:lnTo>
                  <a:lnTo>
                    <a:pt x="139" y="199"/>
                  </a:lnTo>
                  <a:lnTo>
                    <a:pt x="127" y="198"/>
                  </a:lnTo>
                  <a:lnTo>
                    <a:pt x="127" y="191"/>
                  </a:lnTo>
                  <a:lnTo>
                    <a:pt x="126" y="185"/>
                  </a:lnTo>
                  <a:lnTo>
                    <a:pt x="126" y="158"/>
                  </a:lnTo>
                  <a:lnTo>
                    <a:pt x="126" y="152"/>
                  </a:lnTo>
                  <a:lnTo>
                    <a:pt x="120" y="150"/>
                  </a:lnTo>
                  <a:lnTo>
                    <a:pt x="112" y="149"/>
                  </a:lnTo>
                  <a:lnTo>
                    <a:pt x="110" y="150"/>
                  </a:lnTo>
                  <a:lnTo>
                    <a:pt x="106" y="151"/>
                  </a:lnTo>
                  <a:lnTo>
                    <a:pt x="105" y="152"/>
                  </a:lnTo>
                  <a:lnTo>
                    <a:pt x="102" y="154"/>
                  </a:lnTo>
                  <a:lnTo>
                    <a:pt x="100" y="153"/>
                  </a:lnTo>
                  <a:lnTo>
                    <a:pt x="96" y="146"/>
                  </a:lnTo>
                  <a:lnTo>
                    <a:pt x="89" y="146"/>
                  </a:lnTo>
                  <a:lnTo>
                    <a:pt x="81" y="147"/>
                  </a:lnTo>
                  <a:lnTo>
                    <a:pt x="79" y="136"/>
                  </a:lnTo>
                  <a:lnTo>
                    <a:pt x="77" y="133"/>
                  </a:lnTo>
                  <a:lnTo>
                    <a:pt x="72" y="127"/>
                  </a:lnTo>
                  <a:lnTo>
                    <a:pt x="69" y="127"/>
                  </a:lnTo>
                  <a:lnTo>
                    <a:pt x="67" y="124"/>
                  </a:lnTo>
                  <a:lnTo>
                    <a:pt x="64" y="124"/>
                  </a:lnTo>
                  <a:lnTo>
                    <a:pt x="63" y="116"/>
                  </a:lnTo>
                  <a:lnTo>
                    <a:pt x="63" y="107"/>
                  </a:lnTo>
                  <a:lnTo>
                    <a:pt x="59" y="105"/>
                  </a:lnTo>
                  <a:lnTo>
                    <a:pt x="62" y="97"/>
                  </a:lnTo>
                  <a:lnTo>
                    <a:pt x="50" y="93"/>
                  </a:lnTo>
                  <a:lnTo>
                    <a:pt x="44" y="93"/>
                  </a:lnTo>
                  <a:lnTo>
                    <a:pt x="42" y="92"/>
                  </a:lnTo>
                  <a:lnTo>
                    <a:pt x="44" y="82"/>
                  </a:lnTo>
                  <a:lnTo>
                    <a:pt x="46" y="77"/>
                  </a:lnTo>
                  <a:lnTo>
                    <a:pt x="47" y="75"/>
                  </a:lnTo>
                  <a:lnTo>
                    <a:pt x="45" y="74"/>
                  </a:lnTo>
                  <a:lnTo>
                    <a:pt x="44" y="72"/>
                  </a:lnTo>
                  <a:lnTo>
                    <a:pt x="36" y="68"/>
                  </a:lnTo>
                  <a:lnTo>
                    <a:pt x="37" y="64"/>
                  </a:lnTo>
                  <a:lnTo>
                    <a:pt x="42" y="61"/>
                  </a:lnTo>
                  <a:lnTo>
                    <a:pt x="43" y="54"/>
                  </a:lnTo>
                  <a:lnTo>
                    <a:pt x="42" y="54"/>
                  </a:lnTo>
                  <a:lnTo>
                    <a:pt x="42" y="52"/>
                  </a:lnTo>
                  <a:lnTo>
                    <a:pt x="41" y="51"/>
                  </a:lnTo>
                  <a:lnTo>
                    <a:pt x="36" y="40"/>
                  </a:lnTo>
                  <a:lnTo>
                    <a:pt x="34" y="24"/>
                  </a:lnTo>
                  <a:lnTo>
                    <a:pt x="28" y="21"/>
                  </a:lnTo>
                  <a:lnTo>
                    <a:pt x="25" y="13"/>
                  </a:lnTo>
                  <a:lnTo>
                    <a:pt x="36" y="0"/>
                  </a:lnTo>
                  <a:lnTo>
                    <a:pt x="37" y="2"/>
                  </a:lnTo>
                  <a:lnTo>
                    <a:pt x="47" y="8"/>
                  </a:lnTo>
                  <a:lnTo>
                    <a:pt x="57" y="21"/>
                  </a:lnTo>
                  <a:lnTo>
                    <a:pt x="61" y="42"/>
                  </a:lnTo>
                  <a:lnTo>
                    <a:pt x="64" y="65"/>
                  </a:lnTo>
                  <a:lnTo>
                    <a:pt x="75" y="79"/>
                  </a:lnTo>
                  <a:lnTo>
                    <a:pt x="81" y="104"/>
                  </a:lnTo>
                  <a:lnTo>
                    <a:pt x="95" y="119"/>
                  </a:lnTo>
                  <a:lnTo>
                    <a:pt x="115" y="125"/>
                  </a:lnTo>
                  <a:lnTo>
                    <a:pt x="115" y="128"/>
                  </a:lnTo>
                  <a:lnTo>
                    <a:pt x="120" y="132"/>
                  </a:lnTo>
                  <a:lnTo>
                    <a:pt x="128" y="131"/>
                  </a:lnTo>
                  <a:lnTo>
                    <a:pt x="149" y="143"/>
                  </a:lnTo>
                  <a:lnTo>
                    <a:pt x="152" y="143"/>
                  </a:lnTo>
                  <a:lnTo>
                    <a:pt x="154" y="148"/>
                  </a:lnTo>
                  <a:lnTo>
                    <a:pt x="185" y="149"/>
                  </a:lnTo>
                  <a:lnTo>
                    <a:pt x="205" y="154"/>
                  </a:lnTo>
                  <a:lnTo>
                    <a:pt x="214" y="163"/>
                  </a:lnTo>
                  <a:lnTo>
                    <a:pt x="226" y="165"/>
                  </a:lnTo>
                  <a:lnTo>
                    <a:pt x="242" y="154"/>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7" name="Freeform 74"/>
            <p:cNvSpPr>
              <a:spLocks/>
            </p:cNvSpPr>
            <p:nvPr/>
          </p:nvSpPr>
          <p:spPr bwMode="auto">
            <a:xfrm>
              <a:off x="5028074" y="3818994"/>
              <a:ext cx="767061" cy="949590"/>
            </a:xfrm>
            <a:custGeom>
              <a:avLst/>
              <a:gdLst>
                <a:gd name="T0" fmla="*/ 27 w 286"/>
                <a:gd name="T1" fmla="*/ 235 h 355"/>
                <a:gd name="T2" fmla="*/ 42 w 286"/>
                <a:gd name="T3" fmla="*/ 211 h 355"/>
                <a:gd name="T4" fmla="*/ 33 w 286"/>
                <a:gd name="T5" fmla="*/ 233 h 355"/>
                <a:gd name="T6" fmla="*/ 38 w 286"/>
                <a:gd name="T7" fmla="*/ 242 h 355"/>
                <a:gd name="T8" fmla="*/ 54 w 286"/>
                <a:gd name="T9" fmla="*/ 227 h 355"/>
                <a:gd name="T10" fmla="*/ 48 w 286"/>
                <a:gd name="T11" fmla="*/ 263 h 355"/>
                <a:gd name="T12" fmla="*/ 66 w 286"/>
                <a:gd name="T13" fmla="*/ 256 h 355"/>
                <a:gd name="T14" fmla="*/ 74 w 286"/>
                <a:gd name="T15" fmla="*/ 238 h 355"/>
                <a:gd name="T16" fmla="*/ 94 w 286"/>
                <a:gd name="T17" fmla="*/ 249 h 355"/>
                <a:gd name="T18" fmla="*/ 85 w 286"/>
                <a:gd name="T19" fmla="*/ 276 h 355"/>
                <a:gd name="T20" fmla="*/ 70 w 286"/>
                <a:gd name="T21" fmla="*/ 284 h 355"/>
                <a:gd name="T22" fmla="*/ 50 w 286"/>
                <a:gd name="T23" fmla="*/ 292 h 355"/>
                <a:gd name="T24" fmla="*/ 48 w 286"/>
                <a:gd name="T25" fmla="*/ 299 h 355"/>
                <a:gd name="T26" fmla="*/ 50 w 286"/>
                <a:gd name="T27" fmla="*/ 311 h 355"/>
                <a:gd name="T28" fmla="*/ 37 w 286"/>
                <a:gd name="T29" fmla="*/ 319 h 355"/>
                <a:gd name="T30" fmla="*/ 37 w 286"/>
                <a:gd name="T31" fmla="*/ 341 h 355"/>
                <a:gd name="T32" fmla="*/ 72 w 286"/>
                <a:gd name="T33" fmla="*/ 354 h 355"/>
                <a:gd name="T34" fmla="*/ 99 w 286"/>
                <a:gd name="T35" fmla="*/ 351 h 355"/>
                <a:gd name="T36" fmla="*/ 118 w 286"/>
                <a:gd name="T37" fmla="*/ 340 h 355"/>
                <a:gd name="T38" fmla="*/ 133 w 286"/>
                <a:gd name="T39" fmla="*/ 331 h 355"/>
                <a:gd name="T40" fmla="*/ 134 w 286"/>
                <a:gd name="T41" fmla="*/ 320 h 355"/>
                <a:gd name="T42" fmla="*/ 113 w 286"/>
                <a:gd name="T43" fmla="*/ 302 h 355"/>
                <a:gd name="T44" fmla="*/ 122 w 286"/>
                <a:gd name="T45" fmla="*/ 270 h 355"/>
                <a:gd name="T46" fmla="*/ 145 w 286"/>
                <a:gd name="T47" fmla="*/ 255 h 355"/>
                <a:gd name="T48" fmla="*/ 163 w 286"/>
                <a:gd name="T49" fmla="*/ 249 h 355"/>
                <a:gd name="T50" fmla="*/ 173 w 286"/>
                <a:gd name="T51" fmla="*/ 240 h 355"/>
                <a:gd name="T52" fmla="*/ 189 w 286"/>
                <a:gd name="T53" fmla="*/ 257 h 355"/>
                <a:gd name="T54" fmla="*/ 199 w 286"/>
                <a:gd name="T55" fmla="*/ 274 h 355"/>
                <a:gd name="T56" fmla="*/ 214 w 286"/>
                <a:gd name="T57" fmla="*/ 277 h 355"/>
                <a:gd name="T58" fmla="*/ 234 w 286"/>
                <a:gd name="T59" fmla="*/ 291 h 355"/>
                <a:gd name="T60" fmla="*/ 252 w 286"/>
                <a:gd name="T61" fmla="*/ 264 h 355"/>
                <a:gd name="T62" fmla="*/ 249 w 286"/>
                <a:gd name="T63" fmla="*/ 248 h 355"/>
                <a:gd name="T64" fmla="*/ 253 w 286"/>
                <a:gd name="T65" fmla="*/ 227 h 355"/>
                <a:gd name="T66" fmla="*/ 245 w 286"/>
                <a:gd name="T67" fmla="*/ 215 h 355"/>
                <a:gd name="T68" fmla="*/ 227 w 286"/>
                <a:gd name="T69" fmla="*/ 228 h 355"/>
                <a:gd name="T70" fmla="*/ 213 w 286"/>
                <a:gd name="T71" fmla="*/ 233 h 355"/>
                <a:gd name="T72" fmla="*/ 192 w 286"/>
                <a:gd name="T73" fmla="*/ 215 h 355"/>
                <a:gd name="T74" fmla="*/ 180 w 286"/>
                <a:gd name="T75" fmla="*/ 209 h 355"/>
                <a:gd name="T76" fmla="*/ 170 w 286"/>
                <a:gd name="T77" fmla="*/ 174 h 355"/>
                <a:gd name="T78" fmla="*/ 168 w 286"/>
                <a:gd name="T79" fmla="*/ 163 h 355"/>
                <a:gd name="T80" fmla="*/ 192 w 286"/>
                <a:gd name="T81" fmla="*/ 154 h 355"/>
                <a:gd name="T82" fmla="*/ 240 w 286"/>
                <a:gd name="T83" fmla="*/ 120 h 355"/>
                <a:gd name="T84" fmla="*/ 254 w 286"/>
                <a:gd name="T85" fmla="*/ 85 h 355"/>
                <a:gd name="T86" fmla="*/ 272 w 286"/>
                <a:gd name="T87" fmla="*/ 68 h 355"/>
                <a:gd name="T88" fmla="*/ 285 w 286"/>
                <a:gd name="T89" fmla="*/ 56 h 355"/>
                <a:gd name="T90" fmla="*/ 278 w 286"/>
                <a:gd name="T91" fmla="*/ 50 h 355"/>
                <a:gd name="T92" fmla="*/ 252 w 286"/>
                <a:gd name="T93" fmla="*/ 27 h 355"/>
                <a:gd name="T94" fmla="*/ 233 w 286"/>
                <a:gd name="T95" fmla="*/ 33 h 355"/>
                <a:gd name="T96" fmla="*/ 227 w 286"/>
                <a:gd name="T97" fmla="*/ 23 h 355"/>
                <a:gd name="T98" fmla="*/ 219 w 286"/>
                <a:gd name="T99" fmla="*/ 21 h 355"/>
                <a:gd name="T100" fmla="*/ 211 w 286"/>
                <a:gd name="T101" fmla="*/ 12 h 355"/>
                <a:gd name="T102" fmla="*/ 186 w 286"/>
                <a:gd name="T103" fmla="*/ 5 h 355"/>
                <a:gd name="T104" fmla="*/ 137 w 286"/>
                <a:gd name="T105" fmla="*/ 5 h 355"/>
                <a:gd name="T106" fmla="*/ 156 w 286"/>
                <a:gd name="T107" fmla="*/ 54 h 355"/>
                <a:gd name="T108" fmla="*/ 136 w 286"/>
                <a:gd name="T109" fmla="*/ 68 h 355"/>
                <a:gd name="T110" fmla="*/ 99 w 286"/>
                <a:gd name="T111" fmla="*/ 65 h 355"/>
                <a:gd name="T112" fmla="*/ 71 w 286"/>
                <a:gd name="T113" fmla="*/ 71 h 355"/>
                <a:gd name="T114" fmla="*/ 50 w 286"/>
                <a:gd name="T115" fmla="*/ 90 h 355"/>
                <a:gd name="T116" fmla="*/ 33 w 286"/>
                <a:gd name="T117" fmla="*/ 123 h 355"/>
                <a:gd name="T118" fmla="*/ 23 w 286"/>
                <a:gd name="T119" fmla="*/ 135 h 355"/>
                <a:gd name="T120" fmla="*/ 9 w 286"/>
                <a:gd name="T121" fmla="*/ 166 h 3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6"/>
                <a:gd name="T184" fmla="*/ 0 h 355"/>
                <a:gd name="T185" fmla="*/ 286 w 286"/>
                <a:gd name="T186" fmla="*/ 355 h 3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6" h="355">
                  <a:moveTo>
                    <a:pt x="0" y="216"/>
                  </a:moveTo>
                  <a:lnTo>
                    <a:pt x="1" y="223"/>
                  </a:lnTo>
                  <a:lnTo>
                    <a:pt x="2" y="233"/>
                  </a:lnTo>
                  <a:lnTo>
                    <a:pt x="24" y="234"/>
                  </a:lnTo>
                  <a:lnTo>
                    <a:pt x="27" y="235"/>
                  </a:lnTo>
                  <a:lnTo>
                    <a:pt x="28" y="229"/>
                  </a:lnTo>
                  <a:lnTo>
                    <a:pt x="21" y="226"/>
                  </a:lnTo>
                  <a:lnTo>
                    <a:pt x="21" y="207"/>
                  </a:lnTo>
                  <a:lnTo>
                    <a:pt x="22" y="206"/>
                  </a:lnTo>
                  <a:lnTo>
                    <a:pt x="42" y="211"/>
                  </a:lnTo>
                  <a:lnTo>
                    <a:pt x="41" y="221"/>
                  </a:lnTo>
                  <a:lnTo>
                    <a:pt x="34" y="224"/>
                  </a:lnTo>
                  <a:lnTo>
                    <a:pt x="35" y="232"/>
                  </a:lnTo>
                  <a:lnTo>
                    <a:pt x="33" y="232"/>
                  </a:lnTo>
                  <a:lnTo>
                    <a:pt x="33" y="233"/>
                  </a:lnTo>
                  <a:lnTo>
                    <a:pt x="33" y="237"/>
                  </a:lnTo>
                  <a:lnTo>
                    <a:pt x="32" y="254"/>
                  </a:lnTo>
                  <a:lnTo>
                    <a:pt x="36" y="253"/>
                  </a:lnTo>
                  <a:lnTo>
                    <a:pt x="38" y="244"/>
                  </a:lnTo>
                  <a:lnTo>
                    <a:pt x="38" y="242"/>
                  </a:lnTo>
                  <a:lnTo>
                    <a:pt x="41" y="235"/>
                  </a:lnTo>
                  <a:lnTo>
                    <a:pt x="43" y="223"/>
                  </a:lnTo>
                  <a:lnTo>
                    <a:pt x="44" y="223"/>
                  </a:lnTo>
                  <a:lnTo>
                    <a:pt x="46" y="224"/>
                  </a:lnTo>
                  <a:lnTo>
                    <a:pt x="54" y="227"/>
                  </a:lnTo>
                  <a:lnTo>
                    <a:pt x="54" y="228"/>
                  </a:lnTo>
                  <a:lnTo>
                    <a:pt x="56" y="229"/>
                  </a:lnTo>
                  <a:lnTo>
                    <a:pt x="53" y="239"/>
                  </a:lnTo>
                  <a:lnTo>
                    <a:pt x="48" y="252"/>
                  </a:lnTo>
                  <a:lnTo>
                    <a:pt x="48" y="263"/>
                  </a:lnTo>
                  <a:lnTo>
                    <a:pt x="57" y="265"/>
                  </a:lnTo>
                  <a:lnTo>
                    <a:pt x="60" y="264"/>
                  </a:lnTo>
                  <a:lnTo>
                    <a:pt x="60" y="263"/>
                  </a:lnTo>
                  <a:lnTo>
                    <a:pt x="64" y="261"/>
                  </a:lnTo>
                  <a:lnTo>
                    <a:pt x="66" y="256"/>
                  </a:lnTo>
                  <a:lnTo>
                    <a:pt x="66" y="253"/>
                  </a:lnTo>
                  <a:lnTo>
                    <a:pt x="65" y="250"/>
                  </a:lnTo>
                  <a:lnTo>
                    <a:pt x="65" y="244"/>
                  </a:lnTo>
                  <a:lnTo>
                    <a:pt x="71" y="239"/>
                  </a:lnTo>
                  <a:lnTo>
                    <a:pt x="74" y="238"/>
                  </a:lnTo>
                  <a:lnTo>
                    <a:pt x="83" y="239"/>
                  </a:lnTo>
                  <a:lnTo>
                    <a:pt x="88" y="240"/>
                  </a:lnTo>
                  <a:lnTo>
                    <a:pt x="90" y="241"/>
                  </a:lnTo>
                  <a:lnTo>
                    <a:pt x="94" y="243"/>
                  </a:lnTo>
                  <a:lnTo>
                    <a:pt x="94" y="249"/>
                  </a:lnTo>
                  <a:lnTo>
                    <a:pt x="93" y="253"/>
                  </a:lnTo>
                  <a:lnTo>
                    <a:pt x="88" y="261"/>
                  </a:lnTo>
                  <a:lnTo>
                    <a:pt x="86" y="270"/>
                  </a:lnTo>
                  <a:lnTo>
                    <a:pt x="85" y="272"/>
                  </a:lnTo>
                  <a:lnTo>
                    <a:pt x="85" y="276"/>
                  </a:lnTo>
                  <a:lnTo>
                    <a:pt x="82" y="281"/>
                  </a:lnTo>
                  <a:lnTo>
                    <a:pt x="80" y="281"/>
                  </a:lnTo>
                  <a:lnTo>
                    <a:pt x="78" y="281"/>
                  </a:lnTo>
                  <a:lnTo>
                    <a:pt x="77" y="281"/>
                  </a:lnTo>
                  <a:lnTo>
                    <a:pt x="70" y="284"/>
                  </a:lnTo>
                  <a:lnTo>
                    <a:pt x="63" y="292"/>
                  </a:lnTo>
                  <a:lnTo>
                    <a:pt x="59" y="292"/>
                  </a:lnTo>
                  <a:lnTo>
                    <a:pt x="55" y="292"/>
                  </a:lnTo>
                  <a:lnTo>
                    <a:pt x="53" y="289"/>
                  </a:lnTo>
                  <a:lnTo>
                    <a:pt x="50" y="292"/>
                  </a:lnTo>
                  <a:lnTo>
                    <a:pt x="53" y="298"/>
                  </a:lnTo>
                  <a:lnTo>
                    <a:pt x="52" y="302"/>
                  </a:lnTo>
                  <a:lnTo>
                    <a:pt x="49" y="300"/>
                  </a:lnTo>
                  <a:lnTo>
                    <a:pt x="48" y="298"/>
                  </a:lnTo>
                  <a:lnTo>
                    <a:pt x="48" y="299"/>
                  </a:lnTo>
                  <a:lnTo>
                    <a:pt x="49" y="304"/>
                  </a:lnTo>
                  <a:lnTo>
                    <a:pt x="48" y="308"/>
                  </a:lnTo>
                  <a:lnTo>
                    <a:pt x="47" y="309"/>
                  </a:lnTo>
                  <a:lnTo>
                    <a:pt x="48" y="310"/>
                  </a:lnTo>
                  <a:lnTo>
                    <a:pt x="50" y="311"/>
                  </a:lnTo>
                  <a:lnTo>
                    <a:pt x="46" y="316"/>
                  </a:lnTo>
                  <a:lnTo>
                    <a:pt x="44" y="314"/>
                  </a:lnTo>
                  <a:lnTo>
                    <a:pt x="43" y="318"/>
                  </a:lnTo>
                  <a:lnTo>
                    <a:pt x="41" y="317"/>
                  </a:lnTo>
                  <a:lnTo>
                    <a:pt x="37" y="319"/>
                  </a:lnTo>
                  <a:lnTo>
                    <a:pt x="37" y="322"/>
                  </a:lnTo>
                  <a:lnTo>
                    <a:pt x="34" y="327"/>
                  </a:lnTo>
                  <a:lnTo>
                    <a:pt x="32" y="337"/>
                  </a:lnTo>
                  <a:lnTo>
                    <a:pt x="31" y="339"/>
                  </a:lnTo>
                  <a:lnTo>
                    <a:pt x="37" y="341"/>
                  </a:lnTo>
                  <a:lnTo>
                    <a:pt x="48" y="340"/>
                  </a:lnTo>
                  <a:lnTo>
                    <a:pt x="49" y="344"/>
                  </a:lnTo>
                  <a:lnTo>
                    <a:pt x="49" y="346"/>
                  </a:lnTo>
                  <a:lnTo>
                    <a:pt x="69" y="349"/>
                  </a:lnTo>
                  <a:lnTo>
                    <a:pt x="72" y="354"/>
                  </a:lnTo>
                  <a:lnTo>
                    <a:pt x="81" y="353"/>
                  </a:lnTo>
                  <a:lnTo>
                    <a:pt x="86" y="352"/>
                  </a:lnTo>
                  <a:lnTo>
                    <a:pt x="94" y="355"/>
                  </a:lnTo>
                  <a:lnTo>
                    <a:pt x="99" y="355"/>
                  </a:lnTo>
                  <a:lnTo>
                    <a:pt x="99" y="351"/>
                  </a:lnTo>
                  <a:lnTo>
                    <a:pt x="98" y="342"/>
                  </a:lnTo>
                  <a:lnTo>
                    <a:pt x="101" y="338"/>
                  </a:lnTo>
                  <a:lnTo>
                    <a:pt x="107" y="340"/>
                  </a:lnTo>
                  <a:lnTo>
                    <a:pt x="113" y="341"/>
                  </a:lnTo>
                  <a:lnTo>
                    <a:pt x="118" y="340"/>
                  </a:lnTo>
                  <a:lnTo>
                    <a:pt x="120" y="337"/>
                  </a:lnTo>
                  <a:lnTo>
                    <a:pt x="127" y="335"/>
                  </a:lnTo>
                  <a:lnTo>
                    <a:pt x="130" y="330"/>
                  </a:lnTo>
                  <a:lnTo>
                    <a:pt x="131" y="329"/>
                  </a:lnTo>
                  <a:lnTo>
                    <a:pt x="133" y="331"/>
                  </a:lnTo>
                  <a:lnTo>
                    <a:pt x="133" y="336"/>
                  </a:lnTo>
                  <a:lnTo>
                    <a:pt x="134" y="335"/>
                  </a:lnTo>
                  <a:lnTo>
                    <a:pt x="136" y="329"/>
                  </a:lnTo>
                  <a:lnTo>
                    <a:pt x="136" y="322"/>
                  </a:lnTo>
                  <a:lnTo>
                    <a:pt x="134" y="320"/>
                  </a:lnTo>
                  <a:lnTo>
                    <a:pt x="132" y="318"/>
                  </a:lnTo>
                  <a:lnTo>
                    <a:pt x="127" y="315"/>
                  </a:lnTo>
                  <a:lnTo>
                    <a:pt x="126" y="311"/>
                  </a:lnTo>
                  <a:lnTo>
                    <a:pt x="121" y="309"/>
                  </a:lnTo>
                  <a:lnTo>
                    <a:pt x="113" y="302"/>
                  </a:lnTo>
                  <a:lnTo>
                    <a:pt x="111" y="297"/>
                  </a:lnTo>
                  <a:lnTo>
                    <a:pt x="111" y="285"/>
                  </a:lnTo>
                  <a:lnTo>
                    <a:pt x="113" y="280"/>
                  </a:lnTo>
                  <a:lnTo>
                    <a:pt x="116" y="273"/>
                  </a:lnTo>
                  <a:lnTo>
                    <a:pt x="122" y="270"/>
                  </a:lnTo>
                  <a:lnTo>
                    <a:pt x="132" y="265"/>
                  </a:lnTo>
                  <a:lnTo>
                    <a:pt x="135" y="262"/>
                  </a:lnTo>
                  <a:lnTo>
                    <a:pt x="137" y="260"/>
                  </a:lnTo>
                  <a:lnTo>
                    <a:pt x="143" y="253"/>
                  </a:lnTo>
                  <a:lnTo>
                    <a:pt x="145" y="255"/>
                  </a:lnTo>
                  <a:lnTo>
                    <a:pt x="146" y="254"/>
                  </a:lnTo>
                  <a:lnTo>
                    <a:pt x="152" y="252"/>
                  </a:lnTo>
                  <a:lnTo>
                    <a:pt x="155" y="250"/>
                  </a:lnTo>
                  <a:lnTo>
                    <a:pt x="158" y="249"/>
                  </a:lnTo>
                  <a:lnTo>
                    <a:pt x="163" y="249"/>
                  </a:lnTo>
                  <a:lnTo>
                    <a:pt x="164" y="246"/>
                  </a:lnTo>
                  <a:lnTo>
                    <a:pt x="166" y="245"/>
                  </a:lnTo>
                  <a:lnTo>
                    <a:pt x="169" y="240"/>
                  </a:lnTo>
                  <a:lnTo>
                    <a:pt x="172" y="239"/>
                  </a:lnTo>
                  <a:lnTo>
                    <a:pt x="173" y="240"/>
                  </a:lnTo>
                  <a:lnTo>
                    <a:pt x="177" y="246"/>
                  </a:lnTo>
                  <a:lnTo>
                    <a:pt x="185" y="250"/>
                  </a:lnTo>
                  <a:lnTo>
                    <a:pt x="185" y="252"/>
                  </a:lnTo>
                  <a:lnTo>
                    <a:pt x="187" y="254"/>
                  </a:lnTo>
                  <a:lnTo>
                    <a:pt x="189" y="257"/>
                  </a:lnTo>
                  <a:lnTo>
                    <a:pt x="194" y="263"/>
                  </a:lnTo>
                  <a:lnTo>
                    <a:pt x="195" y="266"/>
                  </a:lnTo>
                  <a:lnTo>
                    <a:pt x="194" y="270"/>
                  </a:lnTo>
                  <a:lnTo>
                    <a:pt x="195" y="273"/>
                  </a:lnTo>
                  <a:lnTo>
                    <a:pt x="199" y="274"/>
                  </a:lnTo>
                  <a:lnTo>
                    <a:pt x="202" y="278"/>
                  </a:lnTo>
                  <a:lnTo>
                    <a:pt x="206" y="280"/>
                  </a:lnTo>
                  <a:lnTo>
                    <a:pt x="207" y="281"/>
                  </a:lnTo>
                  <a:lnTo>
                    <a:pt x="212" y="278"/>
                  </a:lnTo>
                  <a:lnTo>
                    <a:pt x="214" y="277"/>
                  </a:lnTo>
                  <a:lnTo>
                    <a:pt x="217" y="278"/>
                  </a:lnTo>
                  <a:lnTo>
                    <a:pt x="221" y="281"/>
                  </a:lnTo>
                  <a:lnTo>
                    <a:pt x="227" y="284"/>
                  </a:lnTo>
                  <a:lnTo>
                    <a:pt x="231" y="289"/>
                  </a:lnTo>
                  <a:lnTo>
                    <a:pt x="234" y="291"/>
                  </a:lnTo>
                  <a:lnTo>
                    <a:pt x="240" y="291"/>
                  </a:lnTo>
                  <a:lnTo>
                    <a:pt x="243" y="287"/>
                  </a:lnTo>
                  <a:lnTo>
                    <a:pt x="244" y="284"/>
                  </a:lnTo>
                  <a:lnTo>
                    <a:pt x="251" y="274"/>
                  </a:lnTo>
                  <a:lnTo>
                    <a:pt x="252" y="264"/>
                  </a:lnTo>
                  <a:lnTo>
                    <a:pt x="252" y="261"/>
                  </a:lnTo>
                  <a:lnTo>
                    <a:pt x="253" y="252"/>
                  </a:lnTo>
                  <a:lnTo>
                    <a:pt x="252" y="250"/>
                  </a:lnTo>
                  <a:lnTo>
                    <a:pt x="251" y="250"/>
                  </a:lnTo>
                  <a:lnTo>
                    <a:pt x="249" y="248"/>
                  </a:lnTo>
                  <a:lnTo>
                    <a:pt x="245" y="242"/>
                  </a:lnTo>
                  <a:lnTo>
                    <a:pt x="245" y="238"/>
                  </a:lnTo>
                  <a:lnTo>
                    <a:pt x="248" y="237"/>
                  </a:lnTo>
                  <a:lnTo>
                    <a:pt x="252" y="233"/>
                  </a:lnTo>
                  <a:lnTo>
                    <a:pt x="253" y="227"/>
                  </a:lnTo>
                  <a:lnTo>
                    <a:pt x="252" y="222"/>
                  </a:lnTo>
                  <a:lnTo>
                    <a:pt x="252" y="219"/>
                  </a:lnTo>
                  <a:lnTo>
                    <a:pt x="251" y="217"/>
                  </a:lnTo>
                  <a:lnTo>
                    <a:pt x="249" y="217"/>
                  </a:lnTo>
                  <a:lnTo>
                    <a:pt x="245" y="215"/>
                  </a:lnTo>
                  <a:lnTo>
                    <a:pt x="242" y="210"/>
                  </a:lnTo>
                  <a:lnTo>
                    <a:pt x="239" y="209"/>
                  </a:lnTo>
                  <a:lnTo>
                    <a:pt x="238" y="218"/>
                  </a:lnTo>
                  <a:lnTo>
                    <a:pt x="234" y="222"/>
                  </a:lnTo>
                  <a:lnTo>
                    <a:pt x="227" y="228"/>
                  </a:lnTo>
                  <a:lnTo>
                    <a:pt x="224" y="230"/>
                  </a:lnTo>
                  <a:lnTo>
                    <a:pt x="221" y="231"/>
                  </a:lnTo>
                  <a:lnTo>
                    <a:pt x="216" y="228"/>
                  </a:lnTo>
                  <a:lnTo>
                    <a:pt x="213" y="228"/>
                  </a:lnTo>
                  <a:lnTo>
                    <a:pt x="213" y="233"/>
                  </a:lnTo>
                  <a:lnTo>
                    <a:pt x="211" y="234"/>
                  </a:lnTo>
                  <a:lnTo>
                    <a:pt x="209" y="231"/>
                  </a:lnTo>
                  <a:lnTo>
                    <a:pt x="207" y="226"/>
                  </a:lnTo>
                  <a:lnTo>
                    <a:pt x="198" y="217"/>
                  </a:lnTo>
                  <a:lnTo>
                    <a:pt x="192" y="215"/>
                  </a:lnTo>
                  <a:lnTo>
                    <a:pt x="190" y="211"/>
                  </a:lnTo>
                  <a:lnTo>
                    <a:pt x="186" y="212"/>
                  </a:lnTo>
                  <a:lnTo>
                    <a:pt x="184" y="210"/>
                  </a:lnTo>
                  <a:lnTo>
                    <a:pt x="183" y="209"/>
                  </a:lnTo>
                  <a:lnTo>
                    <a:pt x="180" y="209"/>
                  </a:lnTo>
                  <a:lnTo>
                    <a:pt x="174" y="201"/>
                  </a:lnTo>
                  <a:lnTo>
                    <a:pt x="173" y="197"/>
                  </a:lnTo>
                  <a:lnTo>
                    <a:pt x="172" y="195"/>
                  </a:lnTo>
                  <a:lnTo>
                    <a:pt x="172" y="177"/>
                  </a:lnTo>
                  <a:lnTo>
                    <a:pt x="170" y="174"/>
                  </a:lnTo>
                  <a:lnTo>
                    <a:pt x="167" y="172"/>
                  </a:lnTo>
                  <a:lnTo>
                    <a:pt x="163" y="170"/>
                  </a:lnTo>
                  <a:lnTo>
                    <a:pt x="163" y="168"/>
                  </a:lnTo>
                  <a:lnTo>
                    <a:pt x="163" y="167"/>
                  </a:lnTo>
                  <a:lnTo>
                    <a:pt x="168" y="163"/>
                  </a:lnTo>
                  <a:lnTo>
                    <a:pt x="172" y="162"/>
                  </a:lnTo>
                  <a:lnTo>
                    <a:pt x="173" y="159"/>
                  </a:lnTo>
                  <a:lnTo>
                    <a:pt x="178" y="157"/>
                  </a:lnTo>
                  <a:lnTo>
                    <a:pt x="185" y="154"/>
                  </a:lnTo>
                  <a:lnTo>
                    <a:pt x="192" y="154"/>
                  </a:lnTo>
                  <a:lnTo>
                    <a:pt x="201" y="152"/>
                  </a:lnTo>
                  <a:lnTo>
                    <a:pt x="212" y="150"/>
                  </a:lnTo>
                  <a:lnTo>
                    <a:pt x="216" y="147"/>
                  </a:lnTo>
                  <a:lnTo>
                    <a:pt x="235" y="125"/>
                  </a:lnTo>
                  <a:lnTo>
                    <a:pt x="240" y="120"/>
                  </a:lnTo>
                  <a:lnTo>
                    <a:pt x="256" y="104"/>
                  </a:lnTo>
                  <a:lnTo>
                    <a:pt x="256" y="102"/>
                  </a:lnTo>
                  <a:lnTo>
                    <a:pt x="254" y="91"/>
                  </a:lnTo>
                  <a:lnTo>
                    <a:pt x="253" y="87"/>
                  </a:lnTo>
                  <a:lnTo>
                    <a:pt x="254" y="85"/>
                  </a:lnTo>
                  <a:lnTo>
                    <a:pt x="255" y="82"/>
                  </a:lnTo>
                  <a:lnTo>
                    <a:pt x="265" y="84"/>
                  </a:lnTo>
                  <a:lnTo>
                    <a:pt x="270" y="80"/>
                  </a:lnTo>
                  <a:lnTo>
                    <a:pt x="270" y="76"/>
                  </a:lnTo>
                  <a:lnTo>
                    <a:pt x="272" y="68"/>
                  </a:lnTo>
                  <a:lnTo>
                    <a:pt x="274" y="65"/>
                  </a:lnTo>
                  <a:lnTo>
                    <a:pt x="281" y="60"/>
                  </a:lnTo>
                  <a:lnTo>
                    <a:pt x="284" y="59"/>
                  </a:lnTo>
                  <a:lnTo>
                    <a:pt x="286" y="57"/>
                  </a:lnTo>
                  <a:lnTo>
                    <a:pt x="285" y="56"/>
                  </a:lnTo>
                  <a:lnTo>
                    <a:pt x="283" y="55"/>
                  </a:lnTo>
                  <a:lnTo>
                    <a:pt x="283" y="52"/>
                  </a:lnTo>
                  <a:lnTo>
                    <a:pt x="284" y="50"/>
                  </a:lnTo>
                  <a:lnTo>
                    <a:pt x="282" y="48"/>
                  </a:lnTo>
                  <a:lnTo>
                    <a:pt x="278" y="50"/>
                  </a:lnTo>
                  <a:lnTo>
                    <a:pt x="276" y="53"/>
                  </a:lnTo>
                  <a:lnTo>
                    <a:pt x="272" y="52"/>
                  </a:lnTo>
                  <a:lnTo>
                    <a:pt x="265" y="47"/>
                  </a:lnTo>
                  <a:lnTo>
                    <a:pt x="257" y="35"/>
                  </a:lnTo>
                  <a:lnTo>
                    <a:pt x="252" y="27"/>
                  </a:lnTo>
                  <a:lnTo>
                    <a:pt x="250" y="27"/>
                  </a:lnTo>
                  <a:lnTo>
                    <a:pt x="248" y="28"/>
                  </a:lnTo>
                  <a:lnTo>
                    <a:pt x="240" y="30"/>
                  </a:lnTo>
                  <a:lnTo>
                    <a:pt x="237" y="30"/>
                  </a:lnTo>
                  <a:lnTo>
                    <a:pt x="233" y="33"/>
                  </a:lnTo>
                  <a:lnTo>
                    <a:pt x="231" y="31"/>
                  </a:lnTo>
                  <a:lnTo>
                    <a:pt x="229" y="31"/>
                  </a:lnTo>
                  <a:lnTo>
                    <a:pt x="227" y="28"/>
                  </a:lnTo>
                  <a:lnTo>
                    <a:pt x="227" y="26"/>
                  </a:lnTo>
                  <a:lnTo>
                    <a:pt x="227" y="23"/>
                  </a:lnTo>
                  <a:lnTo>
                    <a:pt x="225" y="22"/>
                  </a:lnTo>
                  <a:lnTo>
                    <a:pt x="225" y="20"/>
                  </a:lnTo>
                  <a:lnTo>
                    <a:pt x="224" y="19"/>
                  </a:lnTo>
                  <a:lnTo>
                    <a:pt x="222" y="20"/>
                  </a:lnTo>
                  <a:lnTo>
                    <a:pt x="219" y="21"/>
                  </a:lnTo>
                  <a:lnTo>
                    <a:pt x="218" y="21"/>
                  </a:lnTo>
                  <a:lnTo>
                    <a:pt x="217" y="20"/>
                  </a:lnTo>
                  <a:lnTo>
                    <a:pt x="216" y="16"/>
                  </a:lnTo>
                  <a:lnTo>
                    <a:pt x="214" y="14"/>
                  </a:lnTo>
                  <a:lnTo>
                    <a:pt x="211" y="12"/>
                  </a:lnTo>
                  <a:lnTo>
                    <a:pt x="206" y="11"/>
                  </a:lnTo>
                  <a:lnTo>
                    <a:pt x="197" y="8"/>
                  </a:lnTo>
                  <a:lnTo>
                    <a:pt x="194" y="8"/>
                  </a:lnTo>
                  <a:lnTo>
                    <a:pt x="190" y="6"/>
                  </a:lnTo>
                  <a:lnTo>
                    <a:pt x="186" y="5"/>
                  </a:lnTo>
                  <a:lnTo>
                    <a:pt x="179" y="3"/>
                  </a:lnTo>
                  <a:lnTo>
                    <a:pt x="167" y="0"/>
                  </a:lnTo>
                  <a:lnTo>
                    <a:pt x="146" y="3"/>
                  </a:lnTo>
                  <a:lnTo>
                    <a:pt x="141" y="4"/>
                  </a:lnTo>
                  <a:lnTo>
                    <a:pt x="137" y="5"/>
                  </a:lnTo>
                  <a:lnTo>
                    <a:pt x="141" y="10"/>
                  </a:lnTo>
                  <a:lnTo>
                    <a:pt x="145" y="21"/>
                  </a:lnTo>
                  <a:lnTo>
                    <a:pt x="151" y="26"/>
                  </a:lnTo>
                  <a:lnTo>
                    <a:pt x="155" y="38"/>
                  </a:lnTo>
                  <a:lnTo>
                    <a:pt x="156" y="54"/>
                  </a:lnTo>
                  <a:lnTo>
                    <a:pt x="155" y="66"/>
                  </a:lnTo>
                  <a:lnTo>
                    <a:pt x="153" y="68"/>
                  </a:lnTo>
                  <a:lnTo>
                    <a:pt x="148" y="67"/>
                  </a:lnTo>
                  <a:lnTo>
                    <a:pt x="142" y="68"/>
                  </a:lnTo>
                  <a:lnTo>
                    <a:pt x="136" y="68"/>
                  </a:lnTo>
                  <a:lnTo>
                    <a:pt x="131" y="69"/>
                  </a:lnTo>
                  <a:lnTo>
                    <a:pt x="126" y="70"/>
                  </a:lnTo>
                  <a:lnTo>
                    <a:pt x="121" y="68"/>
                  </a:lnTo>
                  <a:lnTo>
                    <a:pt x="108" y="67"/>
                  </a:lnTo>
                  <a:lnTo>
                    <a:pt x="99" y="65"/>
                  </a:lnTo>
                  <a:lnTo>
                    <a:pt x="91" y="64"/>
                  </a:lnTo>
                  <a:lnTo>
                    <a:pt x="82" y="63"/>
                  </a:lnTo>
                  <a:lnTo>
                    <a:pt x="74" y="64"/>
                  </a:lnTo>
                  <a:lnTo>
                    <a:pt x="71" y="66"/>
                  </a:lnTo>
                  <a:lnTo>
                    <a:pt x="71" y="71"/>
                  </a:lnTo>
                  <a:lnTo>
                    <a:pt x="69" y="74"/>
                  </a:lnTo>
                  <a:lnTo>
                    <a:pt x="59" y="80"/>
                  </a:lnTo>
                  <a:lnTo>
                    <a:pt x="57" y="82"/>
                  </a:lnTo>
                  <a:lnTo>
                    <a:pt x="53" y="90"/>
                  </a:lnTo>
                  <a:lnTo>
                    <a:pt x="50" y="90"/>
                  </a:lnTo>
                  <a:lnTo>
                    <a:pt x="41" y="93"/>
                  </a:lnTo>
                  <a:lnTo>
                    <a:pt x="38" y="97"/>
                  </a:lnTo>
                  <a:lnTo>
                    <a:pt x="34" y="109"/>
                  </a:lnTo>
                  <a:lnTo>
                    <a:pt x="35" y="117"/>
                  </a:lnTo>
                  <a:lnTo>
                    <a:pt x="33" y="123"/>
                  </a:lnTo>
                  <a:lnTo>
                    <a:pt x="36" y="128"/>
                  </a:lnTo>
                  <a:lnTo>
                    <a:pt x="35" y="129"/>
                  </a:lnTo>
                  <a:lnTo>
                    <a:pt x="26" y="129"/>
                  </a:lnTo>
                  <a:lnTo>
                    <a:pt x="24" y="131"/>
                  </a:lnTo>
                  <a:lnTo>
                    <a:pt x="23" y="135"/>
                  </a:lnTo>
                  <a:lnTo>
                    <a:pt x="15" y="139"/>
                  </a:lnTo>
                  <a:lnTo>
                    <a:pt x="14" y="141"/>
                  </a:lnTo>
                  <a:lnTo>
                    <a:pt x="10" y="152"/>
                  </a:lnTo>
                  <a:lnTo>
                    <a:pt x="10" y="163"/>
                  </a:lnTo>
                  <a:lnTo>
                    <a:pt x="9" y="166"/>
                  </a:lnTo>
                  <a:lnTo>
                    <a:pt x="4" y="170"/>
                  </a:lnTo>
                  <a:lnTo>
                    <a:pt x="0" y="216"/>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28" name="Freeform 75"/>
            <p:cNvSpPr>
              <a:spLocks/>
            </p:cNvSpPr>
            <p:nvPr/>
          </p:nvSpPr>
          <p:spPr bwMode="auto">
            <a:xfrm>
              <a:off x="6258990" y="5341353"/>
              <a:ext cx="1115518" cy="691199"/>
            </a:xfrm>
            <a:custGeom>
              <a:avLst/>
              <a:gdLst>
                <a:gd name="T0" fmla="*/ 9 w 414"/>
                <a:gd name="T1" fmla="*/ 181 h 258"/>
                <a:gd name="T2" fmla="*/ 19 w 414"/>
                <a:gd name="T3" fmla="*/ 168 h 258"/>
                <a:gd name="T4" fmla="*/ 32 w 414"/>
                <a:gd name="T5" fmla="*/ 154 h 258"/>
                <a:gd name="T6" fmla="*/ 28 w 414"/>
                <a:gd name="T7" fmla="*/ 138 h 258"/>
                <a:gd name="T8" fmla="*/ 11 w 414"/>
                <a:gd name="T9" fmla="*/ 95 h 258"/>
                <a:gd name="T10" fmla="*/ 14 w 414"/>
                <a:gd name="T11" fmla="*/ 62 h 258"/>
                <a:gd name="T12" fmla="*/ 24 w 414"/>
                <a:gd name="T13" fmla="*/ 67 h 258"/>
                <a:gd name="T14" fmla="*/ 39 w 414"/>
                <a:gd name="T15" fmla="*/ 56 h 258"/>
                <a:gd name="T16" fmla="*/ 58 w 414"/>
                <a:gd name="T17" fmla="*/ 62 h 258"/>
                <a:gd name="T18" fmla="*/ 57 w 414"/>
                <a:gd name="T19" fmla="*/ 48 h 258"/>
                <a:gd name="T20" fmla="*/ 79 w 414"/>
                <a:gd name="T21" fmla="*/ 33 h 258"/>
                <a:gd name="T22" fmla="*/ 90 w 414"/>
                <a:gd name="T23" fmla="*/ 52 h 258"/>
                <a:gd name="T24" fmla="*/ 97 w 414"/>
                <a:gd name="T25" fmla="*/ 51 h 258"/>
                <a:gd name="T26" fmla="*/ 116 w 414"/>
                <a:gd name="T27" fmla="*/ 42 h 258"/>
                <a:gd name="T28" fmla="*/ 135 w 414"/>
                <a:gd name="T29" fmla="*/ 41 h 258"/>
                <a:gd name="T30" fmla="*/ 153 w 414"/>
                <a:gd name="T31" fmla="*/ 28 h 258"/>
                <a:gd name="T32" fmla="*/ 164 w 414"/>
                <a:gd name="T33" fmla="*/ 18 h 258"/>
                <a:gd name="T34" fmla="*/ 176 w 414"/>
                <a:gd name="T35" fmla="*/ 5 h 258"/>
                <a:gd name="T36" fmla="*/ 197 w 414"/>
                <a:gd name="T37" fmla="*/ 15 h 258"/>
                <a:gd name="T38" fmla="*/ 204 w 414"/>
                <a:gd name="T39" fmla="*/ 31 h 258"/>
                <a:gd name="T40" fmla="*/ 215 w 414"/>
                <a:gd name="T41" fmla="*/ 43 h 258"/>
                <a:gd name="T42" fmla="*/ 243 w 414"/>
                <a:gd name="T43" fmla="*/ 59 h 258"/>
                <a:gd name="T44" fmla="*/ 246 w 414"/>
                <a:gd name="T45" fmla="*/ 98 h 258"/>
                <a:gd name="T46" fmla="*/ 291 w 414"/>
                <a:gd name="T47" fmla="*/ 83 h 258"/>
                <a:gd name="T48" fmla="*/ 300 w 414"/>
                <a:gd name="T49" fmla="*/ 90 h 258"/>
                <a:gd name="T50" fmla="*/ 296 w 414"/>
                <a:gd name="T51" fmla="*/ 96 h 258"/>
                <a:gd name="T52" fmla="*/ 324 w 414"/>
                <a:gd name="T53" fmla="*/ 117 h 258"/>
                <a:gd name="T54" fmla="*/ 371 w 414"/>
                <a:gd name="T55" fmla="*/ 127 h 258"/>
                <a:gd name="T56" fmla="*/ 395 w 414"/>
                <a:gd name="T57" fmla="*/ 216 h 258"/>
                <a:gd name="T58" fmla="*/ 367 w 414"/>
                <a:gd name="T59" fmla="*/ 208 h 258"/>
                <a:gd name="T60" fmla="*/ 351 w 414"/>
                <a:gd name="T61" fmla="*/ 202 h 258"/>
                <a:gd name="T62" fmla="*/ 347 w 414"/>
                <a:gd name="T63" fmla="*/ 193 h 258"/>
                <a:gd name="T64" fmla="*/ 335 w 414"/>
                <a:gd name="T65" fmla="*/ 200 h 258"/>
                <a:gd name="T66" fmla="*/ 334 w 414"/>
                <a:gd name="T67" fmla="*/ 192 h 258"/>
                <a:gd name="T68" fmla="*/ 328 w 414"/>
                <a:gd name="T69" fmla="*/ 189 h 258"/>
                <a:gd name="T70" fmla="*/ 314 w 414"/>
                <a:gd name="T71" fmla="*/ 200 h 258"/>
                <a:gd name="T72" fmla="*/ 318 w 414"/>
                <a:gd name="T73" fmla="*/ 204 h 258"/>
                <a:gd name="T74" fmla="*/ 305 w 414"/>
                <a:gd name="T75" fmla="*/ 210 h 258"/>
                <a:gd name="T76" fmla="*/ 297 w 414"/>
                <a:gd name="T77" fmla="*/ 214 h 258"/>
                <a:gd name="T78" fmla="*/ 285 w 414"/>
                <a:gd name="T79" fmla="*/ 222 h 258"/>
                <a:gd name="T80" fmla="*/ 278 w 414"/>
                <a:gd name="T81" fmla="*/ 229 h 258"/>
                <a:gd name="T82" fmla="*/ 262 w 414"/>
                <a:gd name="T83" fmla="*/ 233 h 258"/>
                <a:gd name="T84" fmla="*/ 242 w 414"/>
                <a:gd name="T85" fmla="*/ 240 h 258"/>
                <a:gd name="T86" fmla="*/ 225 w 414"/>
                <a:gd name="T87" fmla="*/ 248 h 258"/>
                <a:gd name="T88" fmla="*/ 220 w 414"/>
                <a:gd name="T89" fmla="*/ 249 h 258"/>
                <a:gd name="T90" fmla="*/ 214 w 414"/>
                <a:gd name="T91" fmla="*/ 252 h 258"/>
                <a:gd name="T92" fmla="*/ 203 w 414"/>
                <a:gd name="T93" fmla="*/ 255 h 258"/>
                <a:gd name="T94" fmla="*/ 188 w 414"/>
                <a:gd name="T95" fmla="*/ 258 h 258"/>
                <a:gd name="T96" fmla="*/ 169 w 414"/>
                <a:gd name="T97" fmla="*/ 252 h 258"/>
                <a:gd name="T98" fmla="*/ 138 w 414"/>
                <a:gd name="T99" fmla="*/ 243 h 258"/>
                <a:gd name="T100" fmla="*/ 117 w 414"/>
                <a:gd name="T101" fmla="*/ 235 h 258"/>
                <a:gd name="T102" fmla="*/ 96 w 414"/>
                <a:gd name="T103" fmla="*/ 233 h 258"/>
                <a:gd name="T104" fmla="*/ 73 w 414"/>
                <a:gd name="T105" fmla="*/ 232 h 258"/>
                <a:gd name="T106" fmla="*/ 55 w 414"/>
                <a:gd name="T107" fmla="*/ 219 h 258"/>
                <a:gd name="T108" fmla="*/ 35 w 414"/>
                <a:gd name="T109" fmla="*/ 208 h 258"/>
                <a:gd name="T110" fmla="*/ 7 w 414"/>
                <a:gd name="T111" fmla="*/ 202 h 2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14"/>
                <a:gd name="T169" fmla="*/ 0 h 258"/>
                <a:gd name="T170" fmla="*/ 414 w 414"/>
                <a:gd name="T171" fmla="*/ 258 h 2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14" h="258">
                  <a:moveTo>
                    <a:pt x="0" y="195"/>
                  </a:moveTo>
                  <a:lnTo>
                    <a:pt x="3" y="194"/>
                  </a:lnTo>
                  <a:lnTo>
                    <a:pt x="3" y="192"/>
                  </a:lnTo>
                  <a:lnTo>
                    <a:pt x="2" y="190"/>
                  </a:lnTo>
                  <a:lnTo>
                    <a:pt x="2" y="185"/>
                  </a:lnTo>
                  <a:lnTo>
                    <a:pt x="6" y="183"/>
                  </a:lnTo>
                  <a:lnTo>
                    <a:pt x="9" y="181"/>
                  </a:lnTo>
                  <a:lnTo>
                    <a:pt x="11" y="182"/>
                  </a:lnTo>
                  <a:lnTo>
                    <a:pt x="12" y="181"/>
                  </a:lnTo>
                  <a:lnTo>
                    <a:pt x="15" y="179"/>
                  </a:lnTo>
                  <a:lnTo>
                    <a:pt x="19" y="177"/>
                  </a:lnTo>
                  <a:lnTo>
                    <a:pt x="19" y="175"/>
                  </a:lnTo>
                  <a:lnTo>
                    <a:pt x="15" y="169"/>
                  </a:lnTo>
                  <a:lnTo>
                    <a:pt x="19" y="168"/>
                  </a:lnTo>
                  <a:lnTo>
                    <a:pt x="20" y="169"/>
                  </a:lnTo>
                  <a:lnTo>
                    <a:pt x="22" y="168"/>
                  </a:lnTo>
                  <a:lnTo>
                    <a:pt x="24" y="167"/>
                  </a:lnTo>
                  <a:lnTo>
                    <a:pt x="25" y="164"/>
                  </a:lnTo>
                  <a:lnTo>
                    <a:pt x="28" y="163"/>
                  </a:lnTo>
                  <a:lnTo>
                    <a:pt x="30" y="161"/>
                  </a:lnTo>
                  <a:lnTo>
                    <a:pt x="32" y="154"/>
                  </a:lnTo>
                  <a:lnTo>
                    <a:pt x="32" y="150"/>
                  </a:lnTo>
                  <a:lnTo>
                    <a:pt x="34" y="148"/>
                  </a:lnTo>
                  <a:lnTo>
                    <a:pt x="36" y="146"/>
                  </a:lnTo>
                  <a:lnTo>
                    <a:pt x="35" y="140"/>
                  </a:lnTo>
                  <a:lnTo>
                    <a:pt x="30" y="138"/>
                  </a:lnTo>
                  <a:lnTo>
                    <a:pt x="29" y="138"/>
                  </a:lnTo>
                  <a:lnTo>
                    <a:pt x="28" y="138"/>
                  </a:lnTo>
                  <a:lnTo>
                    <a:pt x="24" y="136"/>
                  </a:lnTo>
                  <a:lnTo>
                    <a:pt x="23" y="134"/>
                  </a:lnTo>
                  <a:lnTo>
                    <a:pt x="22" y="125"/>
                  </a:lnTo>
                  <a:lnTo>
                    <a:pt x="20" y="124"/>
                  </a:lnTo>
                  <a:lnTo>
                    <a:pt x="14" y="121"/>
                  </a:lnTo>
                  <a:lnTo>
                    <a:pt x="12" y="98"/>
                  </a:lnTo>
                  <a:lnTo>
                    <a:pt x="11" y="95"/>
                  </a:lnTo>
                  <a:lnTo>
                    <a:pt x="8" y="93"/>
                  </a:lnTo>
                  <a:lnTo>
                    <a:pt x="8" y="90"/>
                  </a:lnTo>
                  <a:lnTo>
                    <a:pt x="11" y="74"/>
                  </a:lnTo>
                  <a:lnTo>
                    <a:pt x="11" y="67"/>
                  </a:lnTo>
                  <a:lnTo>
                    <a:pt x="11" y="64"/>
                  </a:lnTo>
                  <a:lnTo>
                    <a:pt x="13" y="64"/>
                  </a:lnTo>
                  <a:lnTo>
                    <a:pt x="14" y="62"/>
                  </a:lnTo>
                  <a:lnTo>
                    <a:pt x="17" y="64"/>
                  </a:lnTo>
                  <a:lnTo>
                    <a:pt x="19" y="63"/>
                  </a:lnTo>
                  <a:lnTo>
                    <a:pt x="20" y="61"/>
                  </a:lnTo>
                  <a:lnTo>
                    <a:pt x="22" y="61"/>
                  </a:lnTo>
                  <a:lnTo>
                    <a:pt x="21" y="63"/>
                  </a:lnTo>
                  <a:lnTo>
                    <a:pt x="22" y="64"/>
                  </a:lnTo>
                  <a:lnTo>
                    <a:pt x="24" y="67"/>
                  </a:lnTo>
                  <a:lnTo>
                    <a:pt x="25" y="66"/>
                  </a:lnTo>
                  <a:lnTo>
                    <a:pt x="26" y="59"/>
                  </a:lnTo>
                  <a:lnTo>
                    <a:pt x="29" y="55"/>
                  </a:lnTo>
                  <a:lnTo>
                    <a:pt x="30" y="56"/>
                  </a:lnTo>
                  <a:lnTo>
                    <a:pt x="33" y="56"/>
                  </a:lnTo>
                  <a:lnTo>
                    <a:pt x="36" y="56"/>
                  </a:lnTo>
                  <a:lnTo>
                    <a:pt x="39" y="56"/>
                  </a:lnTo>
                  <a:lnTo>
                    <a:pt x="42" y="59"/>
                  </a:lnTo>
                  <a:lnTo>
                    <a:pt x="45" y="60"/>
                  </a:lnTo>
                  <a:lnTo>
                    <a:pt x="51" y="60"/>
                  </a:lnTo>
                  <a:lnTo>
                    <a:pt x="53" y="60"/>
                  </a:lnTo>
                  <a:lnTo>
                    <a:pt x="55" y="63"/>
                  </a:lnTo>
                  <a:lnTo>
                    <a:pt x="56" y="63"/>
                  </a:lnTo>
                  <a:lnTo>
                    <a:pt x="58" y="62"/>
                  </a:lnTo>
                  <a:lnTo>
                    <a:pt x="64" y="59"/>
                  </a:lnTo>
                  <a:lnTo>
                    <a:pt x="64" y="58"/>
                  </a:lnTo>
                  <a:lnTo>
                    <a:pt x="64" y="56"/>
                  </a:lnTo>
                  <a:lnTo>
                    <a:pt x="62" y="54"/>
                  </a:lnTo>
                  <a:lnTo>
                    <a:pt x="59" y="53"/>
                  </a:lnTo>
                  <a:lnTo>
                    <a:pt x="59" y="49"/>
                  </a:lnTo>
                  <a:lnTo>
                    <a:pt x="57" y="48"/>
                  </a:lnTo>
                  <a:lnTo>
                    <a:pt x="63" y="37"/>
                  </a:lnTo>
                  <a:lnTo>
                    <a:pt x="66" y="36"/>
                  </a:lnTo>
                  <a:lnTo>
                    <a:pt x="68" y="32"/>
                  </a:lnTo>
                  <a:lnTo>
                    <a:pt x="71" y="32"/>
                  </a:lnTo>
                  <a:lnTo>
                    <a:pt x="77" y="31"/>
                  </a:lnTo>
                  <a:lnTo>
                    <a:pt x="79" y="32"/>
                  </a:lnTo>
                  <a:lnTo>
                    <a:pt x="79" y="33"/>
                  </a:lnTo>
                  <a:lnTo>
                    <a:pt x="78" y="42"/>
                  </a:lnTo>
                  <a:lnTo>
                    <a:pt x="84" y="48"/>
                  </a:lnTo>
                  <a:lnTo>
                    <a:pt x="86" y="54"/>
                  </a:lnTo>
                  <a:lnTo>
                    <a:pt x="88" y="56"/>
                  </a:lnTo>
                  <a:lnTo>
                    <a:pt x="90" y="56"/>
                  </a:lnTo>
                  <a:lnTo>
                    <a:pt x="90" y="54"/>
                  </a:lnTo>
                  <a:lnTo>
                    <a:pt x="90" y="52"/>
                  </a:lnTo>
                  <a:lnTo>
                    <a:pt x="93" y="56"/>
                  </a:lnTo>
                  <a:lnTo>
                    <a:pt x="91" y="56"/>
                  </a:lnTo>
                  <a:lnTo>
                    <a:pt x="93" y="60"/>
                  </a:lnTo>
                  <a:lnTo>
                    <a:pt x="94" y="60"/>
                  </a:lnTo>
                  <a:lnTo>
                    <a:pt x="95" y="55"/>
                  </a:lnTo>
                  <a:lnTo>
                    <a:pt x="95" y="54"/>
                  </a:lnTo>
                  <a:lnTo>
                    <a:pt x="97" y="51"/>
                  </a:lnTo>
                  <a:lnTo>
                    <a:pt x="100" y="49"/>
                  </a:lnTo>
                  <a:lnTo>
                    <a:pt x="101" y="49"/>
                  </a:lnTo>
                  <a:lnTo>
                    <a:pt x="105" y="47"/>
                  </a:lnTo>
                  <a:lnTo>
                    <a:pt x="108" y="45"/>
                  </a:lnTo>
                  <a:lnTo>
                    <a:pt x="110" y="44"/>
                  </a:lnTo>
                  <a:lnTo>
                    <a:pt x="115" y="43"/>
                  </a:lnTo>
                  <a:lnTo>
                    <a:pt x="116" y="42"/>
                  </a:lnTo>
                  <a:lnTo>
                    <a:pt x="119" y="42"/>
                  </a:lnTo>
                  <a:lnTo>
                    <a:pt x="121" y="42"/>
                  </a:lnTo>
                  <a:lnTo>
                    <a:pt x="124" y="45"/>
                  </a:lnTo>
                  <a:lnTo>
                    <a:pt x="127" y="45"/>
                  </a:lnTo>
                  <a:lnTo>
                    <a:pt x="130" y="45"/>
                  </a:lnTo>
                  <a:lnTo>
                    <a:pt x="132" y="43"/>
                  </a:lnTo>
                  <a:lnTo>
                    <a:pt x="135" y="41"/>
                  </a:lnTo>
                  <a:lnTo>
                    <a:pt x="140" y="39"/>
                  </a:lnTo>
                  <a:lnTo>
                    <a:pt x="144" y="38"/>
                  </a:lnTo>
                  <a:lnTo>
                    <a:pt x="145" y="38"/>
                  </a:lnTo>
                  <a:lnTo>
                    <a:pt x="148" y="37"/>
                  </a:lnTo>
                  <a:lnTo>
                    <a:pt x="149" y="36"/>
                  </a:lnTo>
                  <a:lnTo>
                    <a:pt x="150" y="36"/>
                  </a:lnTo>
                  <a:lnTo>
                    <a:pt x="153" y="28"/>
                  </a:lnTo>
                  <a:lnTo>
                    <a:pt x="155" y="28"/>
                  </a:lnTo>
                  <a:lnTo>
                    <a:pt x="156" y="26"/>
                  </a:lnTo>
                  <a:lnTo>
                    <a:pt x="157" y="23"/>
                  </a:lnTo>
                  <a:lnTo>
                    <a:pt x="160" y="22"/>
                  </a:lnTo>
                  <a:lnTo>
                    <a:pt x="162" y="22"/>
                  </a:lnTo>
                  <a:lnTo>
                    <a:pt x="163" y="21"/>
                  </a:lnTo>
                  <a:lnTo>
                    <a:pt x="164" y="18"/>
                  </a:lnTo>
                  <a:lnTo>
                    <a:pt x="169" y="11"/>
                  </a:lnTo>
                  <a:lnTo>
                    <a:pt x="169" y="9"/>
                  </a:lnTo>
                  <a:lnTo>
                    <a:pt x="167" y="6"/>
                  </a:lnTo>
                  <a:lnTo>
                    <a:pt x="167" y="0"/>
                  </a:lnTo>
                  <a:lnTo>
                    <a:pt x="171" y="1"/>
                  </a:lnTo>
                  <a:lnTo>
                    <a:pt x="172" y="1"/>
                  </a:lnTo>
                  <a:lnTo>
                    <a:pt x="176" y="5"/>
                  </a:lnTo>
                  <a:lnTo>
                    <a:pt x="177" y="5"/>
                  </a:lnTo>
                  <a:lnTo>
                    <a:pt x="183" y="7"/>
                  </a:lnTo>
                  <a:lnTo>
                    <a:pt x="186" y="9"/>
                  </a:lnTo>
                  <a:lnTo>
                    <a:pt x="189" y="10"/>
                  </a:lnTo>
                  <a:lnTo>
                    <a:pt x="191" y="10"/>
                  </a:lnTo>
                  <a:lnTo>
                    <a:pt x="196" y="14"/>
                  </a:lnTo>
                  <a:lnTo>
                    <a:pt x="197" y="15"/>
                  </a:lnTo>
                  <a:lnTo>
                    <a:pt x="200" y="19"/>
                  </a:lnTo>
                  <a:lnTo>
                    <a:pt x="200" y="20"/>
                  </a:lnTo>
                  <a:lnTo>
                    <a:pt x="200" y="21"/>
                  </a:lnTo>
                  <a:lnTo>
                    <a:pt x="202" y="23"/>
                  </a:lnTo>
                  <a:lnTo>
                    <a:pt x="202" y="29"/>
                  </a:lnTo>
                  <a:lnTo>
                    <a:pt x="203" y="30"/>
                  </a:lnTo>
                  <a:lnTo>
                    <a:pt x="204" y="31"/>
                  </a:lnTo>
                  <a:lnTo>
                    <a:pt x="209" y="33"/>
                  </a:lnTo>
                  <a:lnTo>
                    <a:pt x="210" y="34"/>
                  </a:lnTo>
                  <a:lnTo>
                    <a:pt x="210" y="38"/>
                  </a:lnTo>
                  <a:lnTo>
                    <a:pt x="209" y="39"/>
                  </a:lnTo>
                  <a:lnTo>
                    <a:pt x="210" y="40"/>
                  </a:lnTo>
                  <a:lnTo>
                    <a:pt x="213" y="43"/>
                  </a:lnTo>
                  <a:lnTo>
                    <a:pt x="215" y="43"/>
                  </a:lnTo>
                  <a:lnTo>
                    <a:pt x="219" y="43"/>
                  </a:lnTo>
                  <a:lnTo>
                    <a:pt x="225" y="44"/>
                  </a:lnTo>
                  <a:lnTo>
                    <a:pt x="231" y="43"/>
                  </a:lnTo>
                  <a:lnTo>
                    <a:pt x="235" y="43"/>
                  </a:lnTo>
                  <a:lnTo>
                    <a:pt x="239" y="48"/>
                  </a:lnTo>
                  <a:lnTo>
                    <a:pt x="242" y="53"/>
                  </a:lnTo>
                  <a:lnTo>
                    <a:pt x="243" y="59"/>
                  </a:lnTo>
                  <a:lnTo>
                    <a:pt x="243" y="65"/>
                  </a:lnTo>
                  <a:lnTo>
                    <a:pt x="240" y="70"/>
                  </a:lnTo>
                  <a:lnTo>
                    <a:pt x="235" y="75"/>
                  </a:lnTo>
                  <a:lnTo>
                    <a:pt x="235" y="77"/>
                  </a:lnTo>
                  <a:lnTo>
                    <a:pt x="239" y="91"/>
                  </a:lnTo>
                  <a:lnTo>
                    <a:pt x="241" y="96"/>
                  </a:lnTo>
                  <a:lnTo>
                    <a:pt x="246" y="98"/>
                  </a:lnTo>
                  <a:lnTo>
                    <a:pt x="251" y="98"/>
                  </a:lnTo>
                  <a:lnTo>
                    <a:pt x="255" y="99"/>
                  </a:lnTo>
                  <a:lnTo>
                    <a:pt x="262" y="98"/>
                  </a:lnTo>
                  <a:lnTo>
                    <a:pt x="269" y="93"/>
                  </a:lnTo>
                  <a:lnTo>
                    <a:pt x="272" y="90"/>
                  </a:lnTo>
                  <a:lnTo>
                    <a:pt x="279" y="88"/>
                  </a:lnTo>
                  <a:lnTo>
                    <a:pt x="291" y="83"/>
                  </a:lnTo>
                  <a:lnTo>
                    <a:pt x="291" y="80"/>
                  </a:lnTo>
                  <a:lnTo>
                    <a:pt x="292" y="82"/>
                  </a:lnTo>
                  <a:lnTo>
                    <a:pt x="295" y="82"/>
                  </a:lnTo>
                  <a:lnTo>
                    <a:pt x="298" y="84"/>
                  </a:lnTo>
                  <a:lnTo>
                    <a:pt x="303" y="86"/>
                  </a:lnTo>
                  <a:lnTo>
                    <a:pt x="302" y="90"/>
                  </a:lnTo>
                  <a:lnTo>
                    <a:pt x="300" y="90"/>
                  </a:lnTo>
                  <a:lnTo>
                    <a:pt x="297" y="91"/>
                  </a:lnTo>
                  <a:lnTo>
                    <a:pt x="296" y="91"/>
                  </a:lnTo>
                  <a:lnTo>
                    <a:pt x="296" y="92"/>
                  </a:lnTo>
                  <a:lnTo>
                    <a:pt x="294" y="92"/>
                  </a:lnTo>
                  <a:lnTo>
                    <a:pt x="294" y="93"/>
                  </a:lnTo>
                  <a:lnTo>
                    <a:pt x="295" y="94"/>
                  </a:lnTo>
                  <a:lnTo>
                    <a:pt x="296" y="96"/>
                  </a:lnTo>
                  <a:lnTo>
                    <a:pt x="298" y="98"/>
                  </a:lnTo>
                  <a:lnTo>
                    <a:pt x="302" y="105"/>
                  </a:lnTo>
                  <a:lnTo>
                    <a:pt x="307" y="110"/>
                  </a:lnTo>
                  <a:lnTo>
                    <a:pt x="319" y="116"/>
                  </a:lnTo>
                  <a:lnTo>
                    <a:pt x="320" y="117"/>
                  </a:lnTo>
                  <a:lnTo>
                    <a:pt x="322" y="118"/>
                  </a:lnTo>
                  <a:lnTo>
                    <a:pt x="324" y="117"/>
                  </a:lnTo>
                  <a:lnTo>
                    <a:pt x="324" y="126"/>
                  </a:lnTo>
                  <a:lnTo>
                    <a:pt x="331" y="127"/>
                  </a:lnTo>
                  <a:lnTo>
                    <a:pt x="338" y="127"/>
                  </a:lnTo>
                  <a:lnTo>
                    <a:pt x="344" y="126"/>
                  </a:lnTo>
                  <a:lnTo>
                    <a:pt x="351" y="127"/>
                  </a:lnTo>
                  <a:lnTo>
                    <a:pt x="356" y="126"/>
                  </a:lnTo>
                  <a:lnTo>
                    <a:pt x="371" y="127"/>
                  </a:lnTo>
                  <a:lnTo>
                    <a:pt x="395" y="128"/>
                  </a:lnTo>
                  <a:lnTo>
                    <a:pt x="410" y="128"/>
                  </a:lnTo>
                  <a:lnTo>
                    <a:pt x="414" y="128"/>
                  </a:lnTo>
                  <a:lnTo>
                    <a:pt x="399" y="168"/>
                  </a:lnTo>
                  <a:lnTo>
                    <a:pt x="391" y="190"/>
                  </a:lnTo>
                  <a:lnTo>
                    <a:pt x="396" y="203"/>
                  </a:lnTo>
                  <a:lnTo>
                    <a:pt x="395" y="216"/>
                  </a:lnTo>
                  <a:lnTo>
                    <a:pt x="395" y="217"/>
                  </a:lnTo>
                  <a:lnTo>
                    <a:pt x="392" y="216"/>
                  </a:lnTo>
                  <a:lnTo>
                    <a:pt x="391" y="216"/>
                  </a:lnTo>
                  <a:lnTo>
                    <a:pt x="383" y="214"/>
                  </a:lnTo>
                  <a:lnTo>
                    <a:pt x="381" y="214"/>
                  </a:lnTo>
                  <a:lnTo>
                    <a:pt x="373" y="211"/>
                  </a:lnTo>
                  <a:lnTo>
                    <a:pt x="367" y="208"/>
                  </a:lnTo>
                  <a:lnTo>
                    <a:pt x="359" y="208"/>
                  </a:lnTo>
                  <a:lnTo>
                    <a:pt x="351" y="207"/>
                  </a:lnTo>
                  <a:lnTo>
                    <a:pt x="342" y="207"/>
                  </a:lnTo>
                  <a:lnTo>
                    <a:pt x="341" y="206"/>
                  </a:lnTo>
                  <a:lnTo>
                    <a:pt x="345" y="204"/>
                  </a:lnTo>
                  <a:lnTo>
                    <a:pt x="347" y="204"/>
                  </a:lnTo>
                  <a:lnTo>
                    <a:pt x="351" y="202"/>
                  </a:lnTo>
                  <a:lnTo>
                    <a:pt x="351" y="201"/>
                  </a:lnTo>
                  <a:lnTo>
                    <a:pt x="352" y="201"/>
                  </a:lnTo>
                  <a:lnTo>
                    <a:pt x="355" y="197"/>
                  </a:lnTo>
                  <a:lnTo>
                    <a:pt x="355" y="196"/>
                  </a:lnTo>
                  <a:lnTo>
                    <a:pt x="352" y="194"/>
                  </a:lnTo>
                  <a:lnTo>
                    <a:pt x="350" y="193"/>
                  </a:lnTo>
                  <a:lnTo>
                    <a:pt x="347" y="193"/>
                  </a:lnTo>
                  <a:lnTo>
                    <a:pt x="345" y="195"/>
                  </a:lnTo>
                  <a:lnTo>
                    <a:pt x="344" y="195"/>
                  </a:lnTo>
                  <a:lnTo>
                    <a:pt x="341" y="196"/>
                  </a:lnTo>
                  <a:lnTo>
                    <a:pt x="341" y="199"/>
                  </a:lnTo>
                  <a:lnTo>
                    <a:pt x="338" y="199"/>
                  </a:lnTo>
                  <a:lnTo>
                    <a:pt x="336" y="201"/>
                  </a:lnTo>
                  <a:lnTo>
                    <a:pt x="335" y="200"/>
                  </a:lnTo>
                  <a:lnTo>
                    <a:pt x="338" y="197"/>
                  </a:lnTo>
                  <a:lnTo>
                    <a:pt x="338" y="196"/>
                  </a:lnTo>
                  <a:lnTo>
                    <a:pt x="337" y="195"/>
                  </a:lnTo>
                  <a:lnTo>
                    <a:pt x="336" y="195"/>
                  </a:lnTo>
                  <a:lnTo>
                    <a:pt x="335" y="193"/>
                  </a:lnTo>
                  <a:lnTo>
                    <a:pt x="334" y="193"/>
                  </a:lnTo>
                  <a:lnTo>
                    <a:pt x="334" y="192"/>
                  </a:lnTo>
                  <a:lnTo>
                    <a:pt x="335" y="192"/>
                  </a:lnTo>
                  <a:lnTo>
                    <a:pt x="335" y="191"/>
                  </a:lnTo>
                  <a:lnTo>
                    <a:pt x="333" y="190"/>
                  </a:lnTo>
                  <a:lnTo>
                    <a:pt x="331" y="188"/>
                  </a:lnTo>
                  <a:lnTo>
                    <a:pt x="330" y="188"/>
                  </a:lnTo>
                  <a:lnTo>
                    <a:pt x="329" y="188"/>
                  </a:lnTo>
                  <a:lnTo>
                    <a:pt x="328" y="189"/>
                  </a:lnTo>
                  <a:lnTo>
                    <a:pt x="325" y="189"/>
                  </a:lnTo>
                  <a:lnTo>
                    <a:pt x="323" y="192"/>
                  </a:lnTo>
                  <a:lnTo>
                    <a:pt x="320" y="196"/>
                  </a:lnTo>
                  <a:lnTo>
                    <a:pt x="319" y="197"/>
                  </a:lnTo>
                  <a:lnTo>
                    <a:pt x="316" y="197"/>
                  </a:lnTo>
                  <a:lnTo>
                    <a:pt x="315" y="199"/>
                  </a:lnTo>
                  <a:lnTo>
                    <a:pt x="314" y="200"/>
                  </a:lnTo>
                  <a:lnTo>
                    <a:pt x="313" y="200"/>
                  </a:lnTo>
                  <a:lnTo>
                    <a:pt x="312" y="200"/>
                  </a:lnTo>
                  <a:lnTo>
                    <a:pt x="313" y="202"/>
                  </a:lnTo>
                  <a:lnTo>
                    <a:pt x="313" y="203"/>
                  </a:lnTo>
                  <a:lnTo>
                    <a:pt x="315" y="203"/>
                  </a:lnTo>
                  <a:lnTo>
                    <a:pt x="318" y="203"/>
                  </a:lnTo>
                  <a:lnTo>
                    <a:pt x="318" y="204"/>
                  </a:lnTo>
                  <a:lnTo>
                    <a:pt x="318" y="205"/>
                  </a:lnTo>
                  <a:lnTo>
                    <a:pt x="318" y="207"/>
                  </a:lnTo>
                  <a:lnTo>
                    <a:pt x="315" y="208"/>
                  </a:lnTo>
                  <a:lnTo>
                    <a:pt x="309" y="210"/>
                  </a:lnTo>
                  <a:lnTo>
                    <a:pt x="307" y="208"/>
                  </a:lnTo>
                  <a:lnTo>
                    <a:pt x="306" y="208"/>
                  </a:lnTo>
                  <a:lnTo>
                    <a:pt x="305" y="210"/>
                  </a:lnTo>
                  <a:lnTo>
                    <a:pt x="305" y="211"/>
                  </a:lnTo>
                  <a:lnTo>
                    <a:pt x="303" y="211"/>
                  </a:lnTo>
                  <a:lnTo>
                    <a:pt x="302" y="211"/>
                  </a:lnTo>
                  <a:lnTo>
                    <a:pt x="301" y="212"/>
                  </a:lnTo>
                  <a:lnTo>
                    <a:pt x="300" y="212"/>
                  </a:lnTo>
                  <a:lnTo>
                    <a:pt x="297" y="213"/>
                  </a:lnTo>
                  <a:lnTo>
                    <a:pt x="297" y="214"/>
                  </a:lnTo>
                  <a:lnTo>
                    <a:pt x="296" y="214"/>
                  </a:lnTo>
                  <a:lnTo>
                    <a:pt x="295" y="215"/>
                  </a:lnTo>
                  <a:lnTo>
                    <a:pt x="294" y="217"/>
                  </a:lnTo>
                  <a:lnTo>
                    <a:pt x="293" y="218"/>
                  </a:lnTo>
                  <a:lnTo>
                    <a:pt x="289" y="219"/>
                  </a:lnTo>
                  <a:lnTo>
                    <a:pt x="287" y="219"/>
                  </a:lnTo>
                  <a:lnTo>
                    <a:pt x="285" y="222"/>
                  </a:lnTo>
                  <a:lnTo>
                    <a:pt x="285" y="224"/>
                  </a:lnTo>
                  <a:lnTo>
                    <a:pt x="286" y="225"/>
                  </a:lnTo>
                  <a:lnTo>
                    <a:pt x="285" y="225"/>
                  </a:lnTo>
                  <a:lnTo>
                    <a:pt x="283" y="225"/>
                  </a:lnTo>
                  <a:lnTo>
                    <a:pt x="281" y="227"/>
                  </a:lnTo>
                  <a:lnTo>
                    <a:pt x="280" y="228"/>
                  </a:lnTo>
                  <a:lnTo>
                    <a:pt x="278" y="229"/>
                  </a:lnTo>
                  <a:lnTo>
                    <a:pt x="275" y="228"/>
                  </a:lnTo>
                  <a:lnTo>
                    <a:pt x="274" y="229"/>
                  </a:lnTo>
                  <a:lnTo>
                    <a:pt x="269" y="230"/>
                  </a:lnTo>
                  <a:lnTo>
                    <a:pt x="268" y="230"/>
                  </a:lnTo>
                  <a:lnTo>
                    <a:pt x="265" y="232"/>
                  </a:lnTo>
                  <a:lnTo>
                    <a:pt x="264" y="233"/>
                  </a:lnTo>
                  <a:lnTo>
                    <a:pt x="262" y="233"/>
                  </a:lnTo>
                  <a:lnTo>
                    <a:pt x="261" y="234"/>
                  </a:lnTo>
                  <a:lnTo>
                    <a:pt x="257" y="234"/>
                  </a:lnTo>
                  <a:lnTo>
                    <a:pt x="252" y="235"/>
                  </a:lnTo>
                  <a:lnTo>
                    <a:pt x="251" y="236"/>
                  </a:lnTo>
                  <a:lnTo>
                    <a:pt x="251" y="237"/>
                  </a:lnTo>
                  <a:lnTo>
                    <a:pt x="242" y="239"/>
                  </a:lnTo>
                  <a:lnTo>
                    <a:pt x="242" y="240"/>
                  </a:lnTo>
                  <a:lnTo>
                    <a:pt x="236" y="243"/>
                  </a:lnTo>
                  <a:lnTo>
                    <a:pt x="235" y="244"/>
                  </a:lnTo>
                  <a:lnTo>
                    <a:pt x="232" y="245"/>
                  </a:lnTo>
                  <a:lnTo>
                    <a:pt x="228" y="247"/>
                  </a:lnTo>
                  <a:lnTo>
                    <a:pt x="227" y="247"/>
                  </a:lnTo>
                  <a:lnTo>
                    <a:pt x="225" y="247"/>
                  </a:lnTo>
                  <a:lnTo>
                    <a:pt x="225" y="248"/>
                  </a:lnTo>
                  <a:lnTo>
                    <a:pt x="224" y="248"/>
                  </a:lnTo>
                  <a:lnTo>
                    <a:pt x="222" y="248"/>
                  </a:lnTo>
                  <a:lnTo>
                    <a:pt x="224" y="249"/>
                  </a:lnTo>
                  <a:lnTo>
                    <a:pt x="222" y="249"/>
                  </a:lnTo>
                  <a:lnTo>
                    <a:pt x="221" y="249"/>
                  </a:lnTo>
                  <a:lnTo>
                    <a:pt x="220" y="250"/>
                  </a:lnTo>
                  <a:lnTo>
                    <a:pt x="220" y="249"/>
                  </a:lnTo>
                  <a:lnTo>
                    <a:pt x="220" y="250"/>
                  </a:lnTo>
                  <a:lnTo>
                    <a:pt x="219" y="251"/>
                  </a:lnTo>
                  <a:lnTo>
                    <a:pt x="218" y="250"/>
                  </a:lnTo>
                  <a:lnTo>
                    <a:pt x="218" y="251"/>
                  </a:lnTo>
                  <a:lnTo>
                    <a:pt x="217" y="251"/>
                  </a:lnTo>
                  <a:lnTo>
                    <a:pt x="214" y="254"/>
                  </a:lnTo>
                  <a:lnTo>
                    <a:pt x="214" y="252"/>
                  </a:lnTo>
                  <a:lnTo>
                    <a:pt x="214" y="254"/>
                  </a:lnTo>
                  <a:lnTo>
                    <a:pt x="211" y="254"/>
                  </a:lnTo>
                  <a:lnTo>
                    <a:pt x="210" y="255"/>
                  </a:lnTo>
                  <a:lnTo>
                    <a:pt x="209" y="255"/>
                  </a:lnTo>
                  <a:lnTo>
                    <a:pt x="207" y="255"/>
                  </a:lnTo>
                  <a:lnTo>
                    <a:pt x="206" y="255"/>
                  </a:lnTo>
                  <a:lnTo>
                    <a:pt x="203" y="255"/>
                  </a:lnTo>
                  <a:lnTo>
                    <a:pt x="200" y="255"/>
                  </a:lnTo>
                  <a:lnTo>
                    <a:pt x="199" y="255"/>
                  </a:lnTo>
                  <a:lnTo>
                    <a:pt x="194" y="255"/>
                  </a:lnTo>
                  <a:lnTo>
                    <a:pt x="192" y="256"/>
                  </a:lnTo>
                  <a:lnTo>
                    <a:pt x="191" y="256"/>
                  </a:lnTo>
                  <a:lnTo>
                    <a:pt x="189" y="257"/>
                  </a:lnTo>
                  <a:lnTo>
                    <a:pt x="188" y="258"/>
                  </a:lnTo>
                  <a:lnTo>
                    <a:pt x="183" y="257"/>
                  </a:lnTo>
                  <a:lnTo>
                    <a:pt x="181" y="257"/>
                  </a:lnTo>
                  <a:lnTo>
                    <a:pt x="180" y="257"/>
                  </a:lnTo>
                  <a:lnTo>
                    <a:pt x="175" y="256"/>
                  </a:lnTo>
                  <a:lnTo>
                    <a:pt x="173" y="254"/>
                  </a:lnTo>
                  <a:lnTo>
                    <a:pt x="170" y="254"/>
                  </a:lnTo>
                  <a:lnTo>
                    <a:pt x="169" y="252"/>
                  </a:lnTo>
                  <a:lnTo>
                    <a:pt x="159" y="251"/>
                  </a:lnTo>
                  <a:lnTo>
                    <a:pt x="156" y="251"/>
                  </a:lnTo>
                  <a:lnTo>
                    <a:pt x="148" y="247"/>
                  </a:lnTo>
                  <a:lnTo>
                    <a:pt x="145" y="246"/>
                  </a:lnTo>
                  <a:lnTo>
                    <a:pt x="142" y="246"/>
                  </a:lnTo>
                  <a:lnTo>
                    <a:pt x="139" y="244"/>
                  </a:lnTo>
                  <a:lnTo>
                    <a:pt x="138" y="243"/>
                  </a:lnTo>
                  <a:lnTo>
                    <a:pt x="138" y="241"/>
                  </a:lnTo>
                  <a:lnTo>
                    <a:pt x="137" y="240"/>
                  </a:lnTo>
                  <a:lnTo>
                    <a:pt x="135" y="240"/>
                  </a:lnTo>
                  <a:lnTo>
                    <a:pt x="132" y="238"/>
                  </a:lnTo>
                  <a:lnTo>
                    <a:pt x="127" y="236"/>
                  </a:lnTo>
                  <a:lnTo>
                    <a:pt x="119" y="235"/>
                  </a:lnTo>
                  <a:lnTo>
                    <a:pt x="117" y="235"/>
                  </a:lnTo>
                  <a:lnTo>
                    <a:pt x="115" y="235"/>
                  </a:lnTo>
                  <a:lnTo>
                    <a:pt x="112" y="235"/>
                  </a:lnTo>
                  <a:lnTo>
                    <a:pt x="111" y="235"/>
                  </a:lnTo>
                  <a:lnTo>
                    <a:pt x="106" y="235"/>
                  </a:lnTo>
                  <a:lnTo>
                    <a:pt x="100" y="234"/>
                  </a:lnTo>
                  <a:lnTo>
                    <a:pt x="99" y="234"/>
                  </a:lnTo>
                  <a:lnTo>
                    <a:pt x="96" y="233"/>
                  </a:lnTo>
                  <a:lnTo>
                    <a:pt x="94" y="234"/>
                  </a:lnTo>
                  <a:lnTo>
                    <a:pt x="91" y="233"/>
                  </a:lnTo>
                  <a:lnTo>
                    <a:pt x="86" y="232"/>
                  </a:lnTo>
                  <a:lnTo>
                    <a:pt x="84" y="232"/>
                  </a:lnTo>
                  <a:lnTo>
                    <a:pt x="82" y="233"/>
                  </a:lnTo>
                  <a:lnTo>
                    <a:pt x="75" y="232"/>
                  </a:lnTo>
                  <a:lnTo>
                    <a:pt x="73" y="232"/>
                  </a:lnTo>
                  <a:lnTo>
                    <a:pt x="71" y="229"/>
                  </a:lnTo>
                  <a:lnTo>
                    <a:pt x="64" y="225"/>
                  </a:lnTo>
                  <a:lnTo>
                    <a:pt x="63" y="224"/>
                  </a:lnTo>
                  <a:lnTo>
                    <a:pt x="59" y="222"/>
                  </a:lnTo>
                  <a:lnTo>
                    <a:pt x="57" y="221"/>
                  </a:lnTo>
                  <a:lnTo>
                    <a:pt x="56" y="219"/>
                  </a:lnTo>
                  <a:lnTo>
                    <a:pt x="55" y="219"/>
                  </a:lnTo>
                  <a:lnTo>
                    <a:pt x="54" y="218"/>
                  </a:lnTo>
                  <a:lnTo>
                    <a:pt x="53" y="218"/>
                  </a:lnTo>
                  <a:lnTo>
                    <a:pt x="52" y="217"/>
                  </a:lnTo>
                  <a:lnTo>
                    <a:pt x="47" y="215"/>
                  </a:lnTo>
                  <a:lnTo>
                    <a:pt x="46" y="214"/>
                  </a:lnTo>
                  <a:lnTo>
                    <a:pt x="39" y="211"/>
                  </a:lnTo>
                  <a:lnTo>
                    <a:pt x="35" y="208"/>
                  </a:lnTo>
                  <a:lnTo>
                    <a:pt x="33" y="208"/>
                  </a:lnTo>
                  <a:lnTo>
                    <a:pt x="29" y="207"/>
                  </a:lnTo>
                  <a:lnTo>
                    <a:pt x="24" y="206"/>
                  </a:lnTo>
                  <a:lnTo>
                    <a:pt x="21" y="205"/>
                  </a:lnTo>
                  <a:lnTo>
                    <a:pt x="17" y="205"/>
                  </a:lnTo>
                  <a:lnTo>
                    <a:pt x="13" y="204"/>
                  </a:lnTo>
                  <a:lnTo>
                    <a:pt x="7" y="202"/>
                  </a:lnTo>
                  <a:lnTo>
                    <a:pt x="4" y="201"/>
                  </a:lnTo>
                  <a:lnTo>
                    <a:pt x="4" y="200"/>
                  </a:lnTo>
                  <a:lnTo>
                    <a:pt x="0" y="195"/>
                  </a:lnTo>
                  <a:close/>
                </a:path>
              </a:pathLst>
            </a:custGeom>
            <a:grpFill/>
            <a:ln w="1651">
              <a:solidFill>
                <a:schemeClr val="tx1">
                  <a:lumMod val="50000"/>
                </a:schemeClr>
              </a:solidFill>
              <a:round/>
              <a:headEnd/>
              <a:tailEnd/>
            </a:ln>
          </p:spPr>
          <p:txBody>
            <a:bodyPr/>
            <a:lstStyle/>
            <a:p>
              <a:pPr>
                <a:defRPr/>
              </a:pPr>
              <a:endParaRPr lang="en-US">
                <a:latin typeface="Arial Narrow" pitchFamily="34" charset="0"/>
              </a:endParaRPr>
            </a:p>
          </p:txBody>
        </p:sp>
        <p:sp>
          <p:nvSpPr>
            <p:cNvPr id="29" name="Freeform 76"/>
            <p:cNvSpPr>
              <a:spLocks/>
            </p:cNvSpPr>
            <p:nvPr/>
          </p:nvSpPr>
          <p:spPr bwMode="auto">
            <a:xfrm>
              <a:off x="7684499" y="4768584"/>
              <a:ext cx="771586" cy="710578"/>
            </a:xfrm>
            <a:custGeom>
              <a:avLst/>
              <a:gdLst>
                <a:gd name="T0" fmla="*/ 24 w 289"/>
                <a:gd name="T1" fmla="*/ 247 h 268"/>
                <a:gd name="T2" fmla="*/ 28 w 289"/>
                <a:gd name="T3" fmla="*/ 252 h 268"/>
                <a:gd name="T4" fmla="*/ 34 w 289"/>
                <a:gd name="T5" fmla="*/ 252 h 268"/>
                <a:gd name="T6" fmla="*/ 36 w 289"/>
                <a:gd name="T7" fmla="*/ 255 h 268"/>
                <a:gd name="T8" fmla="*/ 40 w 289"/>
                <a:gd name="T9" fmla="*/ 255 h 268"/>
                <a:gd name="T10" fmla="*/ 43 w 289"/>
                <a:gd name="T11" fmla="*/ 257 h 268"/>
                <a:gd name="T12" fmla="*/ 49 w 289"/>
                <a:gd name="T13" fmla="*/ 263 h 268"/>
                <a:gd name="T14" fmla="*/ 69 w 289"/>
                <a:gd name="T15" fmla="*/ 264 h 268"/>
                <a:gd name="T16" fmla="*/ 71 w 289"/>
                <a:gd name="T17" fmla="*/ 261 h 268"/>
                <a:gd name="T18" fmla="*/ 76 w 289"/>
                <a:gd name="T19" fmla="*/ 252 h 268"/>
                <a:gd name="T20" fmla="*/ 83 w 289"/>
                <a:gd name="T21" fmla="*/ 246 h 268"/>
                <a:gd name="T22" fmla="*/ 93 w 289"/>
                <a:gd name="T23" fmla="*/ 249 h 268"/>
                <a:gd name="T24" fmla="*/ 113 w 289"/>
                <a:gd name="T25" fmla="*/ 257 h 268"/>
                <a:gd name="T26" fmla="*/ 131 w 289"/>
                <a:gd name="T27" fmla="*/ 268 h 268"/>
                <a:gd name="T28" fmla="*/ 273 w 289"/>
                <a:gd name="T29" fmla="*/ 257 h 268"/>
                <a:gd name="T30" fmla="*/ 288 w 289"/>
                <a:gd name="T31" fmla="*/ 244 h 268"/>
                <a:gd name="T32" fmla="*/ 278 w 289"/>
                <a:gd name="T33" fmla="*/ 133 h 268"/>
                <a:gd name="T34" fmla="*/ 197 w 289"/>
                <a:gd name="T35" fmla="*/ 31 h 268"/>
                <a:gd name="T36" fmla="*/ 186 w 289"/>
                <a:gd name="T37" fmla="*/ 32 h 268"/>
                <a:gd name="T38" fmla="*/ 177 w 289"/>
                <a:gd name="T39" fmla="*/ 30 h 268"/>
                <a:gd name="T40" fmla="*/ 168 w 289"/>
                <a:gd name="T41" fmla="*/ 0 h 268"/>
                <a:gd name="T42" fmla="*/ 162 w 289"/>
                <a:gd name="T43" fmla="*/ 10 h 268"/>
                <a:gd name="T44" fmla="*/ 162 w 289"/>
                <a:gd name="T45" fmla="*/ 73 h 268"/>
                <a:gd name="T46" fmla="*/ 164 w 289"/>
                <a:gd name="T47" fmla="*/ 84 h 268"/>
                <a:gd name="T48" fmla="*/ 155 w 289"/>
                <a:gd name="T49" fmla="*/ 91 h 268"/>
                <a:gd name="T50" fmla="*/ 146 w 289"/>
                <a:gd name="T51" fmla="*/ 97 h 268"/>
                <a:gd name="T52" fmla="*/ 145 w 289"/>
                <a:gd name="T53" fmla="*/ 115 h 268"/>
                <a:gd name="T54" fmla="*/ 144 w 289"/>
                <a:gd name="T55" fmla="*/ 130 h 268"/>
                <a:gd name="T56" fmla="*/ 136 w 289"/>
                <a:gd name="T57" fmla="*/ 144 h 268"/>
                <a:gd name="T58" fmla="*/ 82 w 289"/>
                <a:gd name="T59" fmla="*/ 185 h 268"/>
                <a:gd name="T60" fmla="*/ 71 w 289"/>
                <a:gd name="T61" fmla="*/ 190 h 268"/>
                <a:gd name="T62" fmla="*/ 67 w 289"/>
                <a:gd name="T63" fmla="*/ 192 h 268"/>
                <a:gd name="T64" fmla="*/ 61 w 289"/>
                <a:gd name="T65" fmla="*/ 195 h 268"/>
                <a:gd name="T66" fmla="*/ 57 w 289"/>
                <a:gd name="T67" fmla="*/ 198 h 268"/>
                <a:gd name="T68" fmla="*/ 0 w 289"/>
                <a:gd name="T69" fmla="*/ 204 h 268"/>
                <a:gd name="T70" fmla="*/ 23 w 289"/>
                <a:gd name="T71" fmla="*/ 220 h 268"/>
                <a:gd name="T72" fmla="*/ 24 w 289"/>
                <a:gd name="T73" fmla="*/ 241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9"/>
                <a:gd name="T112" fmla="*/ 0 h 268"/>
                <a:gd name="T113" fmla="*/ 289 w 289"/>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9" h="268">
                  <a:moveTo>
                    <a:pt x="24" y="241"/>
                  </a:moveTo>
                  <a:lnTo>
                    <a:pt x="24" y="247"/>
                  </a:lnTo>
                  <a:lnTo>
                    <a:pt x="27" y="247"/>
                  </a:lnTo>
                  <a:lnTo>
                    <a:pt x="28" y="252"/>
                  </a:lnTo>
                  <a:lnTo>
                    <a:pt x="32" y="252"/>
                  </a:lnTo>
                  <a:lnTo>
                    <a:pt x="34" y="252"/>
                  </a:lnTo>
                  <a:lnTo>
                    <a:pt x="35" y="253"/>
                  </a:lnTo>
                  <a:lnTo>
                    <a:pt x="36" y="255"/>
                  </a:lnTo>
                  <a:lnTo>
                    <a:pt x="38" y="255"/>
                  </a:lnTo>
                  <a:lnTo>
                    <a:pt x="40" y="255"/>
                  </a:lnTo>
                  <a:lnTo>
                    <a:pt x="42" y="255"/>
                  </a:lnTo>
                  <a:lnTo>
                    <a:pt x="43" y="257"/>
                  </a:lnTo>
                  <a:lnTo>
                    <a:pt x="49" y="261"/>
                  </a:lnTo>
                  <a:lnTo>
                    <a:pt x="49" y="263"/>
                  </a:lnTo>
                  <a:lnTo>
                    <a:pt x="50" y="264"/>
                  </a:lnTo>
                  <a:lnTo>
                    <a:pt x="69" y="264"/>
                  </a:lnTo>
                  <a:lnTo>
                    <a:pt x="72" y="264"/>
                  </a:lnTo>
                  <a:lnTo>
                    <a:pt x="71" y="261"/>
                  </a:lnTo>
                  <a:lnTo>
                    <a:pt x="77" y="260"/>
                  </a:lnTo>
                  <a:lnTo>
                    <a:pt x="76" y="252"/>
                  </a:lnTo>
                  <a:lnTo>
                    <a:pt x="79" y="247"/>
                  </a:lnTo>
                  <a:lnTo>
                    <a:pt x="83" y="246"/>
                  </a:lnTo>
                  <a:lnTo>
                    <a:pt x="90" y="247"/>
                  </a:lnTo>
                  <a:lnTo>
                    <a:pt x="93" y="249"/>
                  </a:lnTo>
                  <a:lnTo>
                    <a:pt x="98" y="249"/>
                  </a:lnTo>
                  <a:lnTo>
                    <a:pt x="113" y="257"/>
                  </a:lnTo>
                  <a:lnTo>
                    <a:pt x="128" y="256"/>
                  </a:lnTo>
                  <a:lnTo>
                    <a:pt x="131" y="268"/>
                  </a:lnTo>
                  <a:lnTo>
                    <a:pt x="170" y="265"/>
                  </a:lnTo>
                  <a:lnTo>
                    <a:pt x="273" y="257"/>
                  </a:lnTo>
                  <a:lnTo>
                    <a:pt x="289" y="256"/>
                  </a:lnTo>
                  <a:lnTo>
                    <a:pt x="288" y="244"/>
                  </a:lnTo>
                  <a:lnTo>
                    <a:pt x="280" y="155"/>
                  </a:lnTo>
                  <a:lnTo>
                    <a:pt x="278" y="133"/>
                  </a:lnTo>
                  <a:lnTo>
                    <a:pt x="210" y="48"/>
                  </a:lnTo>
                  <a:lnTo>
                    <a:pt x="197" y="31"/>
                  </a:lnTo>
                  <a:lnTo>
                    <a:pt x="193" y="36"/>
                  </a:lnTo>
                  <a:lnTo>
                    <a:pt x="186" y="32"/>
                  </a:lnTo>
                  <a:lnTo>
                    <a:pt x="182" y="31"/>
                  </a:lnTo>
                  <a:lnTo>
                    <a:pt x="177" y="30"/>
                  </a:lnTo>
                  <a:lnTo>
                    <a:pt x="170" y="31"/>
                  </a:lnTo>
                  <a:lnTo>
                    <a:pt x="168" y="0"/>
                  </a:lnTo>
                  <a:lnTo>
                    <a:pt x="166" y="0"/>
                  </a:lnTo>
                  <a:lnTo>
                    <a:pt x="162" y="10"/>
                  </a:lnTo>
                  <a:lnTo>
                    <a:pt x="157" y="32"/>
                  </a:lnTo>
                  <a:lnTo>
                    <a:pt x="162" y="73"/>
                  </a:lnTo>
                  <a:lnTo>
                    <a:pt x="164" y="82"/>
                  </a:lnTo>
                  <a:lnTo>
                    <a:pt x="164" y="84"/>
                  </a:lnTo>
                  <a:lnTo>
                    <a:pt x="158" y="89"/>
                  </a:lnTo>
                  <a:lnTo>
                    <a:pt x="155" y="91"/>
                  </a:lnTo>
                  <a:lnTo>
                    <a:pt x="149" y="97"/>
                  </a:lnTo>
                  <a:lnTo>
                    <a:pt x="146" y="97"/>
                  </a:lnTo>
                  <a:lnTo>
                    <a:pt x="145" y="100"/>
                  </a:lnTo>
                  <a:lnTo>
                    <a:pt x="145" y="115"/>
                  </a:lnTo>
                  <a:lnTo>
                    <a:pt x="145" y="125"/>
                  </a:lnTo>
                  <a:lnTo>
                    <a:pt x="144" y="130"/>
                  </a:lnTo>
                  <a:lnTo>
                    <a:pt x="141" y="138"/>
                  </a:lnTo>
                  <a:lnTo>
                    <a:pt x="136" y="144"/>
                  </a:lnTo>
                  <a:lnTo>
                    <a:pt x="131" y="150"/>
                  </a:lnTo>
                  <a:lnTo>
                    <a:pt x="82" y="185"/>
                  </a:lnTo>
                  <a:lnTo>
                    <a:pt x="80" y="188"/>
                  </a:lnTo>
                  <a:lnTo>
                    <a:pt x="71" y="190"/>
                  </a:lnTo>
                  <a:lnTo>
                    <a:pt x="70" y="191"/>
                  </a:lnTo>
                  <a:lnTo>
                    <a:pt x="67" y="192"/>
                  </a:lnTo>
                  <a:lnTo>
                    <a:pt x="67" y="193"/>
                  </a:lnTo>
                  <a:lnTo>
                    <a:pt x="61" y="195"/>
                  </a:lnTo>
                  <a:lnTo>
                    <a:pt x="60" y="195"/>
                  </a:lnTo>
                  <a:lnTo>
                    <a:pt x="57" y="198"/>
                  </a:lnTo>
                  <a:lnTo>
                    <a:pt x="54" y="198"/>
                  </a:lnTo>
                  <a:lnTo>
                    <a:pt x="0" y="204"/>
                  </a:lnTo>
                  <a:lnTo>
                    <a:pt x="8" y="216"/>
                  </a:lnTo>
                  <a:lnTo>
                    <a:pt x="23" y="220"/>
                  </a:lnTo>
                  <a:lnTo>
                    <a:pt x="23" y="233"/>
                  </a:lnTo>
                  <a:lnTo>
                    <a:pt x="24" y="241"/>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0" name="Freeform 77"/>
            <p:cNvSpPr>
              <a:spLocks/>
            </p:cNvSpPr>
            <p:nvPr/>
          </p:nvSpPr>
          <p:spPr bwMode="auto">
            <a:xfrm>
              <a:off x="7311152" y="5479162"/>
              <a:ext cx="898296" cy="773023"/>
            </a:xfrm>
            <a:custGeom>
              <a:avLst/>
              <a:gdLst>
                <a:gd name="T0" fmla="*/ 23 w 336"/>
                <a:gd name="T1" fmla="*/ 76 h 289"/>
                <a:gd name="T2" fmla="*/ 37 w 336"/>
                <a:gd name="T3" fmla="*/ 68 h 289"/>
                <a:gd name="T4" fmla="*/ 42 w 336"/>
                <a:gd name="T5" fmla="*/ 64 h 289"/>
                <a:gd name="T6" fmla="*/ 53 w 336"/>
                <a:gd name="T7" fmla="*/ 40 h 289"/>
                <a:gd name="T8" fmla="*/ 56 w 336"/>
                <a:gd name="T9" fmla="*/ 35 h 289"/>
                <a:gd name="T10" fmla="*/ 62 w 336"/>
                <a:gd name="T11" fmla="*/ 11 h 289"/>
                <a:gd name="T12" fmla="*/ 70 w 336"/>
                <a:gd name="T13" fmla="*/ 3 h 289"/>
                <a:gd name="T14" fmla="*/ 86 w 336"/>
                <a:gd name="T15" fmla="*/ 10 h 289"/>
                <a:gd name="T16" fmla="*/ 90 w 336"/>
                <a:gd name="T17" fmla="*/ 22 h 289"/>
                <a:gd name="T18" fmla="*/ 95 w 336"/>
                <a:gd name="T19" fmla="*/ 41 h 289"/>
                <a:gd name="T20" fmla="*/ 109 w 336"/>
                <a:gd name="T21" fmla="*/ 44 h 289"/>
                <a:gd name="T22" fmla="*/ 121 w 336"/>
                <a:gd name="T23" fmla="*/ 52 h 289"/>
                <a:gd name="T24" fmla="*/ 147 w 336"/>
                <a:gd name="T25" fmla="*/ 21 h 289"/>
                <a:gd name="T26" fmla="*/ 152 w 336"/>
                <a:gd name="T27" fmla="*/ 17 h 289"/>
                <a:gd name="T28" fmla="*/ 162 w 336"/>
                <a:gd name="T29" fmla="*/ 11 h 289"/>
                <a:gd name="T30" fmla="*/ 168 w 336"/>
                <a:gd name="T31" fmla="*/ 10 h 289"/>
                <a:gd name="T32" fmla="*/ 174 w 336"/>
                <a:gd name="T33" fmla="*/ 2 h 289"/>
                <a:gd name="T34" fmla="*/ 181 w 336"/>
                <a:gd name="T35" fmla="*/ 3 h 289"/>
                <a:gd name="T36" fmla="*/ 185 w 336"/>
                <a:gd name="T37" fmla="*/ 3 h 289"/>
                <a:gd name="T38" fmla="*/ 192 w 336"/>
                <a:gd name="T39" fmla="*/ 7 h 289"/>
                <a:gd name="T40" fmla="*/ 197 w 336"/>
                <a:gd name="T41" fmla="*/ 7 h 289"/>
                <a:gd name="T42" fmla="*/ 201 w 336"/>
                <a:gd name="T43" fmla="*/ 18 h 289"/>
                <a:gd name="T44" fmla="*/ 214 w 336"/>
                <a:gd name="T45" fmla="*/ 25 h 289"/>
                <a:gd name="T46" fmla="*/ 210 w 336"/>
                <a:gd name="T47" fmla="*/ 36 h 289"/>
                <a:gd name="T48" fmla="*/ 226 w 336"/>
                <a:gd name="T49" fmla="*/ 40 h 289"/>
                <a:gd name="T50" fmla="*/ 234 w 336"/>
                <a:gd name="T51" fmla="*/ 42 h 289"/>
                <a:gd name="T52" fmla="*/ 237 w 336"/>
                <a:gd name="T53" fmla="*/ 47 h 289"/>
                <a:gd name="T54" fmla="*/ 233 w 336"/>
                <a:gd name="T55" fmla="*/ 52 h 289"/>
                <a:gd name="T56" fmla="*/ 247 w 336"/>
                <a:gd name="T57" fmla="*/ 57 h 289"/>
                <a:gd name="T58" fmla="*/ 297 w 336"/>
                <a:gd name="T59" fmla="*/ 90 h 289"/>
                <a:gd name="T60" fmla="*/ 328 w 336"/>
                <a:gd name="T61" fmla="*/ 113 h 289"/>
                <a:gd name="T62" fmla="*/ 324 w 336"/>
                <a:gd name="T63" fmla="*/ 148 h 289"/>
                <a:gd name="T64" fmla="*/ 206 w 336"/>
                <a:gd name="T65" fmla="*/ 178 h 289"/>
                <a:gd name="T66" fmla="*/ 181 w 336"/>
                <a:gd name="T67" fmla="*/ 215 h 289"/>
                <a:gd name="T68" fmla="*/ 184 w 336"/>
                <a:gd name="T69" fmla="*/ 218 h 289"/>
                <a:gd name="T70" fmla="*/ 184 w 336"/>
                <a:gd name="T71" fmla="*/ 236 h 289"/>
                <a:gd name="T72" fmla="*/ 188 w 336"/>
                <a:gd name="T73" fmla="*/ 253 h 289"/>
                <a:gd name="T74" fmla="*/ 185 w 336"/>
                <a:gd name="T75" fmla="*/ 271 h 289"/>
                <a:gd name="T76" fmla="*/ 178 w 336"/>
                <a:gd name="T77" fmla="*/ 286 h 289"/>
                <a:gd name="T78" fmla="*/ 176 w 336"/>
                <a:gd name="T79" fmla="*/ 284 h 289"/>
                <a:gd name="T80" fmla="*/ 140 w 336"/>
                <a:gd name="T81" fmla="*/ 254 h 289"/>
                <a:gd name="T82" fmla="*/ 131 w 336"/>
                <a:gd name="T83" fmla="*/ 245 h 289"/>
                <a:gd name="T84" fmla="*/ 118 w 336"/>
                <a:gd name="T85" fmla="*/ 235 h 289"/>
                <a:gd name="T86" fmla="*/ 116 w 336"/>
                <a:gd name="T87" fmla="*/ 232 h 289"/>
                <a:gd name="T88" fmla="*/ 111 w 336"/>
                <a:gd name="T89" fmla="*/ 229 h 289"/>
                <a:gd name="T90" fmla="*/ 107 w 336"/>
                <a:gd name="T91" fmla="*/ 227 h 289"/>
                <a:gd name="T92" fmla="*/ 101 w 336"/>
                <a:gd name="T93" fmla="*/ 223 h 289"/>
                <a:gd name="T94" fmla="*/ 87 w 336"/>
                <a:gd name="T95" fmla="*/ 210 h 289"/>
                <a:gd name="T96" fmla="*/ 69 w 336"/>
                <a:gd name="T97" fmla="*/ 198 h 289"/>
                <a:gd name="T98" fmla="*/ 53 w 336"/>
                <a:gd name="T99" fmla="*/ 186 h 289"/>
                <a:gd name="T100" fmla="*/ 42 w 336"/>
                <a:gd name="T101" fmla="*/ 180 h 289"/>
                <a:gd name="T102" fmla="*/ 32 w 336"/>
                <a:gd name="T103" fmla="*/ 174 h 289"/>
                <a:gd name="T104" fmla="*/ 21 w 336"/>
                <a:gd name="T105" fmla="*/ 171 h 289"/>
                <a:gd name="T106" fmla="*/ 18 w 336"/>
                <a:gd name="T107" fmla="*/ 167 h 289"/>
                <a:gd name="T108" fmla="*/ 5 w 336"/>
                <a:gd name="T109" fmla="*/ 165 h 289"/>
                <a:gd name="T110" fmla="*/ 0 w 336"/>
                <a:gd name="T111" fmla="*/ 138 h 2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6"/>
                <a:gd name="T169" fmla="*/ 0 h 289"/>
                <a:gd name="T170" fmla="*/ 336 w 336"/>
                <a:gd name="T171" fmla="*/ 289 h 2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6" h="289">
                  <a:moveTo>
                    <a:pt x="0" y="138"/>
                  </a:moveTo>
                  <a:lnTo>
                    <a:pt x="8" y="116"/>
                  </a:lnTo>
                  <a:lnTo>
                    <a:pt x="23" y="76"/>
                  </a:lnTo>
                  <a:lnTo>
                    <a:pt x="26" y="73"/>
                  </a:lnTo>
                  <a:lnTo>
                    <a:pt x="34" y="68"/>
                  </a:lnTo>
                  <a:lnTo>
                    <a:pt x="37" y="68"/>
                  </a:lnTo>
                  <a:lnTo>
                    <a:pt x="36" y="67"/>
                  </a:lnTo>
                  <a:lnTo>
                    <a:pt x="40" y="65"/>
                  </a:lnTo>
                  <a:lnTo>
                    <a:pt x="42" y="64"/>
                  </a:lnTo>
                  <a:lnTo>
                    <a:pt x="42" y="61"/>
                  </a:lnTo>
                  <a:lnTo>
                    <a:pt x="51" y="40"/>
                  </a:lnTo>
                  <a:lnTo>
                    <a:pt x="53" y="40"/>
                  </a:lnTo>
                  <a:lnTo>
                    <a:pt x="54" y="39"/>
                  </a:lnTo>
                  <a:lnTo>
                    <a:pt x="54" y="36"/>
                  </a:lnTo>
                  <a:lnTo>
                    <a:pt x="56" y="35"/>
                  </a:lnTo>
                  <a:lnTo>
                    <a:pt x="56" y="34"/>
                  </a:lnTo>
                  <a:lnTo>
                    <a:pt x="59" y="30"/>
                  </a:lnTo>
                  <a:lnTo>
                    <a:pt x="62" y="11"/>
                  </a:lnTo>
                  <a:lnTo>
                    <a:pt x="66" y="3"/>
                  </a:lnTo>
                  <a:lnTo>
                    <a:pt x="68" y="2"/>
                  </a:lnTo>
                  <a:lnTo>
                    <a:pt x="70" y="3"/>
                  </a:lnTo>
                  <a:lnTo>
                    <a:pt x="78" y="3"/>
                  </a:lnTo>
                  <a:lnTo>
                    <a:pt x="81" y="4"/>
                  </a:lnTo>
                  <a:lnTo>
                    <a:pt x="86" y="10"/>
                  </a:lnTo>
                  <a:lnTo>
                    <a:pt x="90" y="12"/>
                  </a:lnTo>
                  <a:lnTo>
                    <a:pt x="90" y="17"/>
                  </a:lnTo>
                  <a:lnTo>
                    <a:pt x="90" y="22"/>
                  </a:lnTo>
                  <a:lnTo>
                    <a:pt x="90" y="29"/>
                  </a:lnTo>
                  <a:lnTo>
                    <a:pt x="91" y="31"/>
                  </a:lnTo>
                  <a:lnTo>
                    <a:pt x="95" y="41"/>
                  </a:lnTo>
                  <a:lnTo>
                    <a:pt x="97" y="42"/>
                  </a:lnTo>
                  <a:lnTo>
                    <a:pt x="105" y="42"/>
                  </a:lnTo>
                  <a:lnTo>
                    <a:pt x="109" y="44"/>
                  </a:lnTo>
                  <a:lnTo>
                    <a:pt x="114" y="51"/>
                  </a:lnTo>
                  <a:lnTo>
                    <a:pt x="117" y="52"/>
                  </a:lnTo>
                  <a:lnTo>
                    <a:pt x="121" y="52"/>
                  </a:lnTo>
                  <a:lnTo>
                    <a:pt x="122" y="51"/>
                  </a:lnTo>
                  <a:lnTo>
                    <a:pt x="134" y="36"/>
                  </a:lnTo>
                  <a:lnTo>
                    <a:pt x="147" y="21"/>
                  </a:lnTo>
                  <a:lnTo>
                    <a:pt x="149" y="19"/>
                  </a:lnTo>
                  <a:lnTo>
                    <a:pt x="150" y="18"/>
                  </a:lnTo>
                  <a:lnTo>
                    <a:pt x="152" y="17"/>
                  </a:lnTo>
                  <a:lnTo>
                    <a:pt x="154" y="14"/>
                  </a:lnTo>
                  <a:lnTo>
                    <a:pt x="158" y="12"/>
                  </a:lnTo>
                  <a:lnTo>
                    <a:pt x="162" y="11"/>
                  </a:lnTo>
                  <a:lnTo>
                    <a:pt x="163" y="9"/>
                  </a:lnTo>
                  <a:lnTo>
                    <a:pt x="167" y="9"/>
                  </a:lnTo>
                  <a:lnTo>
                    <a:pt x="168" y="10"/>
                  </a:lnTo>
                  <a:lnTo>
                    <a:pt x="171" y="9"/>
                  </a:lnTo>
                  <a:lnTo>
                    <a:pt x="172" y="2"/>
                  </a:lnTo>
                  <a:lnTo>
                    <a:pt x="174" y="2"/>
                  </a:lnTo>
                  <a:lnTo>
                    <a:pt x="179" y="0"/>
                  </a:lnTo>
                  <a:lnTo>
                    <a:pt x="181" y="1"/>
                  </a:lnTo>
                  <a:lnTo>
                    <a:pt x="181" y="3"/>
                  </a:lnTo>
                  <a:lnTo>
                    <a:pt x="182" y="4"/>
                  </a:lnTo>
                  <a:lnTo>
                    <a:pt x="183" y="3"/>
                  </a:lnTo>
                  <a:lnTo>
                    <a:pt x="185" y="3"/>
                  </a:lnTo>
                  <a:lnTo>
                    <a:pt x="188" y="6"/>
                  </a:lnTo>
                  <a:lnTo>
                    <a:pt x="189" y="7"/>
                  </a:lnTo>
                  <a:lnTo>
                    <a:pt x="192" y="7"/>
                  </a:lnTo>
                  <a:lnTo>
                    <a:pt x="194" y="4"/>
                  </a:lnTo>
                  <a:lnTo>
                    <a:pt x="196" y="6"/>
                  </a:lnTo>
                  <a:lnTo>
                    <a:pt x="197" y="7"/>
                  </a:lnTo>
                  <a:lnTo>
                    <a:pt x="198" y="11"/>
                  </a:lnTo>
                  <a:lnTo>
                    <a:pt x="200" y="18"/>
                  </a:lnTo>
                  <a:lnTo>
                    <a:pt x="201" y="18"/>
                  </a:lnTo>
                  <a:lnTo>
                    <a:pt x="207" y="19"/>
                  </a:lnTo>
                  <a:lnTo>
                    <a:pt x="210" y="20"/>
                  </a:lnTo>
                  <a:lnTo>
                    <a:pt x="214" y="25"/>
                  </a:lnTo>
                  <a:lnTo>
                    <a:pt x="212" y="29"/>
                  </a:lnTo>
                  <a:lnTo>
                    <a:pt x="210" y="33"/>
                  </a:lnTo>
                  <a:lnTo>
                    <a:pt x="210" y="36"/>
                  </a:lnTo>
                  <a:lnTo>
                    <a:pt x="212" y="38"/>
                  </a:lnTo>
                  <a:lnTo>
                    <a:pt x="222" y="39"/>
                  </a:lnTo>
                  <a:lnTo>
                    <a:pt x="226" y="40"/>
                  </a:lnTo>
                  <a:lnTo>
                    <a:pt x="226" y="42"/>
                  </a:lnTo>
                  <a:lnTo>
                    <a:pt x="228" y="42"/>
                  </a:lnTo>
                  <a:lnTo>
                    <a:pt x="234" y="42"/>
                  </a:lnTo>
                  <a:lnTo>
                    <a:pt x="234" y="45"/>
                  </a:lnTo>
                  <a:lnTo>
                    <a:pt x="237" y="45"/>
                  </a:lnTo>
                  <a:lnTo>
                    <a:pt x="237" y="47"/>
                  </a:lnTo>
                  <a:lnTo>
                    <a:pt x="236" y="49"/>
                  </a:lnTo>
                  <a:lnTo>
                    <a:pt x="234" y="52"/>
                  </a:lnTo>
                  <a:lnTo>
                    <a:pt x="233" y="52"/>
                  </a:lnTo>
                  <a:lnTo>
                    <a:pt x="232" y="53"/>
                  </a:lnTo>
                  <a:lnTo>
                    <a:pt x="234" y="53"/>
                  </a:lnTo>
                  <a:lnTo>
                    <a:pt x="247" y="57"/>
                  </a:lnTo>
                  <a:lnTo>
                    <a:pt x="269" y="76"/>
                  </a:lnTo>
                  <a:lnTo>
                    <a:pt x="282" y="84"/>
                  </a:lnTo>
                  <a:lnTo>
                    <a:pt x="297" y="90"/>
                  </a:lnTo>
                  <a:lnTo>
                    <a:pt x="309" y="100"/>
                  </a:lnTo>
                  <a:lnTo>
                    <a:pt x="320" y="111"/>
                  </a:lnTo>
                  <a:lnTo>
                    <a:pt x="328" y="113"/>
                  </a:lnTo>
                  <a:lnTo>
                    <a:pt x="336" y="117"/>
                  </a:lnTo>
                  <a:lnTo>
                    <a:pt x="332" y="132"/>
                  </a:lnTo>
                  <a:lnTo>
                    <a:pt x="324" y="148"/>
                  </a:lnTo>
                  <a:lnTo>
                    <a:pt x="221" y="158"/>
                  </a:lnTo>
                  <a:lnTo>
                    <a:pt x="211" y="169"/>
                  </a:lnTo>
                  <a:lnTo>
                    <a:pt x="206" y="178"/>
                  </a:lnTo>
                  <a:lnTo>
                    <a:pt x="187" y="210"/>
                  </a:lnTo>
                  <a:lnTo>
                    <a:pt x="182" y="214"/>
                  </a:lnTo>
                  <a:lnTo>
                    <a:pt x="181" y="215"/>
                  </a:lnTo>
                  <a:lnTo>
                    <a:pt x="181" y="216"/>
                  </a:lnTo>
                  <a:lnTo>
                    <a:pt x="181" y="218"/>
                  </a:lnTo>
                  <a:lnTo>
                    <a:pt x="184" y="218"/>
                  </a:lnTo>
                  <a:lnTo>
                    <a:pt x="184" y="227"/>
                  </a:lnTo>
                  <a:lnTo>
                    <a:pt x="182" y="234"/>
                  </a:lnTo>
                  <a:lnTo>
                    <a:pt x="184" y="236"/>
                  </a:lnTo>
                  <a:lnTo>
                    <a:pt x="192" y="238"/>
                  </a:lnTo>
                  <a:lnTo>
                    <a:pt x="192" y="249"/>
                  </a:lnTo>
                  <a:lnTo>
                    <a:pt x="188" y="253"/>
                  </a:lnTo>
                  <a:lnTo>
                    <a:pt x="185" y="256"/>
                  </a:lnTo>
                  <a:lnTo>
                    <a:pt x="186" y="268"/>
                  </a:lnTo>
                  <a:lnTo>
                    <a:pt x="185" y="271"/>
                  </a:lnTo>
                  <a:lnTo>
                    <a:pt x="187" y="279"/>
                  </a:lnTo>
                  <a:lnTo>
                    <a:pt x="181" y="289"/>
                  </a:lnTo>
                  <a:lnTo>
                    <a:pt x="178" y="286"/>
                  </a:lnTo>
                  <a:lnTo>
                    <a:pt x="177" y="285"/>
                  </a:lnTo>
                  <a:lnTo>
                    <a:pt x="178" y="286"/>
                  </a:lnTo>
                  <a:lnTo>
                    <a:pt x="176" y="284"/>
                  </a:lnTo>
                  <a:lnTo>
                    <a:pt x="152" y="265"/>
                  </a:lnTo>
                  <a:lnTo>
                    <a:pt x="141" y="256"/>
                  </a:lnTo>
                  <a:lnTo>
                    <a:pt x="140" y="254"/>
                  </a:lnTo>
                  <a:lnTo>
                    <a:pt x="138" y="253"/>
                  </a:lnTo>
                  <a:lnTo>
                    <a:pt x="131" y="247"/>
                  </a:lnTo>
                  <a:lnTo>
                    <a:pt x="131" y="245"/>
                  </a:lnTo>
                  <a:lnTo>
                    <a:pt x="130" y="243"/>
                  </a:lnTo>
                  <a:lnTo>
                    <a:pt x="128" y="245"/>
                  </a:lnTo>
                  <a:lnTo>
                    <a:pt x="118" y="235"/>
                  </a:lnTo>
                  <a:lnTo>
                    <a:pt x="119" y="235"/>
                  </a:lnTo>
                  <a:lnTo>
                    <a:pt x="119" y="234"/>
                  </a:lnTo>
                  <a:lnTo>
                    <a:pt x="116" y="232"/>
                  </a:lnTo>
                  <a:lnTo>
                    <a:pt x="114" y="231"/>
                  </a:lnTo>
                  <a:lnTo>
                    <a:pt x="113" y="230"/>
                  </a:lnTo>
                  <a:lnTo>
                    <a:pt x="111" y="229"/>
                  </a:lnTo>
                  <a:lnTo>
                    <a:pt x="108" y="227"/>
                  </a:lnTo>
                  <a:lnTo>
                    <a:pt x="109" y="229"/>
                  </a:lnTo>
                  <a:lnTo>
                    <a:pt x="107" y="227"/>
                  </a:lnTo>
                  <a:lnTo>
                    <a:pt x="106" y="226"/>
                  </a:lnTo>
                  <a:lnTo>
                    <a:pt x="103" y="225"/>
                  </a:lnTo>
                  <a:lnTo>
                    <a:pt x="101" y="223"/>
                  </a:lnTo>
                  <a:lnTo>
                    <a:pt x="90" y="214"/>
                  </a:lnTo>
                  <a:lnTo>
                    <a:pt x="88" y="212"/>
                  </a:lnTo>
                  <a:lnTo>
                    <a:pt x="87" y="210"/>
                  </a:lnTo>
                  <a:lnTo>
                    <a:pt x="76" y="204"/>
                  </a:lnTo>
                  <a:lnTo>
                    <a:pt x="75" y="202"/>
                  </a:lnTo>
                  <a:lnTo>
                    <a:pt x="69" y="198"/>
                  </a:lnTo>
                  <a:lnTo>
                    <a:pt x="62" y="192"/>
                  </a:lnTo>
                  <a:lnTo>
                    <a:pt x="54" y="187"/>
                  </a:lnTo>
                  <a:lnTo>
                    <a:pt x="53" y="186"/>
                  </a:lnTo>
                  <a:lnTo>
                    <a:pt x="51" y="186"/>
                  </a:lnTo>
                  <a:lnTo>
                    <a:pt x="44" y="182"/>
                  </a:lnTo>
                  <a:lnTo>
                    <a:pt x="42" y="180"/>
                  </a:lnTo>
                  <a:lnTo>
                    <a:pt x="36" y="176"/>
                  </a:lnTo>
                  <a:lnTo>
                    <a:pt x="34" y="175"/>
                  </a:lnTo>
                  <a:lnTo>
                    <a:pt x="32" y="174"/>
                  </a:lnTo>
                  <a:lnTo>
                    <a:pt x="26" y="172"/>
                  </a:lnTo>
                  <a:lnTo>
                    <a:pt x="23" y="171"/>
                  </a:lnTo>
                  <a:lnTo>
                    <a:pt x="21" y="171"/>
                  </a:lnTo>
                  <a:lnTo>
                    <a:pt x="20" y="170"/>
                  </a:lnTo>
                  <a:lnTo>
                    <a:pt x="19" y="169"/>
                  </a:lnTo>
                  <a:lnTo>
                    <a:pt x="18" y="167"/>
                  </a:lnTo>
                  <a:lnTo>
                    <a:pt x="13" y="167"/>
                  </a:lnTo>
                  <a:lnTo>
                    <a:pt x="11" y="167"/>
                  </a:lnTo>
                  <a:lnTo>
                    <a:pt x="5" y="165"/>
                  </a:lnTo>
                  <a:lnTo>
                    <a:pt x="4" y="164"/>
                  </a:lnTo>
                  <a:lnTo>
                    <a:pt x="5" y="151"/>
                  </a:lnTo>
                  <a:lnTo>
                    <a:pt x="0" y="138"/>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1" name="Freeform 78"/>
            <p:cNvSpPr>
              <a:spLocks/>
            </p:cNvSpPr>
            <p:nvPr/>
          </p:nvSpPr>
          <p:spPr bwMode="auto">
            <a:xfrm>
              <a:off x="8428933" y="4531724"/>
              <a:ext cx="502322" cy="895759"/>
            </a:xfrm>
            <a:custGeom>
              <a:avLst/>
              <a:gdLst>
                <a:gd name="T0" fmla="*/ 12 w 187"/>
                <a:gd name="T1" fmla="*/ 331 h 337"/>
                <a:gd name="T2" fmla="*/ 23 w 187"/>
                <a:gd name="T3" fmla="*/ 329 h 337"/>
                <a:gd name="T4" fmla="*/ 31 w 187"/>
                <a:gd name="T5" fmla="*/ 333 h 337"/>
                <a:gd name="T6" fmla="*/ 40 w 187"/>
                <a:gd name="T7" fmla="*/ 330 h 337"/>
                <a:gd name="T8" fmla="*/ 43 w 187"/>
                <a:gd name="T9" fmla="*/ 322 h 337"/>
                <a:gd name="T10" fmla="*/ 51 w 187"/>
                <a:gd name="T11" fmla="*/ 312 h 337"/>
                <a:gd name="T12" fmla="*/ 55 w 187"/>
                <a:gd name="T13" fmla="*/ 298 h 337"/>
                <a:gd name="T14" fmla="*/ 64 w 187"/>
                <a:gd name="T15" fmla="*/ 280 h 337"/>
                <a:gd name="T16" fmla="*/ 73 w 187"/>
                <a:gd name="T17" fmla="*/ 280 h 337"/>
                <a:gd name="T18" fmla="*/ 83 w 187"/>
                <a:gd name="T19" fmla="*/ 276 h 337"/>
                <a:gd name="T20" fmla="*/ 87 w 187"/>
                <a:gd name="T21" fmla="*/ 264 h 337"/>
                <a:gd name="T22" fmla="*/ 92 w 187"/>
                <a:gd name="T23" fmla="*/ 257 h 337"/>
                <a:gd name="T24" fmla="*/ 96 w 187"/>
                <a:gd name="T25" fmla="*/ 247 h 337"/>
                <a:gd name="T26" fmla="*/ 100 w 187"/>
                <a:gd name="T27" fmla="*/ 249 h 337"/>
                <a:gd name="T28" fmla="*/ 102 w 187"/>
                <a:gd name="T29" fmla="*/ 258 h 337"/>
                <a:gd name="T30" fmla="*/ 100 w 187"/>
                <a:gd name="T31" fmla="*/ 269 h 337"/>
                <a:gd name="T32" fmla="*/ 98 w 187"/>
                <a:gd name="T33" fmla="*/ 276 h 337"/>
                <a:gd name="T34" fmla="*/ 110 w 187"/>
                <a:gd name="T35" fmla="*/ 281 h 337"/>
                <a:gd name="T36" fmla="*/ 115 w 187"/>
                <a:gd name="T37" fmla="*/ 286 h 337"/>
                <a:gd name="T38" fmla="*/ 115 w 187"/>
                <a:gd name="T39" fmla="*/ 291 h 337"/>
                <a:gd name="T40" fmla="*/ 117 w 187"/>
                <a:gd name="T41" fmla="*/ 297 h 337"/>
                <a:gd name="T42" fmla="*/ 118 w 187"/>
                <a:gd name="T43" fmla="*/ 299 h 337"/>
                <a:gd name="T44" fmla="*/ 121 w 187"/>
                <a:gd name="T45" fmla="*/ 299 h 337"/>
                <a:gd name="T46" fmla="*/ 126 w 187"/>
                <a:gd name="T47" fmla="*/ 281 h 337"/>
                <a:gd name="T48" fmla="*/ 127 w 187"/>
                <a:gd name="T49" fmla="*/ 264 h 337"/>
                <a:gd name="T50" fmla="*/ 132 w 187"/>
                <a:gd name="T51" fmla="*/ 248 h 337"/>
                <a:gd name="T52" fmla="*/ 135 w 187"/>
                <a:gd name="T53" fmla="*/ 228 h 337"/>
                <a:gd name="T54" fmla="*/ 137 w 187"/>
                <a:gd name="T55" fmla="*/ 216 h 337"/>
                <a:gd name="T56" fmla="*/ 141 w 187"/>
                <a:gd name="T57" fmla="*/ 202 h 337"/>
                <a:gd name="T58" fmla="*/ 128 w 187"/>
                <a:gd name="T59" fmla="*/ 210 h 337"/>
                <a:gd name="T60" fmla="*/ 127 w 187"/>
                <a:gd name="T61" fmla="*/ 204 h 337"/>
                <a:gd name="T62" fmla="*/ 128 w 187"/>
                <a:gd name="T63" fmla="*/ 198 h 337"/>
                <a:gd name="T64" fmla="*/ 136 w 187"/>
                <a:gd name="T65" fmla="*/ 195 h 337"/>
                <a:gd name="T66" fmla="*/ 146 w 187"/>
                <a:gd name="T67" fmla="*/ 179 h 337"/>
                <a:gd name="T68" fmla="*/ 141 w 187"/>
                <a:gd name="T69" fmla="*/ 174 h 337"/>
                <a:gd name="T70" fmla="*/ 138 w 187"/>
                <a:gd name="T71" fmla="*/ 178 h 337"/>
                <a:gd name="T72" fmla="*/ 130 w 187"/>
                <a:gd name="T73" fmla="*/ 182 h 337"/>
                <a:gd name="T74" fmla="*/ 121 w 187"/>
                <a:gd name="T75" fmla="*/ 182 h 337"/>
                <a:gd name="T76" fmla="*/ 127 w 187"/>
                <a:gd name="T77" fmla="*/ 168 h 337"/>
                <a:gd name="T78" fmla="*/ 138 w 187"/>
                <a:gd name="T79" fmla="*/ 159 h 337"/>
                <a:gd name="T80" fmla="*/ 141 w 187"/>
                <a:gd name="T81" fmla="*/ 151 h 337"/>
                <a:gd name="T82" fmla="*/ 136 w 187"/>
                <a:gd name="T83" fmla="*/ 131 h 337"/>
                <a:gd name="T84" fmla="*/ 143 w 187"/>
                <a:gd name="T85" fmla="*/ 113 h 337"/>
                <a:gd name="T86" fmla="*/ 159 w 187"/>
                <a:gd name="T87" fmla="*/ 91 h 337"/>
                <a:gd name="T88" fmla="*/ 172 w 187"/>
                <a:gd name="T89" fmla="*/ 74 h 337"/>
                <a:gd name="T90" fmla="*/ 180 w 187"/>
                <a:gd name="T91" fmla="*/ 60 h 337"/>
                <a:gd name="T92" fmla="*/ 184 w 187"/>
                <a:gd name="T93" fmla="*/ 48 h 337"/>
                <a:gd name="T94" fmla="*/ 183 w 187"/>
                <a:gd name="T95" fmla="*/ 37 h 337"/>
                <a:gd name="T96" fmla="*/ 179 w 187"/>
                <a:gd name="T97" fmla="*/ 24 h 337"/>
                <a:gd name="T98" fmla="*/ 176 w 187"/>
                <a:gd name="T99" fmla="*/ 14 h 337"/>
                <a:gd name="T100" fmla="*/ 170 w 187"/>
                <a:gd name="T101" fmla="*/ 11 h 337"/>
                <a:gd name="T102" fmla="*/ 162 w 187"/>
                <a:gd name="T103" fmla="*/ 3 h 337"/>
                <a:gd name="T104" fmla="*/ 144 w 187"/>
                <a:gd name="T105" fmla="*/ 6 h 337"/>
                <a:gd name="T106" fmla="*/ 132 w 187"/>
                <a:gd name="T107" fmla="*/ 6 h 337"/>
                <a:gd name="T108" fmla="*/ 122 w 187"/>
                <a:gd name="T109" fmla="*/ 14 h 337"/>
                <a:gd name="T110" fmla="*/ 93 w 187"/>
                <a:gd name="T111" fmla="*/ 102 h 3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7"/>
                <a:gd name="T169" fmla="*/ 0 h 337"/>
                <a:gd name="T170" fmla="*/ 187 w 187"/>
                <a:gd name="T171" fmla="*/ 337 h 3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7" h="337">
                  <a:moveTo>
                    <a:pt x="0" y="221"/>
                  </a:moveTo>
                  <a:lnTo>
                    <a:pt x="2" y="243"/>
                  </a:lnTo>
                  <a:lnTo>
                    <a:pt x="10" y="332"/>
                  </a:lnTo>
                  <a:lnTo>
                    <a:pt x="11" y="332"/>
                  </a:lnTo>
                  <a:lnTo>
                    <a:pt x="12" y="331"/>
                  </a:lnTo>
                  <a:lnTo>
                    <a:pt x="13" y="330"/>
                  </a:lnTo>
                  <a:lnTo>
                    <a:pt x="15" y="329"/>
                  </a:lnTo>
                  <a:lnTo>
                    <a:pt x="19" y="326"/>
                  </a:lnTo>
                  <a:lnTo>
                    <a:pt x="20" y="326"/>
                  </a:lnTo>
                  <a:lnTo>
                    <a:pt x="23" y="329"/>
                  </a:lnTo>
                  <a:lnTo>
                    <a:pt x="24" y="331"/>
                  </a:lnTo>
                  <a:lnTo>
                    <a:pt x="26" y="330"/>
                  </a:lnTo>
                  <a:lnTo>
                    <a:pt x="26" y="331"/>
                  </a:lnTo>
                  <a:lnTo>
                    <a:pt x="28" y="330"/>
                  </a:lnTo>
                  <a:lnTo>
                    <a:pt x="31" y="333"/>
                  </a:lnTo>
                  <a:lnTo>
                    <a:pt x="33" y="334"/>
                  </a:lnTo>
                  <a:lnTo>
                    <a:pt x="38" y="337"/>
                  </a:lnTo>
                  <a:lnTo>
                    <a:pt x="37" y="332"/>
                  </a:lnTo>
                  <a:lnTo>
                    <a:pt x="38" y="331"/>
                  </a:lnTo>
                  <a:lnTo>
                    <a:pt x="40" y="330"/>
                  </a:lnTo>
                  <a:lnTo>
                    <a:pt x="41" y="327"/>
                  </a:lnTo>
                  <a:lnTo>
                    <a:pt x="42" y="326"/>
                  </a:lnTo>
                  <a:lnTo>
                    <a:pt x="42" y="325"/>
                  </a:lnTo>
                  <a:lnTo>
                    <a:pt x="43" y="324"/>
                  </a:lnTo>
                  <a:lnTo>
                    <a:pt x="43" y="322"/>
                  </a:lnTo>
                  <a:lnTo>
                    <a:pt x="44" y="321"/>
                  </a:lnTo>
                  <a:lnTo>
                    <a:pt x="49" y="319"/>
                  </a:lnTo>
                  <a:lnTo>
                    <a:pt x="49" y="318"/>
                  </a:lnTo>
                  <a:lnTo>
                    <a:pt x="49" y="315"/>
                  </a:lnTo>
                  <a:lnTo>
                    <a:pt x="51" y="312"/>
                  </a:lnTo>
                  <a:lnTo>
                    <a:pt x="51" y="309"/>
                  </a:lnTo>
                  <a:lnTo>
                    <a:pt x="53" y="305"/>
                  </a:lnTo>
                  <a:lnTo>
                    <a:pt x="54" y="305"/>
                  </a:lnTo>
                  <a:lnTo>
                    <a:pt x="55" y="303"/>
                  </a:lnTo>
                  <a:lnTo>
                    <a:pt x="55" y="298"/>
                  </a:lnTo>
                  <a:lnTo>
                    <a:pt x="59" y="293"/>
                  </a:lnTo>
                  <a:lnTo>
                    <a:pt x="59" y="291"/>
                  </a:lnTo>
                  <a:lnTo>
                    <a:pt x="60" y="288"/>
                  </a:lnTo>
                  <a:lnTo>
                    <a:pt x="61" y="283"/>
                  </a:lnTo>
                  <a:lnTo>
                    <a:pt x="64" y="280"/>
                  </a:lnTo>
                  <a:lnTo>
                    <a:pt x="66" y="280"/>
                  </a:lnTo>
                  <a:lnTo>
                    <a:pt x="66" y="281"/>
                  </a:lnTo>
                  <a:lnTo>
                    <a:pt x="67" y="281"/>
                  </a:lnTo>
                  <a:lnTo>
                    <a:pt x="71" y="279"/>
                  </a:lnTo>
                  <a:lnTo>
                    <a:pt x="73" y="280"/>
                  </a:lnTo>
                  <a:lnTo>
                    <a:pt x="76" y="279"/>
                  </a:lnTo>
                  <a:lnTo>
                    <a:pt x="78" y="280"/>
                  </a:lnTo>
                  <a:lnTo>
                    <a:pt x="81" y="279"/>
                  </a:lnTo>
                  <a:lnTo>
                    <a:pt x="83" y="277"/>
                  </a:lnTo>
                  <a:lnTo>
                    <a:pt x="83" y="276"/>
                  </a:lnTo>
                  <a:lnTo>
                    <a:pt x="85" y="270"/>
                  </a:lnTo>
                  <a:lnTo>
                    <a:pt x="85" y="269"/>
                  </a:lnTo>
                  <a:lnTo>
                    <a:pt x="86" y="268"/>
                  </a:lnTo>
                  <a:lnTo>
                    <a:pt x="87" y="266"/>
                  </a:lnTo>
                  <a:lnTo>
                    <a:pt x="87" y="264"/>
                  </a:lnTo>
                  <a:lnTo>
                    <a:pt x="88" y="262"/>
                  </a:lnTo>
                  <a:lnTo>
                    <a:pt x="91" y="261"/>
                  </a:lnTo>
                  <a:lnTo>
                    <a:pt x="92" y="259"/>
                  </a:lnTo>
                  <a:lnTo>
                    <a:pt x="93" y="258"/>
                  </a:lnTo>
                  <a:lnTo>
                    <a:pt x="92" y="257"/>
                  </a:lnTo>
                  <a:lnTo>
                    <a:pt x="93" y="255"/>
                  </a:lnTo>
                  <a:lnTo>
                    <a:pt x="93" y="254"/>
                  </a:lnTo>
                  <a:lnTo>
                    <a:pt x="94" y="250"/>
                  </a:lnTo>
                  <a:lnTo>
                    <a:pt x="94" y="249"/>
                  </a:lnTo>
                  <a:lnTo>
                    <a:pt x="96" y="247"/>
                  </a:lnTo>
                  <a:lnTo>
                    <a:pt x="96" y="245"/>
                  </a:lnTo>
                  <a:lnTo>
                    <a:pt x="98" y="245"/>
                  </a:lnTo>
                  <a:lnTo>
                    <a:pt x="99" y="246"/>
                  </a:lnTo>
                  <a:lnTo>
                    <a:pt x="99" y="248"/>
                  </a:lnTo>
                  <a:lnTo>
                    <a:pt x="100" y="249"/>
                  </a:lnTo>
                  <a:lnTo>
                    <a:pt x="102" y="251"/>
                  </a:lnTo>
                  <a:lnTo>
                    <a:pt x="102" y="253"/>
                  </a:lnTo>
                  <a:lnTo>
                    <a:pt x="103" y="255"/>
                  </a:lnTo>
                  <a:lnTo>
                    <a:pt x="102" y="257"/>
                  </a:lnTo>
                  <a:lnTo>
                    <a:pt x="102" y="258"/>
                  </a:lnTo>
                  <a:lnTo>
                    <a:pt x="103" y="259"/>
                  </a:lnTo>
                  <a:lnTo>
                    <a:pt x="103" y="265"/>
                  </a:lnTo>
                  <a:lnTo>
                    <a:pt x="100" y="266"/>
                  </a:lnTo>
                  <a:lnTo>
                    <a:pt x="100" y="268"/>
                  </a:lnTo>
                  <a:lnTo>
                    <a:pt x="100" y="269"/>
                  </a:lnTo>
                  <a:lnTo>
                    <a:pt x="100" y="271"/>
                  </a:lnTo>
                  <a:lnTo>
                    <a:pt x="100" y="272"/>
                  </a:lnTo>
                  <a:lnTo>
                    <a:pt x="98" y="273"/>
                  </a:lnTo>
                  <a:lnTo>
                    <a:pt x="97" y="275"/>
                  </a:lnTo>
                  <a:lnTo>
                    <a:pt x="98" y="276"/>
                  </a:lnTo>
                  <a:lnTo>
                    <a:pt x="98" y="278"/>
                  </a:lnTo>
                  <a:lnTo>
                    <a:pt x="100" y="278"/>
                  </a:lnTo>
                  <a:lnTo>
                    <a:pt x="107" y="280"/>
                  </a:lnTo>
                  <a:lnTo>
                    <a:pt x="110" y="280"/>
                  </a:lnTo>
                  <a:lnTo>
                    <a:pt x="110" y="281"/>
                  </a:lnTo>
                  <a:lnTo>
                    <a:pt x="110" y="283"/>
                  </a:lnTo>
                  <a:lnTo>
                    <a:pt x="111" y="285"/>
                  </a:lnTo>
                  <a:lnTo>
                    <a:pt x="113" y="285"/>
                  </a:lnTo>
                  <a:lnTo>
                    <a:pt x="114" y="285"/>
                  </a:lnTo>
                  <a:lnTo>
                    <a:pt x="115" y="286"/>
                  </a:lnTo>
                  <a:lnTo>
                    <a:pt x="115" y="287"/>
                  </a:lnTo>
                  <a:lnTo>
                    <a:pt x="116" y="288"/>
                  </a:lnTo>
                  <a:lnTo>
                    <a:pt x="116" y="290"/>
                  </a:lnTo>
                  <a:lnTo>
                    <a:pt x="116" y="292"/>
                  </a:lnTo>
                  <a:lnTo>
                    <a:pt x="115" y="291"/>
                  </a:lnTo>
                  <a:lnTo>
                    <a:pt x="115" y="292"/>
                  </a:lnTo>
                  <a:lnTo>
                    <a:pt x="115" y="293"/>
                  </a:lnTo>
                  <a:lnTo>
                    <a:pt x="116" y="294"/>
                  </a:lnTo>
                  <a:lnTo>
                    <a:pt x="117" y="293"/>
                  </a:lnTo>
                  <a:lnTo>
                    <a:pt x="117" y="297"/>
                  </a:lnTo>
                  <a:lnTo>
                    <a:pt x="116" y="298"/>
                  </a:lnTo>
                  <a:lnTo>
                    <a:pt x="117" y="299"/>
                  </a:lnTo>
                  <a:lnTo>
                    <a:pt x="118" y="300"/>
                  </a:lnTo>
                  <a:lnTo>
                    <a:pt x="119" y="299"/>
                  </a:lnTo>
                  <a:lnTo>
                    <a:pt x="118" y="299"/>
                  </a:lnTo>
                  <a:lnTo>
                    <a:pt x="119" y="298"/>
                  </a:lnTo>
                  <a:lnTo>
                    <a:pt x="119" y="300"/>
                  </a:lnTo>
                  <a:lnTo>
                    <a:pt x="120" y="300"/>
                  </a:lnTo>
                  <a:lnTo>
                    <a:pt x="121" y="302"/>
                  </a:lnTo>
                  <a:lnTo>
                    <a:pt x="121" y="299"/>
                  </a:lnTo>
                  <a:lnTo>
                    <a:pt x="121" y="291"/>
                  </a:lnTo>
                  <a:lnTo>
                    <a:pt x="122" y="289"/>
                  </a:lnTo>
                  <a:lnTo>
                    <a:pt x="124" y="288"/>
                  </a:lnTo>
                  <a:lnTo>
                    <a:pt x="124" y="286"/>
                  </a:lnTo>
                  <a:lnTo>
                    <a:pt x="126" y="281"/>
                  </a:lnTo>
                  <a:lnTo>
                    <a:pt x="127" y="278"/>
                  </a:lnTo>
                  <a:lnTo>
                    <a:pt x="126" y="278"/>
                  </a:lnTo>
                  <a:lnTo>
                    <a:pt x="126" y="272"/>
                  </a:lnTo>
                  <a:lnTo>
                    <a:pt x="128" y="269"/>
                  </a:lnTo>
                  <a:lnTo>
                    <a:pt x="127" y="264"/>
                  </a:lnTo>
                  <a:lnTo>
                    <a:pt x="127" y="258"/>
                  </a:lnTo>
                  <a:lnTo>
                    <a:pt x="128" y="255"/>
                  </a:lnTo>
                  <a:lnTo>
                    <a:pt x="130" y="253"/>
                  </a:lnTo>
                  <a:lnTo>
                    <a:pt x="131" y="250"/>
                  </a:lnTo>
                  <a:lnTo>
                    <a:pt x="132" y="248"/>
                  </a:lnTo>
                  <a:lnTo>
                    <a:pt x="132" y="244"/>
                  </a:lnTo>
                  <a:lnTo>
                    <a:pt x="133" y="242"/>
                  </a:lnTo>
                  <a:lnTo>
                    <a:pt x="133" y="234"/>
                  </a:lnTo>
                  <a:lnTo>
                    <a:pt x="135" y="229"/>
                  </a:lnTo>
                  <a:lnTo>
                    <a:pt x="135" y="228"/>
                  </a:lnTo>
                  <a:lnTo>
                    <a:pt x="136" y="226"/>
                  </a:lnTo>
                  <a:lnTo>
                    <a:pt x="136" y="225"/>
                  </a:lnTo>
                  <a:lnTo>
                    <a:pt x="137" y="223"/>
                  </a:lnTo>
                  <a:lnTo>
                    <a:pt x="138" y="220"/>
                  </a:lnTo>
                  <a:lnTo>
                    <a:pt x="137" y="216"/>
                  </a:lnTo>
                  <a:lnTo>
                    <a:pt x="138" y="209"/>
                  </a:lnTo>
                  <a:lnTo>
                    <a:pt x="143" y="202"/>
                  </a:lnTo>
                  <a:lnTo>
                    <a:pt x="143" y="200"/>
                  </a:lnTo>
                  <a:lnTo>
                    <a:pt x="142" y="202"/>
                  </a:lnTo>
                  <a:lnTo>
                    <a:pt x="141" y="202"/>
                  </a:lnTo>
                  <a:lnTo>
                    <a:pt x="140" y="200"/>
                  </a:lnTo>
                  <a:lnTo>
                    <a:pt x="138" y="201"/>
                  </a:lnTo>
                  <a:lnTo>
                    <a:pt x="137" y="202"/>
                  </a:lnTo>
                  <a:lnTo>
                    <a:pt x="131" y="209"/>
                  </a:lnTo>
                  <a:lnTo>
                    <a:pt x="128" y="210"/>
                  </a:lnTo>
                  <a:lnTo>
                    <a:pt x="126" y="210"/>
                  </a:lnTo>
                  <a:lnTo>
                    <a:pt x="126" y="209"/>
                  </a:lnTo>
                  <a:lnTo>
                    <a:pt x="127" y="207"/>
                  </a:lnTo>
                  <a:lnTo>
                    <a:pt x="127" y="205"/>
                  </a:lnTo>
                  <a:lnTo>
                    <a:pt x="127" y="204"/>
                  </a:lnTo>
                  <a:lnTo>
                    <a:pt x="126" y="204"/>
                  </a:lnTo>
                  <a:lnTo>
                    <a:pt x="127" y="203"/>
                  </a:lnTo>
                  <a:lnTo>
                    <a:pt x="127" y="200"/>
                  </a:lnTo>
                  <a:lnTo>
                    <a:pt x="126" y="200"/>
                  </a:lnTo>
                  <a:lnTo>
                    <a:pt x="128" y="198"/>
                  </a:lnTo>
                  <a:lnTo>
                    <a:pt x="129" y="196"/>
                  </a:lnTo>
                  <a:lnTo>
                    <a:pt x="130" y="195"/>
                  </a:lnTo>
                  <a:lnTo>
                    <a:pt x="132" y="194"/>
                  </a:lnTo>
                  <a:lnTo>
                    <a:pt x="133" y="195"/>
                  </a:lnTo>
                  <a:lnTo>
                    <a:pt x="136" y="195"/>
                  </a:lnTo>
                  <a:lnTo>
                    <a:pt x="137" y="194"/>
                  </a:lnTo>
                  <a:lnTo>
                    <a:pt x="140" y="191"/>
                  </a:lnTo>
                  <a:lnTo>
                    <a:pt x="143" y="189"/>
                  </a:lnTo>
                  <a:lnTo>
                    <a:pt x="143" y="188"/>
                  </a:lnTo>
                  <a:lnTo>
                    <a:pt x="146" y="179"/>
                  </a:lnTo>
                  <a:lnTo>
                    <a:pt x="146" y="177"/>
                  </a:lnTo>
                  <a:lnTo>
                    <a:pt x="143" y="175"/>
                  </a:lnTo>
                  <a:lnTo>
                    <a:pt x="142" y="173"/>
                  </a:lnTo>
                  <a:lnTo>
                    <a:pt x="141" y="173"/>
                  </a:lnTo>
                  <a:lnTo>
                    <a:pt x="141" y="174"/>
                  </a:lnTo>
                  <a:lnTo>
                    <a:pt x="142" y="175"/>
                  </a:lnTo>
                  <a:lnTo>
                    <a:pt x="141" y="177"/>
                  </a:lnTo>
                  <a:lnTo>
                    <a:pt x="141" y="178"/>
                  </a:lnTo>
                  <a:lnTo>
                    <a:pt x="140" y="178"/>
                  </a:lnTo>
                  <a:lnTo>
                    <a:pt x="138" y="178"/>
                  </a:lnTo>
                  <a:lnTo>
                    <a:pt x="136" y="179"/>
                  </a:lnTo>
                  <a:lnTo>
                    <a:pt x="135" y="180"/>
                  </a:lnTo>
                  <a:lnTo>
                    <a:pt x="133" y="179"/>
                  </a:lnTo>
                  <a:lnTo>
                    <a:pt x="131" y="182"/>
                  </a:lnTo>
                  <a:lnTo>
                    <a:pt x="130" y="182"/>
                  </a:lnTo>
                  <a:lnTo>
                    <a:pt x="128" y="183"/>
                  </a:lnTo>
                  <a:lnTo>
                    <a:pt x="125" y="182"/>
                  </a:lnTo>
                  <a:lnTo>
                    <a:pt x="124" y="182"/>
                  </a:lnTo>
                  <a:lnTo>
                    <a:pt x="122" y="182"/>
                  </a:lnTo>
                  <a:lnTo>
                    <a:pt x="121" y="182"/>
                  </a:lnTo>
                  <a:lnTo>
                    <a:pt x="121" y="181"/>
                  </a:lnTo>
                  <a:lnTo>
                    <a:pt x="124" y="178"/>
                  </a:lnTo>
                  <a:lnTo>
                    <a:pt x="124" y="177"/>
                  </a:lnTo>
                  <a:lnTo>
                    <a:pt x="125" y="171"/>
                  </a:lnTo>
                  <a:lnTo>
                    <a:pt x="127" y="168"/>
                  </a:lnTo>
                  <a:lnTo>
                    <a:pt x="129" y="161"/>
                  </a:lnTo>
                  <a:lnTo>
                    <a:pt x="131" y="160"/>
                  </a:lnTo>
                  <a:lnTo>
                    <a:pt x="132" y="160"/>
                  </a:lnTo>
                  <a:lnTo>
                    <a:pt x="136" y="159"/>
                  </a:lnTo>
                  <a:lnTo>
                    <a:pt x="138" y="159"/>
                  </a:lnTo>
                  <a:lnTo>
                    <a:pt x="138" y="161"/>
                  </a:lnTo>
                  <a:lnTo>
                    <a:pt x="139" y="161"/>
                  </a:lnTo>
                  <a:lnTo>
                    <a:pt x="139" y="158"/>
                  </a:lnTo>
                  <a:lnTo>
                    <a:pt x="140" y="156"/>
                  </a:lnTo>
                  <a:lnTo>
                    <a:pt x="141" y="151"/>
                  </a:lnTo>
                  <a:lnTo>
                    <a:pt x="140" y="147"/>
                  </a:lnTo>
                  <a:lnTo>
                    <a:pt x="139" y="148"/>
                  </a:lnTo>
                  <a:lnTo>
                    <a:pt x="138" y="146"/>
                  </a:lnTo>
                  <a:lnTo>
                    <a:pt x="137" y="141"/>
                  </a:lnTo>
                  <a:lnTo>
                    <a:pt x="136" y="131"/>
                  </a:lnTo>
                  <a:lnTo>
                    <a:pt x="139" y="123"/>
                  </a:lnTo>
                  <a:lnTo>
                    <a:pt x="141" y="118"/>
                  </a:lnTo>
                  <a:lnTo>
                    <a:pt x="142" y="118"/>
                  </a:lnTo>
                  <a:lnTo>
                    <a:pt x="142" y="117"/>
                  </a:lnTo>
                  <a:lnTo>
                    <a:pt x="143" y="113"/>
                  </a:lnTo>
                  <a:lnTo>
                    <a:pt x="149" y="102"/>
                  </a:lnTo>
                  <a:lnTo>
                    <a:pt x="151" y="100"/>
                  </a:lnTo>
                  <a:lnTo>
                    <a:pt x="152" y="100"/>
                  </a:lnTo>
                  <a:lnTo>
                    <a:pt x="151" y="98"/>
                  </a:lnTo>
                  <a:lnTo>
                    <a:pt x="159" y="91"/>
                  </a:lnTo>
                  <a:lnTo>
                    <a:pt x="160" y="91"/>
                  </a:lnTo>
                  <a:lnTo>
                    <a:pt x="167" y="82"/>
                  </a:lnTo>
                  <a:lnTo>
                    <a:pt x="168" y="79"/>
                  </a:lnTo>
                  <a:lnTo>
                    <a:pt x="171" y="76"/>
                  </a:lnTo>
                  <a:lnTo>
                    <a:pt x="172" y="74"/>
                  </a:lnTo>
                  <a:lnTo>
                    <a:pt x="175" y="70"/>
                  </a:lnTo>
                  <a:lnTo>
                    <a:pt x="178" y="68"/>
                  </a:lnTo>
                  <a:lnTo>
                    <a:pt x="179" y="64"/>
                  </a:lnTo>
                  <a:lnTo>
                    <a:pt x="179" y="62"/>
                  </a:lnTo>
                  <a:lnTo>
                    <a:pt x="180" y="60"/>
                  </a:lnTo>
                  <a:lnTo>
                    <a:pt x="181" y="59"/>
                  </a:lnTo>
                  <a:lnTo>
                    <a:pt x="181" y="51"/>
                  </a:lnTo>
                  <a:lnTo>
                    <a:pt x="182" y="49"/>
                  </a:lnTo>
                  <a:lnTo>
                    <a:pt x="183" y="47"/>
                  </a:lnTo>
                  <a:lnTo>
                    <a:pt x="184" y="48"/>
                  </a:lnTo>
                  <a:lnTo>
                    <a:pt x="185" y="48"/>
                  </a:lnTo>
                  <a:lnTo>
                    <a:pt x="185" y="46"/>
                  </a:lnTo>
                  <a:lnTo>
                    <a:pt x="186" y="41"/>
                  </a:lnTo>
                  <a:lnTo>
                    <a:pt x="187" y="37"/>
                  </a:lnTo>
                  <a:lnTo>
                    <a:pt x="183" y="37"/>
                  </a:lnTo>
                  <a:lnTo>
                    <a:pt x="182" y="37"/>
                  </a:lnTo>
                  <a:lnTo>
                    <a:pt x="181" y="35"/>
                  </a:lnTo>
                  <a:lnTo>
                    <a:pt x="181" y="29"/>
                  </a:lnTo>
                  <a:lnTo>
                    <a:pt x="179" y="26"/>
                  </a:lnTo>
                  <a:lnTo>
                    <a:pt x="179" y="24"/>
                  </a:lnTo>
                  <a:lnTo>
                    <a:pt x="180" y="20"/>
                  </a:lnTo>
                  <a:lnTo>
                    <a:pt x="181" y="19"/>
                  </a:lnTo>
                  <a:lnTo>
                    <a:pt x="180" y="16"/>
                  </a:lnTo>
                  <a:lnTo>
                    <a:pt x="179" y="14"/>
                  </a:lnTo>
                  <a:lnTo>
                    <a:pt x="176" y="14"/>
                  </a:lnTo>
                  <a:lnTo>
                    <a:pt x="175" y="14"/>
                  </a:lnTo>
                  <a:lnTo>
                    <a:pt x="174" y="13"/>
                  </a:lnTo>
                  <a:lnTo>
                    <a:pt x="173" y="14"/>
                  </a:lnTo>
                  <a:lnTo>
                    <a:pt x="171" y="13"/>
                  </a:lnTo>
                  <a:lnTo>
                    <a:pt x="170" y="11"/>
                  </a:lnTo>
                  <a:lnTo>
                    <a:pt x="170" y="10"/>
                  </a:lnTo>
                  <a:lnTo>
                    <a:pt x="168" y="9"/>
                  </a:lnTo>
                  <a:lnTo>
                    <a:pt x="168" y="8"/>
                  </a:lnTo>
                  <a:lnTo>
                    <a:pt x="167" y="8"/>
                  </a:lnTo>
                  <a:lnTo>
                    <a:pt x="162" y="3"/>
                  </a:lnTo>
                  <a:lnTo>
                    <a:pt x="161" y="1"/>
                  </a:lnTo>
                  <a:lnTo>
                    <a:pt x="153" y="0"/>
                  </a:lnTo>
                  <a:lnTo>
                    <a:pt x="152" y="0"/>
                  </a:lnTo>
                  <a:lnTo>
                    <a:pt x="150" y="3"/>
                  </a:lnTo>
                  <a:lnTo>
                    <a:pt x="144" y="6"/>
                  </a:lnTo>
                  <a:lnTo>
                    <a:pt x="141" y="7"/>
                  </a:lnTo>
                  <a:lnTo>
                    <a:pt x="138" y="7"/>
                  </a:lnTo>
                  <a:lnTo>
                    <a:pt x="135" y="7"/>
                  </a:lnTo>
                  <a:lnTo>
                    <a:pt x="133" y="6"/>
                  </a:lnTo>
                  <a:lnTo>
                    <a:pt x="132" y="6"/>
                  </a:lnTo>
                  <a:lnTo>
                    <a:pt x="130" y="8"/>
                  </a:lnTo>
                  <a:lnTo>
                    <a:pt x="128" y="10"/>
                  </a:lnTo>
                  <a:lnTo>
                    <a:pt x="127" y="11"/>
                  </a:lnTo>
                  <a:lnTo>
                    <a:pt x="125" y="13"/>
                  </a:lnTo>
                  <a:lnTo>
                    <a:pt x="122" y="14"/>
                  </a:lnTo>
                  <a:lnTo>
                    <a:pt x="121" y="14"/>
                  </a:lnTo>
                  <a:lnTo>
                    <a:pt x="119" y="14"/>
                  </a:lnTo>
                  <a:lnTo>
                    <a:pt x="124" y="44"/>
                  </a:lnTo>
                  <a:lnTo>
                    <a:pt x="117" y="72"/>
                  </a:lnTo>
                  <a:lnTo>
                    <a:pt x="93" y="102"/>
                  </a:lnTo>
                  <a:lnTo>
                    <a:pt x="0" y="221"/>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2" name="Freeform 79"/>
            <p:cNvSpPr>
              <a:spLocks/>
            </p:cNvSpPr>
            <p:nvPr/>
          </p:nvSpPr>
          <p:spPr bwMode="auto">
            <a:xfrm>
              <a:off x="7306627" y="5313361"/>
              <a:ext cx="733119" cy="333756"/>
            </a:xfrm>
            <a:custGeom>
              <a:avLst/>
              <a:gdLst>
                <a:gd name="T0" fmla="*/ 0 w 274"/>
                <a:gd name="T1" fmla="*/ 55 h 125"/>
                <a:gd name="T2" fmla="*/ 3 w 274"/>
                <a:gd name="T3" fmla="*/ 64 h 125"/>
                <a:gd name="T4" fmla="*/ 3 w 274"/>
                <a:gd name="T5" fmla="*/ 77 h 125"/>
                <a:gd name="T6" fmla="*/ 6 w 274"/>
                <a:gd name="T7" fmla="*/ 79 h 125"/>
                <a:gd name="T8" fmla="*/ 13 w 274"/>
                <a:gd name="T9" fmla="*/ 85 h 125"/>
                <a:gd name="T10" fmla="*/ 22 w 274"/>
                <a:gd name="T11" fmla="*/ 93 h 125"/>
                <a:gd name="T12" fmla="*/ 28 w 274"/>
                <a:gd name="T13" fmla="*/ 95 h 125"/>
                <a:gd name="T14" fmla="*/ 34 w 274"/>
                <a:gd name="T15" fmla="*/ 103 h 125"/>
                <a:gd name="T16" fmla="*/ 39 w 274"/>
                <a:gd name="T17" fmla="*/ 120 h 125"/>
                <a:gd name="T18" fmla="*/ 52 w 274"/>
                <a:gd name="T19" fmla="*/ 104 h 125"/>
                <a:gd name="T20" fmla="*/ 55 w 274"/>
                <a:gd name="T21" fmla="*/ 100 h 125"/>
                <a:gd name="T22" fmla="*/ 60 w 274"/>
                <a:gd name="T23" fmla="*/ 94 h 125"/>
                <a:gd name="T24" fmla="*/ 69 w 274"/>
                <a:gd name="T25" fmla="*/ 66 h 125"/>
                <a:gd name="T26" fmla="*/ 82 w 274"/>
                <a:gd name="T27" fmla="*/ 68 h 125"/>
                <a:gd name="T28" fmla="*/ 91 w 274"/>
                <a:gd name="T29" fmla="*/ 81 h 125"/>
                <a:gd name="T30" fmla="*/ 92 w 274"/>
                <a:gd name="T31" fmla="*/ 95 h 125"/>
                <a:gd name="T32" fmla="*/ 106 w 274"/>
                <a:gd name="T33" fmla="*/ 106 h 125"/>
                <a:gd name="T34" fmla="*/ 118 w 274"/>
                <a:gd name="T35" fmla="*/ 116 h 125"/>
                <a:gd name="T36" fmla="*/ 135 w 274"/>
                <a:gd name="T37" fmla="*/ 100 h 125"/>
                <a:gd name="T38" fmla="*/ 151 w 274"/>
                <a:gd name="T39" fmla="*/ 82 h 125"/>
                <a:gd name="T40" fmla="*/ 159 w 274"/>
                <a:gd name="T41" fmla="*/ 76 h 125"/>
                <a:gd name="T42" fmla="*/ 168 w 274"/>
                <a:gd name="T43" fmla="*/ 73 h 125"/>
                <a:gd name="T44" fmla="*/ 173 w 274"/>
                <a:gd name="T45" fmla="*/ 66 h 125"/>
                <a:gd name="T46" fmla="*/ 182 w 274"/>
                <a:gd name="T47" fmla="*/ 65 h 125"/>
                <a:gd name="T48" fmla="*/ 184 w 274"/>
                <a:gd name="T49" fmla="*/ 67 h 125"/>
                <a:gd name="T50" fmla="*/ 190 w 274"/>
                <a:gd name="T51" fmla="*/ 71 h 125"/>
                <a:gd name="T52" fmla="*/ 197 w 274"/>
                <a:gd name="T53" fmla="*/ 70 h 125"/>
                <a:gd name="T54" fmla="*/ 201 w 274"/>
                <a:gd name="T55" fmla="*/ 82 h 125"/>
                <a:gd name="T56" fmla="*/ 211 w 274"/>
                <a:gd name="T57" fmla="*/ 84 h 125"/>
                <a:gd name="T58" fmla="*/ 211 w 274"/>
                <a:gd name="T59" fmla="*/ 97 h 125"/>
                <a:gd name="T60" fmla="*/ 223 w 274"/>
                <a:gd name="T61" fmla="*/ 103 h 125"/>
                <a:gd name="T62" fmla="*/ 229 w 274"/>
                <a:gd name="T63" fmla="*/ 106 h 125"/>
                <a:gd name="T64" fmla="*/ 238 w 274"/>
                <a:gd name="T65" fmla="*/ 109 h 125"/>
                <a:gd name="T66" fmla="*/ 235 w 274"/>
                <a:gd name="T67" fmla="*/ 115 h 125"/>
                <a:gd name="T68" fmla="*/ 268 w 274"/>
                <a:gd name="T69" fmla="*/ 52 h 125"/>
                <a:gd name="T70" fmla="*/ 233 w 274"/>
                <a:gd name="T71" fmla="*/ 45 h 125"/>
                <a:gd name="T72" fmla="*/ 219 w 274"/>
                <a:gd name="T73" fmla="*/ 43 h 125"/>
                <a:gd name="T74" fmla="*/ 211 w 274"/>
                <a:gd name="T75" fmla="*/ 57 h 125"/>
                <a:gd name="T76" fmla="*/ 190 w 274"/>
                <a:gd name="T77" fmla="*/ 60 h 125"/>
                <a:gd name="T78" fmla="*/ 183 w 274"/>
                <a:gd name="T79" fmla="*/ 53 h 125"/>
                <a:gd name="T80" fmla="*/ 178 w 274"/>
                <a:gd name="T81" fmla="*/ 51 h 125"/>
                <a:gd name="T82" fmla="*/ 174 w 274"/>
                <a:gd name="T83" fmla="*/ 48 h 125"/>
                <a:gd name="T84" fmla="*/ 167 w 274"/>
                <a:gd name="T85" fmla="*/ 43 h 125"/>
                <a:gd name="T86" fmla="*/ 163 w 274"/>
                <a:gd name="T87" fmla="*/ 29 h 125"/>
                <a:gd name="T88" fmla="*/ 140 w 274"/>
                <a:gd name="T89" fmla="*/ 0 h 125"/>
                <a:gd name="T90" fmla="*/ 124 w 274"/>
                <a:gd name="T91" fmla="*/ 5 h 125"/>
                <a:gd name="T92" fmla="*/ 120 w 274"/>
                <a:gd name="T93" fmla="*/ 7 h 125"/>
                <a:gd name="T94" fmla="*/ 112 w 274"/>
                <a:gd name="T95" fmla="*/ 15 h 125"/>
                <a:gd name="T96" fmla="*/ 96 w 274"/>
                <a:gd name="T97" fmla="*/ 21 h 125"/>
                <a:gd name="T98" fmla="*/ 84 w 274"/>
                <a:gd name="T99" fmla="*/ 21 h 125"/>
                <a:gd name="T100" fmla="*/ 59 w 274"/>
                <a:gd name="T101" fmla="*/ 21 h 125"/>
                <a:gd name="T102" fmla="*/ 54 w 274"/>
                <a:gd name="T103" fmla="*/ 22 h 125"/>
                <a:gd name="T104" fmla="*/ 28 w 274"/>
                <a:gd name="T105" fmla="*/ 32 h 125"/>
                <a:gd name="T106" fmla="*/ 1 w 274"/>
                <a:gd name="T107" fmla="*/ 43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74"/>
                <a:gd name="T163" fmla="*/ 0 h 125"/>
                <a:gd name="T164" fmla="*/ 274 w 274"/>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74" h="125">
                  <a:moveTo>
                    <a:pt x="1" y="44"/>
                  </a:moveTo>
                  <a:lnTo>
                    <a:pt x="0" y="54"/>
                  </a:lnTo>
                  <a:lnTo>
                    <a:pt x="0" y="55"/>
                  </a:lnTo>
                  <a:lnTo>
                    <a:pt x="2" y="59"/>
                  </a:lnTo>
                  <a:lnTo>
                    <a:pt x="2" y="62"/>
                  </a:lnTo>
                  <a:lnTo>
                    <a:pt x="3" y="64"/>
                  </a:lnTo>
                  <a:lnTo>
                    <a:pt x="4" y="64"/>
                  </a:lnTo>
                  <a:lnTo>
                    <a:pt x="2" y="67"/>
                  </a:lnTo>
                  <a:lnTo>
                    <a:pt x="3" y="77"/>
                  </a:lnTo>
                  <a:lnTo>
                    <a:pt x="4" y="78"/>
                  </a:lnTo>
                  <a:lnTo>
                    <a:pt x="5" y="78"/>
                  </a:lnTo>
                  <a:lnTo>
                    <a:pt x="6" y="79"/>
                  </a:lnTo>
                  <a:lnTo>
                    <a:pt x="9" y="77"/>
                  </a:lnTo>
                  <a:lnTo>
                    <a:pt x="10" y="77"/>
                  </a:lnTo>
                  <a:lnTo>
                    <a:pt x="13" y="85"/>
                  </a:lnTo>
                  <a:lnTo>
                    <a:pt x="16" y="86"/>
                  </a:lnTo>
                  <a:lnTo>
                    <a:pt x="20" y="89"/>
                  </a:lnTo>
                  <a:lnTo>
                    <a:pt x="22" y="93"/>
                  </a:lnTo>
                  <a:lnTo>
                    <a:pt x="25" y="92"/>
                  </a:lnTo>
                  <a:lnTo>
                    <a:pt x="26" y="93"/>
                  </a:lnTo>
                  <a:lnTo>
                    <a:pt x="28" y="95"/>
                  </a:lnTo>
                  <a:lnTo>
                    <a:pt x="31" y="98"/>
                  </a:lnTo>
                  <a:lnTo>
                    <a:pt x="32" y="98"/>
                  </a:lnTo>
                  <a:lnTo>
                    <a:pt x="34" y="103"/>
                  </a:lnTo>
                  <a:lnTo>
                    <a:pt x="35" y="105"/>
                  </a:lnTo>
                  <a:lnTo>
                    <a:pt x="38" y="106"/>
                  </a:lnTo>
                  <a:lnTo>
                    <a:pt x="39" y="120"/>
                  </a:lnTo>
                  <a:lnTo>
                    <a:pt x="42" y="124"/>
                  </a:lnTo>
                  <a:lnTo>
                    <a:pt x="43" y="125"/>
                  </a:lnTo>
                  <a:lnTo>
                    <a:pt x="52" y="104"/>
                  </a:lnTo>
                  <a:lnTo>
                    <a:pt x="54" y="104"/>
                  </a:lnTo>
                  <a:lnTo>
                    <a:pt x="55" y="103"/>
                  </a:lnTo>
                  <a:lnTo>
                    <a:pt x="55" y="100"/>
                  </a:lnTo>
                  <a:lnTo>
                    <a:pt x="57" y="99"/>
                  </a:lnTo>
                  <a:lnTo>
                    <a:pt x="57" y="98"/>
                  </a:lnTo>
                  <a:lnTo>
                    <a:pt x="60" y="94"/>
                  </a:lnTo>
                  <a:lnTo>
                    <a:pt x="63" y="75"/>
                  </a:lnTo>
                  <a:lnTo>
                    <a:pt x="67" y="67"/>
                  </a:lnTo>
                  <a:lnTo>
                    <a:pt x="69" y="66"/>
                  </a:lnTo>
                  <a:lnTo>
                    <a:pt x="71" y="67"/>
                  </a:lnTo>
                  <a:lnTo>
                    <a:pt x="79" y="67"/>
                  </a:lnTo>
                  <a:lnTo>
                    <a:pt x="82" y="68"/>
                  </a:lnTo>
                  <a:lnTo>
                    <a:pt x="87" y="74"/>
                  </a:lnTo>
                  <a:lnTo>
                    <a:pt x="91" y="76"/>
                  </a:lnTo>
                  <a:lnTo>
                    <a:pt x="91" y="81"/>
                  </a:lnTo>
                  <a:lnTo>
                    <a:pt x="91" y="86"/>
                  </a:lnTo>
                  <a:lnTo>
                    <a:pt x="91" y="93"/>
                  </a:lnTo>
                  <a:lnTo>
                    <a:pt x="92" y="95"/>
                  </a:lnTo>
                  <a:lnTo>
                    <a:pt x="96" y="105"/>
                  </a:lnTo>
                  <a:lnTo>
                    <a:pt x="98" y="106"/>
                  </a:lnTo>
                  <a:lnTo>
                    <a:pt x="106" y="106"/>
                  </a:lnTo>
                  <a:lnTo>
                    <a:pt x="110" y="108"/>
                  </a:lnTo>
                  <a:lnTo>
                    <a:pt x="115" y="115"/>
                  </a:lnTo>
                  <a:lnTo>
                    <a:pt x="118" y="116"/>
                  </a:lnTo>
                  <a:lnTo>
                    <a:pt x="122" y="116"/>
                  </a:lnTo>
                  <a:lnTo>
                    <a:pt x="123" y="115"/>
                  </a:lnTo>
                  <a:lnTo>
                    <a:pt x="135" y="100"/>
                  </a:lnTo>
                  <a:lnTo>
                    <a:pt x="148" y="85"/>
                  </a:lnTo>
                  <a:lnTo>
                    <a:pt x="150" y="83"/>
                  </a:lnTo>
                  <a:lnTo>
                    <a:pt x="151" y="82"/>
                  </a:lnTo>
                  <a:lnTo>
                    <a:pt x="153" y="81"/>
                  </a:lnTo>
                  <a:lnTo>
                    <a:pt x="155" y="78"/>
                  </a:lnTo>
                  <a:lnTo>
                    <a:pt x="159" y="76"/>
                  </a:lnTo>
                  <a:lnTo>
                    <a:pt x="163" y="75"/>
                  </a:lnTo>
                  <a:lnTo>
                    <a:pt x="164" y="73"/>
                  </a:lnTo>
                  <a:lnTo>
                    <a:pt x="168" y="73"/>
                  </a:lnTo>
                  <a:lnTo>
                    <a:pt x="169" y="74"/>
                  </a:lnTo>
                  <a:lnTo>
                    <a:pt x="172" y="73"/>
                  </a:lnTo>
                  <a:lnTo>
                    <a:pt x="173" y="66"/>
                  </a:lnTo>
                  <a:lnTo>
                    <a:pt x="175" y="66"/>
                  </a:lnTo>
                  <a:lnTo>
                    <a:pt x="180" y="64"/>
                  </a:lnTo>
                  <a:lnTo>
                    <a:pt x="182" y="65"/>
                  </a:lnTo>
                  <a:lnTo>
                    <a:pt x="182" y="67"/>
                  </a:lnTo>
                  <a:lnTo>
                    <a:pt x="183" y="68"/>
                  </a:lnTo>
                  <a:lnTo>
                    <a:pt x="184" y="67"/>
                  </a:lnTo>
                  <a:lnTo>
                    <a:pt x="186" y="67"/>
                  </a:lnTo>
                  <a:lnTo>
                    <a:pt x="189" y="70"/>
                  </a:lnTo>
                  <a:lnTo>
                    <a:pt x="190" y="71"/>
                  </a:lnTo>
                  <a:lnTo>
                    <a:pt x="193" y="71"/>
                  </a:lnTo>
                  <a:lnTo>
                    <a:pt x="195" y="68"/>
                  </a:lnTo>
                  <a:lnTo>
                    <a:pt x="197" y="70"/>
                  </a:lnTo>
                  <a:lnTo>
                    <a:pt x="198" y="71"/>
                  </a:lnTo>
                  <a:lnTo>
                    <a:pt x="199" y="75"/>
                  </a:lnTo>
                  <a:lnTo>
                    <a:pt x="201" y="82"/>
                  </a:lnTo>
                  <a:lnTo>
                    <a:pt x="202" y="82"/>
                  </a:lnTo>
                  <a:lnTo>
                    <a:pt x="208" y="83"/>
                  </a:lnTo>
                  <a:lnTo>
                    <a:pt x="211" y="84"/>
                  </a:lnTo>
                  <a:lnTo>
                    <a:pt x="215" y="89"/>
                  </a:lnTo>
                  <a:lnTo>
                    <a:pt x="213" y="93"/>
                  </a:lnTo>
                  <a:lnTo>
                    <a:pt x="211" y="97"/>
                  </a:lnTo>
                  <a:lnTo>
                    <a:pt x="211" y="100"/>
                  </a:lnTo>
                  <a:lnTo>
                    <a:pt x="213" y="102"/>
                  </a:lnTo>
                  <a:lnTo>
                    <a:pt x="223" y="103"/>
                  </a:lnTo>
                  <a:lnTo>
                    <a:pt x="227" y="104"/>
                  </a:lnTo>
                  <a:lnTo>
                    <a:pt x="227" y="106"/>
                  </a:lnTo>
                  <a:lnTo>
                    <a:pt x="229" y="106"/>
                  </a:lnTo>
                  <a:lnTo>
                    <a:pt x="235" y="106"/>
                  </a:lnTo>
                  <a:lnTo>
                    <a:pt x="235" y="109"/>
                  </a:lnTo>
                  <a:lnTo>
                    <a:pt x="238" y="109"/>
                  </a:lnTo>
                  <a:lnTo>
                    <a:pt x="238" y="111"/>
                  </a:lnTo>
                  <a:lnTo>
                    <a:pt x="237" y="113"/>
                  </a:lnTo>
                  <a:lnTo>
                    <a:pt x="235" y="115"/>
                  </a:lnTo>
                  <a:lnTo>
                    <a:pt x="274" y="111"/>
                  </a:lnTo>
                  <a:lnTo>
                    <a:pt x="271" y="64"/>
                  </a:lnTo>
                  <a:lnTo>
                    <a:pt x="268" y="52"/>
                  </a:lnTo>
                  <a:lnTo>
                    <a:pt x="253" y="53"/>
                  </a:lnTo>
                  <a:lnTo>
                    <a:pt x="238" y="45"/>
                  </a:lnTo>
                  <a:lnTo>
                    <a:pt x="233" y="45"/>
                  </a:lnTo>
                  <a:lnTo>
                    <a:pt x="230" y="43"/>
                  </a:lnTo>
                  <a:lnTo>
                    <a:pt x="223" y="42"/>
                  </a:lnTo>
                  <a:lnTo>
                    <a:pt x="219" y="43"/>
                  </a:lnTo>
                  <a:lnTo>
                    <a:pt x="216" y="48"/>
                  </a:lnTo>
                  <a:lnTo>
                    <a:pt x="217" y="56"/>
                  </a:lnTo>
                  <a:lnTo>
                    <a:pt x="211" y="57"/>
                  </a:lnTo>
                  <a:lnTo>
                    <a:pt x="212" y="60"/>
                  </a:lnTo>
                  <a:lnTo>
                    <a:pt x="209" y="60"/>
                  </a:lnTo>
                  <a:lnTo>
                    <a:pt x="190" y="60"/>
                  </a:lnTo>
                  <a:lnTo>
                    <a:pt x="189" y="59"/>
                  </a:lnTo>
                  <a:lnTo>
                    <a:pt x="189" y="57"/>
                  </a:lnTo>
                  <a:lnTo>
                    <a:pt x="183" y="53"/>
                  </a:lnTo>
                  <a:lnTo>
                    <a:pt x="182" y="51"/>
                  </a:lnTo>
                  <a:lnTo>
                    <a:pt x="180" y="51"/>
                  </a:lnTo>
                  <a:lnTo>
                    <a:pt x="178" y="51"/>
                  </a:lnTo>
                  <a:lnTo>
                    <a:pt x="176" y="51"/>
                  </a:lnTo>
                  <a:lnTo>
                    <a:pt x="175" y="49"/>
                  </a:lnTo>
                  <a:lnTo>
                    <a:pt x="174" y="48"/>
                  </a:lnTo>
                  <a:lnTo>
                    <a:pt x="172" y="48"/>
                  </a:lnTo>
                  <a:lnTo>
                    <a:pt x="168" y="48"/>
                  </a:lnTo>
                  <a:lnTo>
                    <a:pt x="167" y="43"/>
                  </a:lnTo>
                  <a:lnTo>
                    <a:pt x="164" y="43"/>
                  </a:lnTo>
                  <a:lnTo>
                    <a:pt x="164" y="37"/>
                  </a:lnTo>
                  <a:lnTo>
                    <a:pt x="163" y="29"/>
                  </a:lnTo>
                  <a:lnTo>
                    <a:pt x="163" y="16"/>
                  </a:lnTo>
                  <a:lnTo>
                    <a:pt x="148" y="12"/>
                  </a:lnTo>
                  <a:lnTo>
                    <a:pt x="140" y="0"/>
                  </a:lnTo>
                  <a:lnTo>
                    <a:pt x="139" y="0"/>
                  </a:lnTo>
                  <a:lnTo>
                    <a:pt x="129" y="4"/>
                  </a:lnTo>
                  <a:lnTo>
                    <a:pt x="124" y="5"/>
                  </a:lnTo>
                  <a:lnTo>
                    <a:pt x="121" y="5"/>
                  </a:lnTo>
                  <a:lnTo>
                    <a:pt x="119" y="6"/>
                  </a:lnTo>
                  <a:lnTo>
                    <a:pt x="120" y="7"/>
                  </a:lnTo>
                  <a:lnTo>
                    <a:pt x="119" y="8"/>
                  </a:lnTo>
                  <a:lnTo>
                    <a:pt x="118" y="10"/>
                  </a:lnTo>
                  <a:lnTo>
                    <a:pt x="112" y="15"/>
                  </a:lnTo>
                  <a:lnTo>
                    <a:pt x="106" y="18"/>
                  </a:lnTo>
                  <a:lnTo>
                    <a:pt x="100" y="20"/>
                  </a:lnTo>
                  <a:lnTo>
                    <a:pt x="96" y="21"/>
                  </a:lnTo>
                  <a:lnTo>
                    <a:pt x="87" y="21"/>
                  </a:lnTo>
                  <a:lnTo>
                    <a:pt x="86" y="21"/>
                  </a:lnTo>
                  <a:lnTo>
                    <a:pt x="84" y="21"/>
                  </a:lnTo>
                  <a:lnTo>
                    <a:pt x="81" y="21"/>
                  </a:lnTo>
                  <a:lnTo>
                    <a:pt x="70" y="21"/>
                  </a:lnTo>
                  <a:lnTo>
                    <a:pt x="59" y="21"/>
                  </a:lnTo>
                  <a:lnTo>
                    <a:pt x="59" y="22"/>
                  </a:lnTo>
                  <a:lnTo>
                    <a:pt x="59" y="21"/>
                  </a:lnTo>
                  <a:lnTo>
                    <a:pt x="54" y="22"/>
                  </a:lnTo>
                  <a:lnTo>
                    <a:pt x="43" y="26"/>
                  </a:lnTo>
                  <a:lnTo>
                    <a:pt x="31" y="31"/>
                  </a:lnTo>
                  <a:lnTo>
                    <a:pt x="28" y="32"/>
                  </a:lnTo>
                  <a:lnTo>
                    <a:pt x="23" y="35"/>
                  </a:lnTo>
                  <a:lnTo>
                    <a:pt x="22" y="35"/>
                  </a:lnTo>
                  <a:lnTo>
                    <a:pt x="1" y="43"/>
                  </a:lnTo>
                  <a:lnTo>
                    <a:pt x="1" y="44"/>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3" name="Freeform 80"/>
            <p:cNvSpPr>
              <a:spLocks/>
            </p:cNvSpPr>
            <p:nvPr/>
          </p:nvSpPr>
          <p:spPr bwMode="auto">
            <a:xfrm>
              <a:off x="6297457" y="4473587"/>
              <a:ext cx="1126831" cy="1212288"/>
            </a:xfrm>
            <a:custGeom>
              <a:avLst/>
              <a:gdLst>
                <a:gd name="T0" fmla="*/ 18 w 420"/>
                <a:gd name="T1" fmla="*/ 55 h 454"/>
                <a:gd name="T2" fmla="*/ 9 w 420"/>
                <a:gd name="T3" fmla="*/ 80 h 454"/>
                <a:gd name="T4" fmla="*/ 13 w 420"/>
                <a:gd name="T5" fmla="*/ 97 h 454"/>
                <a:gd name="T6" fmla="*/ 31 w 420"/>
                <a:gd name="T7" fmla="*/ 112 h 454"/>
                <a:gd name="T8" fmla="*/ 38 w 420"/>
                <a:gd name="T9" fmla="*/ 127 h 454"/>
                <a:gd name="T10" fmla="*/ 24 w 420"/>
                <a:gd name="T11" fmla="*/ 139 h 454"/>
                <a:gd name="T12" fmla="*/ 6 w 420"/>
                <a:gd name="T13" fmla="*/ 149 h 454"/>
                <a:gd name="T14" fmla="*/ 13 w 420"/>
                <a:gd name="T15" fmla="*/ 156 h 454"/>
                <a:gd name="T16" fmla="*/ 16 w 420"/>
                <a:gd name="T17" fmla="*/ 182 h 454"/>
                <a:gd name="T18" fmla="*/ 50 w 420"/>
                <a:gd name="T19" fmla="*/ 157 h 454"/>
                <a:gd name="T20" fmla="*/ 64 w 420"/>
                <a:gd name="T21" fmla="*/ 151 h 454"/>
                <a:gd name="T22" fmla="*/ 78 w 420"/>
                <a:gd name="T23" fmla="*/ 150 h 454"/>
                <a:gd name="T24" fmla="*/ 92 w 420"/>
                <a:gd name="T25" fmla="*/ 170 h 454"/>
                <a:gd name="T26" fmla="*/ 78 w 420"/>
                <a:gd name="T27" fmla="*/ 178 h 454"/>
                <a:gd name="T28" fmla="*/ 85 w 420"/>
                <a:gd name="T29" fmla="*/ 213 h 454"/>
                <a:gd name="T30" fmla="*/ 99 w 420"/>
                <a:gd name="T31" fmla="*/ 201 h 454"/>
                <a:gd name="T32" fmla="*/ 120 w 420"/>
                <a:gd name="T33" fmla="*/ 211 h 454"/>
                <a:gd name="T34" fmla="*/ 115 w 420"/>
                <a:gd name="T35" fmla="*/ 222 h 454"/>
                <a:gd name="T36" fmla="*/ 100 w 420"/>
                <a:gd name="T37" fmla="*/ 250 h 454"/>
                <a:gd name="T38" fmla="*/ 99 w 420"/>
                <a:gd name="T39" fmla="*/ 264 h 454"/>
                <a:gd name="T40" fmla="*/ 105 w 420"/>
                <a:gd name="T41" fmla="*/ 275 h 454"/>
                <a:gd name="T42" fmla="*/ 128 w 420"/>
                <a:gd name="T43" fmla="*/ 282 h 454"/>
                <a:gd name="T44" fmla="*/ 106 w 420"/>
                <a:gd name="T45" fmla="*/ 291 h 454"/>
                <a:gd name="T46" fmla="*/ 94 w 420"/>
                <a:gd name="T47" fmla="*/ 319 h 454"/>
                <a:gd name="T48" fmla="*/ 105 w 420"/>
                <a:gd name="T49" fmla="*/ 332 h 454"/>
                <a:gd name="T50" fmla="*/ 118 w 420"/>
                <a:gd name="T51" fmla="*/ 351 h 454"/>
                <a:gd name="T52" fmla="*/ 135 w 420"/>
                <a:gd name="T53" fmla="*/ 345 h 454"/>
                <a:gd name="T54" fmla="*/ 147 w 420"/>
                <a:gd name="T55" fmla="*/ 348 h 454"/>
                <a:gd name="T56" fmla="*/ 158 w 420"/>
                <a:gd name="T57" fmla="*/ 327 h 454"/>
                <a:gd name="T58" fmla="*/ 183 w 420"/>
                <a:gd name="T59" fmla="*/ 340 h 454"/>
                <a:gd name="T60" fmla="*/ 191 w 420"/>
                <a:gd name="T61" fmla="*/ 357 h 454"/>
                <a:gd name="T62" fmla="*/ 206 w 420"/>
                <a:gd name="T63" fmla="*/ 369 h 454"/>
                <a:gd name="T64" fmla="*/ 227 w 420"/>
                <a:gd name="T65" fmla="*/ 396 h 454"/>
                <a:gd name="T66" fmla="*/ 249 w 420"/>
                <a:gd name="T67" fmla="*/ 424 h 454"/>
                <a:gd name="T68" fmla="*/ 285 w 420"/>
                <a:gd name="T69" fmla="*/ 410 h 454"/>
                <a:gd name="T70" fmla="*/ 281 w 420"/>
                <a:gd name="T71" fmla="*/ 419 h 454"/>
                <a:gd name="T72" fmla="*/ 309 w 420"/>
                <a:gd name="T73" fmla="*/ 444 h 454"/>
                <a:gd name="T74" fmla="*/ 358 w 420"/>
                <a:gd name="T75" fmla="*/ 453 h 454"/>
                <a:gd name="T76" fmla="*/ 418 w 420"/>
                <a:gd name="T77" fmla="*/ 443 h 454"/>
                <a:gd name="T78" fmla="*/ 409 w 420"/>
                <a:gd name="T79" fmla="*/ 412 h 454"/>
                <a:gd name="T80" fmla="*/ 390 w 420"/>
                <a:gd name="T81" fmla="*/ 399 h 454"/>
                <a:gd name="T82" fmla="*/ 381 w 420"/>
                <a:gd name="T83" fmla="*/ 378 h 454"/>
                <a:gd name="T84" fmla="*/ 375 w 420"/>
                <a:gd name="T85" fmla="*/ 360 h 454"/>
                <a:gd name="T86" fmla="*/ 348 w 420"/>
                <a:gd name="T87" fmla="*/ 367 h 454"/>
                <a:gd name="T88" fmla="*/ 325 w 420"/>
                <a:gd name="T89" fmla="*/ 352 h 454"/>
                <a:gd name="T90" fmla="*/ 302 w 420"/>
                <a:gd name="T91" fmla="*/ 333 h 454"/>
                <a:gd name="T92" fmla="*/ 285 w 420"/>
                <a:gd name="T93" fmla="*/ 319 h 454"/>
                <a:gd name="T94" fmla="*/ 268 w 420"/>
                <a:gd name="T95" fmla="*/ 319 h 454"/>
                <a:gd name="T96" fmla="*/ 223 w 420"/>
                <a:gd name="T97" fmla="*/ 308 h 454"/>
                <a:gd name="T98" fmla="*/ 208 w 420"/>
                <a:gd name="T99" fmla="*/ 286 h 454"/>
                <a:gd name="T100" fmla="*/ 183 w 420"/>
                <a:gd name="T101" fmla="*/ 257 h 454"/>
                <a:gd name="T102" fmla="*/ 175 w 420"/>
                <a:gd name="T103" fmla="*/ 227 h 454"/>
                <a:gd name="T104" fmla="*/ 125 w 420"/>
                <a:gd name="T105" fmla="*/ 159 h 454"/>
                <a:gd name="T106" fmla="*/ 107 w 420"/>
                <a:gd name="T107" fmla="*/ 102 h 454"/>
                <a:gd name="T108" fmla="*/ 98 w 420"/>
                <a:gd name="T109" fmla="*/ 65 h 454"/>
                <a:gd name="T110" fmla="*/ 49 w 420"/>
                <a:gd name="T111" fmla="*/ 8 h 454"/>
                <a:gd name="T112" fmla="*/ 30 w 420"/>
                <a:gd name="T113" fmla="*/ 6 h 454"/>
                <a:gd name="T114" fmla="*/ 12 w 420"/>
                <a:gd name="T115" fmla="*/ 5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0"/>
                <a:gd name="T175" fmla="*/ 0 h 454"/>
                <a:gd name="T176" fmla="*/ 420 w 420"/>
                <a:gd name="T177" fmla="*/ 454 h 4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0" h="454">
                  <a:moveTo>
                    <a:pt x="0" y="40"/>
                  </a:moveTo>
                  <a:lnTo>
                    <a:pt x="13" y="43"/>
                  </a:lnTo>
                  <a:lnTo>
                    <a:pt x="16" y="44"/>
                  </a:lnTo>
                  <a:lnTo>
                    <a:pt x="16" y="46"/>
                  </a:lnTo>
                  <a:lnTo>
                    <a:pt x="16" y="47"/>
                  </a:lnTo>
                  <a:lnTo>
                    <a:pt x="15" y="51"/>
                  </a:lnTo>
                  <a:lnTo>
                    <a:pt x="16" y="53"/>
                  </a:lnTo>
                  <a:lnTo>
                    <a:pt x="18" y="55"/>
                  </a:lnTo>
                  <a:lnTo>
                    <a:pt x="18" y="59"/>
                  </a:lnTo>
                  <a:lnTo>
                    <a:pt x="17" y="61"/>
                  </a:lnTo>
                  <a:lnTo>
                    <a:pt x="13" y="63"/>
                  </a:lnTo>
                  <a:lnTo>
                    <a:pt x="9" y="68"/>
                  </a:lnTo>
                  <a:lnTo>
                    <a:pt x="7" y="74"/>
                  </a:lnTo>
                  <a:lnTo>
                    <a:pt x="8" y="75"/>
                  </a:lnTo>
                  <a:lnTo>
                    <a:pt x="8" y="77"/>
                  </a:lnTo>
                  <a:lnTo>
                    <a:pt x="9" y="80"/>
                  </a:lnTo>
                  <a:lnTo>
                    <a:pt x="12" y="83"/>
                  </a:lnTo>
                  <a:lnTo>
                    <a:pt x="13" y="85"/>
                  </a:lnTo>
                  <a:lnTo>
                    <a:pt x="12" y="86"/>
                  </a:lnTo>
                  <a:lnTo>
                    <a:pt x="10" y="87"/>
                  </a:lnTo>
                  <a:lnTo>
                    <a:pt x="12" y="88"/>
                  </a:lnTo>
                  <a:lnTo>
                    <a:pt x="15" y="91"/>
                  </a:lnTo>
                  <a:lnTo>
                    <a:pt x="16" y="93"/>
                  </a:lnTo>
                  <a:lnTo>
                    <a:pt x="13" y="97"/>
                  </a:lnTo>
                  <a:lnTo>
                    <a:pt x="12" y="99"/>
                  </a:lnTo>
                  <a:lnTo>
                    <a:pt x="13" y="102"/>
                  </a:lnTo>
                  <a:lnTo>
                    <a:pt x="21" y="112"/>
                  </a:lnTo>
                  <a:lnTo>
                    <a:pt x="28" y="109"/>
                  </a:lnTo>
                  <a:lnTo>
                    <a:pt x="29" y="108"/>
                  </a:lnTo>
                  <a:lnTo>
                    <a:pt x="30" y="108"/>
                  </a:lnTo>
                  <a:lnTo>
                    <a:pt x="32" y="108"/>
                  </a:lnTo>
                  <a:lnTo>
                    <a:pt x="31" y="112"/>
                  </a:lnTo>
                  <a:lnTo>
                    <a:pt x="31" y="114"/>
                  </a:lnTo>
                  <a:lnTo>
                    <a:pt x="34" y="114"/>
                  </a:lnTo>
                  <a:lnTo>
                    <a:pt x="37" y="114"/>
                  </a:lnTo>
                  <a:lnTo>
                    <a:pt x="37" y="115"/>
                  </a:lnTo>
                  <a:lnTo>
                    <a:pt x="38" y="116"/>
                  </a:lnTo>
                  <a:lnTo>
                    <a:pt x="41" y="118"/>
                  </a:lnTo>
                  <a:lnTo>
                    <a:pt x="40" y="122"/>
                  </a:lnTo>
                  <a:lnTo>
                    <a:pt x="38" y="127"/>
                  </a:lnTo>
                  <a:lnTo>
                    <a:pt x="34" y="130"/>
                  </a:lnTo>
                  <a:lnTo>
                    <a:pt x="33" y="135"/>
                  </a:lnTo>
                  <a:lnTo>
                    <a:pt x="34" y="141"/>
                  </a:lnTo>
                  <a:lnTo>
                    <a:pt x="33" y="142"/>
                  </a:lnTo>
                  <a:lnTo>
                    <a:pt x="31" y="142"/>
                  </a:lnTo>
                  <a:lnTo>
                    <a:pt x="29" y="141"/>
                  </a:lnTo>
                  <a:lnTo>
                    <a:pt x="27" y="139"/>
                  </a:lnTo>
                  <a:lnTo>
                    <a:pt x="24" y="139"/>
                  </a:lnTo>
                  <a:lnTo>
                    <a:pt x="23" y="138"/>
                  </a:lnTo>
                  <a:lnTo>
                    <a:pt x="21" y="137"/>
                  </a:lnTo>
                  <a:lnTo>
                    <a:pt x="19" y="138"/>
                  </a:lnTo>
                  <a:lnTo>
                    <a:pt x="19" y="139"/>
                  </a:lnTo>
                  <a:lnTo>
                    <a:pt x="16" y="147"/>
                  </a:lnTo>
                  <a:lnTo>
                    <a:pt x="13" y="148"/>
                  </a:lnTo>
                  <a:lnTo>
                    <a:pt x="9" y="148"/>
                  </a:lnTo>
                  <a:lnTo>
                    <a:pt x="6" y="149"/>
                  </a:lnTo>
                  <a:lnTo>
                    <a:pt x="5" y="150"/>
                  </a:lnTo>
                  <a:lnTo>
                    <a:pt x="5" y="152"/>
                  </a:lnTo>
                  <a:lnTo>
                    <a:pt x="7" y="152"/>
                  </a:lnTo>
                  <a:lnTo>
                    <a:pt x="9" y="152"/>
                  </a:lnTo>
                  <a:lnTo>
                    <a:pt x="11" y="152"/>
                  </a:lnTo>
                  <a:lnTo>
                    <a:pt x="16" y="150"/>
                  </a:lnTo>
                  <a:lnTo>
                    <a:pt x="16" y="152"/>
                  </a:lnTo>
                  <a:lnTo>
                    <a:pt x="13" y="156"/>
                  </a:lnTo>
                  <a:lnTo>
                    <a:pt x="9" y="160"/>
                  </a:lnTo>
                  <a:lnTo>
                    <a:pt x="9" y="161"/>
                  </a:lnTo>
                  <a:lnTo>
                    <a:pt x="8" y="164"/>
                  </a:lnTo>
                  <a:lnTo>
                    <a:pt x="9" y="183"/>
                  </a:lnTo>
                  <a:lnTo>
                    <a:pt x="10" y="183"/>
                  </a:lnTo>
                  <a:lnTo>
                    <a:pt x="12" y="183"/>
                  </a:lnTo>
                  <a:lnTo>
                    <a:pt x="15" y="183"/>
                  </a:lnTo>
                  <a:lnTo>
                    <a:pt x="16" y="182"/>
                  </a:lnTo>
                  <a:lnTo>
                    <a:pt x="21" y="180"/>
                  </a:lnTo>
                  <a:lnTo>
                    <a:pt x="26" y="177"/>
                  </a:lnTo>
                  <a:lnTo>
                    <a:pt x="32" y="170"/>
                  </a:lnTo>
                  <a:lnTo>
                    <a:pt x="42" y="162"/>
                  </a:lnTo>
                  <a:lnTo>
                    <a:pt x="43" y="159"/>
                  </a:lnTo>
                  <a:lnTo>
                    <a:pt x="46" y="158"/>
                  </a:lnTo>
                  <a:lnTo>
                    <a:pt x="48" y="158"/>
                  </a:lnTo>
                  <a:lnTo>
                    <a:pt x="50" y="157"/>
                  </a:lnTo>
                  <a:lnTo>
                    <a:pt x="52" y="160"/>
                  </a:lnTo>
                  <a:lnTo>
                    <a:pt x="56" y="166"/>
                  </a:lnTo>
                  <a:lnTo>
                    <a:pt x="58" y="163"/>
                  </a:lnTo>
                  <a:lnTo>
                    <a:pt x="61" y="158"/>
                  </a:lnTo>
                  <a:lnTo>
                    <a:pt x="58" y="155"/>
                  </a:lnTo>
                  <a:lnTo>
                    <a:pt x="58" y="152"/>
                  </a:lnTo>
                  <a:lnTo>
                    <a:pt x="59" y="152"/>
                  </a:lnTo>
                  <a:lnTo>
                    <a:pt x="64" y="151"/>
                  </a:lnTo>
                  <a:lnTo>
                    <a:pt x="66" y="150"/>
                  </a:lnTo>
                  <a:lnTo>
                    <a:pt x="65" y="146"/>
                  </a:lnTo>
                  <a:lnTo>
                    <a:pt x="66" y="146"/>
                  </a:lnTo>
                  <a:lnTo>
                    <a:pt x="69" y="146"/>
                  </a:lnTo>
                  <a:lnTo>
                    <a:pt x="73" y="146"/>
                  </a:lnTo>
                  <a:lnTo>
                    <a:pt x="75" y="145"/>
                  </a:lnTo>
                  <a:lnTo>
                    <a:pt x="76" y="145"/>
                  </a:lnTo>
                  <a:lnTo>
                    <a:pt x="78" y="150"/>
                  </a:lnTo>
                  <a:lnTo>
                    <a:pt x="76" y="158"/>
                  </a:lnTo>
                  <a:lnTo>
                    <a:pt x="78" y="160"/>
                  </a:lnTo>
                  <a:lnTo>
                    <a:pt x="80" y="161"/>
                  </a:lnTo>
                  <a:lnTo>
                    <a:pt x="82" y="164"/>
                  </a:lnTo>
                  <a:lnTo>
                    <a:pt x="84" y="166"/>
                  </a:lnTo>
                  <a:lnTo>
                    <a:pt x="86" y="164"/>
                  </a:lnTo>
                  <a:lnTo>
                    <a:pt x="87" y="167"/>
                  </a:lnTo>
                  <a:lnTo>
                    <a:pt x="92" y="170"/>
                  </a:lnTo>
                  <a:lnTo>
                    <a:pt x="92" y="174"/>
                  </a:lnTo>
                  <a:lnTo>
                    <a:pt x="91" y="175"/>
                  </a:lnTo>
                  <a:lnTo>
                    <a:pt x="86" y="178"/>
                  </a:lnTo>
                  <a:lnTo>
                    <a:pt x="83" y="180"/>
                  </a:lnTo>
                  <a:lnTo>
                    <a:pt x="82" y="180"/>
                  </a:lnTo>
                  <a:lnTo>
                    <a:pt x="81" y="178"/>
                  </a:lnTo>
                  <a:lnTo>
                    <a:pt x="80" y="178"/>
                  </a:lnTo>
                  <a:lnTo>
                    <a:pt x="78" y="178"/>
                  </a:lnTo>
                  <a:lnTo>
                    <a:pt x="75" y="181"/>
                  </a:lnTo>
                  <a:lnTo>
                    <a:pt x="73" y="202"/>
                  </a:lnTo>
                  <a:lnTo>
                    <a:pt x="76" y="204"/>
                  </a:lnTo>
                  <a:lnTo>
                    <a:pt x="77" y="206"/>
                  </a:lnTo>
                  <a:lnTo>
                    <a:pt x="80" y="207"/>
                  </a:lnTo>
                  <a:lnTo>
                    <a:pt x="83" y="206"/>
                  </a:lnTo>
                  <a:lnTo>
                    <a:pt x="83" y="210"/>
                  </a:lnTo>
                  <a:lnTo>
                    <a:pt x="85" y="213"/>
                  </a:lnTo>
                  <a:lnTo>
                    <a:pt x="86" y="213"/>
                  </a:lnTo>
                  <a:lnTo>
                    <a:pt x="88" y="213"/>
                  </a:lnTo>
                  <a:lnTo>
                    <a:pt x="89" y="212"/>
                  </a:lnTo>
                  <a:lnTo>
                    <a:pt x="92" y="208"/>
                  </a:lnTo>
                  <a:lnTo>
                    <a:pt x="95" y="207"/>
                  </a:lnTo>
                  <a:lnTo>
                    <a:pt x="96" y="205"/>
                  </a:lnTo>
                  <a:lnTo>
                    <a:pt x="97" y="202"/>
                  </a:lnTo>
                  <a:lnTo>
                    <a:pt x="99" y="201"/>
                  </a:lnTo>
                  <a:lnTo>
                    <a:pt x="100" y="202"/>
                  </a:lnTo>
                  <a:lnTo>
                    <a:pt x="102" y="202"/>
                  </a:lnTo>
                  <a:lnTo>
                    <a:pt x="103" y="201"/>
                  </a:lnTo>
                  <a:lnTo>
                    <a:pt x="104" y="201"/>
                  </a:lnTo>
                  <a:lnTo>
                    <a:pt x="106" y="202"/>
                  </a:lnTo>
                  <a:lnTo>
                    <a:pt x="107" y="204"/>
                  </a:lnTo>
                  <a:lnTo>
                    <a:pt x="108" y="205"/>
                  </a:lnTo>
                  <a:lnTo>
                    <a:pt x="120" y="211"/>
                  </a:lnTo>
                  <a:lnTo>
                    <a:pt x="122" y="212"/>
                  </a:lnTo>
                  <a:lnTo>
                    <a:pt x="124" y="211"/>
                  </a:lnTo>
                  <a:lnTo>
                    <a:pt x="122" y="215"/>
                  </a:lnTo>
                  <a:lnTo>
                    <a:pt x="121" y="215"/>
                  </a:lnTo>
                  <a:lnTo>
                    <a:pt x="120" y="215"/>
                  </a:lnTo>
                  <a:lnTo>
                    <a:pt x="119" y="218"/>
                  </a:lnTo>
                  <a:lnTo>
                    <a:pt x="117" y="218"/>
                  </a:lnTo>
                  <a:lnTo>
                    <a:pt x="115" y="222"/>
                  </a:lnTo>
                  <a:lnTo>
                    <a:pt x="114" y="224"/>
                  </a:lnTo>
                  <a:lnTo>
                    <a:pt x="113" y="224"/>
                  </a:lnTo>
                  <a:lnTo>
                    <a:pt x="110" y="226"/>
                  </a:lnTo>
                  <a:lnTo>
                    <a:pt x="110" y="228"/>
                  </a:lnTo>
                  <a:lnTo>
                    <a:pt x="107" y="234"/>
                  </a:lnTo>
                  <a:lnTo>
                    <a:pt x="105" y="240"/>
                  </a:lnTo>
                  <a:lnTo>
                    <a:pt x="104" y="244"/>
                  </a:lnTo>
                  <a:lnTo>
                    <a:pt x="100" y="250"/>
                  </a:lnTo>
                  <a:lnTo>
                    <a:pt x="100" y="253"/>
                  </a:lnTo>
                  <a:lnTo>
                    <a:pt x="99" y="254"/>
                  </a:lnTo>
                  <a:lnTo>
                    <a:pt x="98" y="254"/>
                  </a:lnTo>
                  <a:lnTo>
                    <a:pt x="96" y="257"/>
                  </a:lnTo>
                  <a:lnTo>
                    <a:pt x="95" y="259"/>
                  </a:lnTo>
                  <a:lnTo>
                    <a:pt x="96" y="260"/>
                  </a:lnTo>
                  <a:lnTo>
                    <a:pt x="97" y="261"/>
                  </a:lnTo>
                  <a:lnTo>
                    <a:pt x="99" y="264"/>
                  </a:lnTo>
                  <a:lnTo>
                    <a:pt x="99" y="265"/>
                  </a:lnTo>
                  <a:lnTo>
                    <a:pt x="97" y="268"/>
                  </a:lnTo>
                  <a:lnTo>
                    <a:pt x="97" y="269"/>
                  </a:lnTo>
                  <a:lnTo>
                    <a:pt x="97" y="270"/>
                  </a:lnTo>
                  <a:lnTo>
                    <a:pt x="98" y="271"/>
                  </a:lnTo>
                  <a:lnTo>
                    <a:pt x="103" y="273"/>
                  </a:lnTo>
                  <a:lnTo>
                    <a:pt x="104" y="273"/>
                  </a:lnTo>
                  <a:lnTo>
                    <a:pt x="105" y="275"/>
                  </a:lnTo>
                  <a:lnTo>
                    <a:pt x="107" y="276"/>
                  </a:lnTo>
                  <a:lnTo>
                    <a:pt x="110" y="277"/>
                  </a:lnTo>
                  <a:lnTo>
                    <a:pt x="113" y="277"/>
                  </a:lnTo>
                  <a:lnTo>
                    <a:pt x="116" y="279"/>
                  </a:lnTo>
                  <a:lnTo>
                    <a:pt x="119" y="279"/>
                  </a:lnTo>
                  <a:lnTo>
                    <a:pt x="124" y="280"/>
                  </a:lnTo>
                  <a:lnTo>
                    <a:pt x="127" y="281"/>
                  </a:lnTo>
                  <a:lnTo>
                    <a:pt x="128" y="282"/>
                  </a:lnTo>
                  <a:lnTo>
                    <a:pt x="127" y="286"/>
                  </a:lnTo>
                  <a:lnTo>
                    <a:pt x="125" y="288"/>
                  </a:lnTo>
                  <a:lnTo>
                    <a:pt x="121" y="290"/>
                  </a:lnTo>
                  <a:lnTo>
                    <a:pt x="115" y="291"/>
                  </a:lnTo>
                  <a:lnTo>
                    <a:pt x="113" y="290"/>
                  </a:lnTo>
                  <a:lnTo>
                    <a:pt x="110" y="292"/>
                  </a:lnTo>
                  <a:lnTo>
                    <a:pt x="107" y="292"/>
                  </a:lnTo>
                  <a:lnTo>
                    <a:pt x="106" y="291"/>
                  </a:lnTo>
                  <a:lnTo>
                    <a:pt x="105" y="292"/>
                  </a:lnTo>
                  <a:lnTo>
                    <a:pt x="104" y="294"/>
                  </a:lnTo>
                  <a:lnTo>
                    <a:pt x="103" y="310"/>
                  </a:lnTo>
                  <a:lnTo>
                    <a:pt x="100" y="312"/>
                  </a:lnTo>
                  <a:lnTo>
                    <a:pt x="99" y="313"/>
                  </a:lnTo>
                  <a:lnTo>
                    <a:pt x="97" y="315"/>
                  </a:lnTo>
                  <a:lnTo>
                    <a:pt x="95" y="319"/>
                  </a:lnTo>
                  <a:lnTo>
                    <a:pt x="94" y="319"/>
                  </a:lnTo>
                  <a:lnTo>
                    <a:pt x="94" y="320"/>
                  </a:lnTo>
                  <a:lnTo>
                    <a:pt x="93" y="322"/>
                  </a:lnTo>
                  <a:lnTo>
                    <a:pt x="93" y="329"/>
                  </a:lnTo>
                  <a:lnTo>
                    <a:pt x="95" y="331"/>
                  </a:lnTo>
                  <a:lnTo>
                    <a:pt x="97" y="331"/>
                  </a:lnTo>
                  <a:lnTo>
                    <a:pt x="100" y="332"/>
                  </a:lnTo>
                  <a:lnTo>
                    <a:pt x="103" y="333"/>
                  </a:lnTo>
                  <a:lnTo>
                    <a:pt x="105" y="332"/>
                  </a:lnTo>
                  <a:lnTo>
                    <a:pt x="108" y="333"/>
                  </a:lnTo>
                  <a:lnTo>
                    <a:pt x="110" y="335"/>
                  </a:lnTo>
                  <a:lnTo>
                    <a:pt x="110" y="336"/>
                  </a:lnTo>
                  <a:lnTo>
                    <a:pt x="110" y="340"/>
                  </a:lnTo>
                  <a:lnTo>
                    <a:pt x="110" y="342"/>
                  </a:lnTo>
                  <a:lnTo>
                    <a:pt x="111" y="344"/>
                  </a:lnTo>
                  <a:lnTo>
                    <a:pt x="114" y="351"/>
                  </a:lnTo>
                  <a:lnTo>
                    <a:pt x="118" y="351"/>
                  </a:lnTo>
                  <a:lnTo>
                    <a:pt x="119" y="349"/>
                  </a:lnTo>
                  <a:lnTo>
                    <a:pt x="120" y="349"/>
                  </a:lnTo>
                  <a:lnTo>
                    <a:pt x="121" y="348"/>
                  </a:lnTo>
                  <a:lnTo>
                    <a:pt x="122" y="348"/>
                  </a:lnTo>
                  <a:lnTo>
                    <a:pt x="125" y="348"/>
                  </a:lnTo>
                  <a:lnTo>
                    <a:pt x="128" y="347"/>
                  </a:lnTo>
                  <a:lnTo>
                    <a:pt x="131" y="345"/>
                  </a:lnTo>
                  <a:lnTo>
                    <a:pt x="135" y="345"/>
                  </a:lnTo>
                  <a:lnTo>
                    <a:pt x="136" y="347"/>
                  </a:lnTo>
                  <a:lnTo>
                    <a:pt x="138" y="352"/>
                  </a:lnTo>
                  <a:lnTo>
                    <a:pt x="139" y="353"/>
                  </a:lnTo>
                  <a:lnTo>
                    <a:pt x="140" y="354"/>
                  </a:lnTo>
                  <a:lnTo>
                    <a:pt x="142" y="354"/>
                  </a:lnTo>
                  <a:lnTo>
                    <a:pt x="143" y="352"/>
                  </a:lnTo>
                  <a:lnTo>
                    <a:pt x="144" y="349"/>
                  </a:lnTo>
                  <a:lnTo>
                    <a:pt x="147" y="348"/>
                  </a:lnTo>
                  <a:lnTo>
                    <a:pt x="149" y="348"/>
                  </a:lnTo>
                  <a:lnTo>
                    <a:pt x="150" y="347"/>
                  </a:lnTo>
                  <a:lnTo>
                    <a:pt x="151" y="344"/>
                  </a:lnTo>
                  <a:lnTo>
                    <a:pt x="156" y="337"/>
                  </a:lnTo>
                  <a:lnTo>
                    <a:pt x="156" y="335"/>
                  </a:lnTo>
                  <a:lnTo>
                    <a:pt x="154" y="332"/>
                  </a:lnTo>
                  <a:lnTo>
                    <a:pt x="154" y="326"/>
                  </a:lnTo>
                  <a:lnTo>
                    <a:pt x="158" y="327"/>
                  </a:lnTo>
                  <a:lnTo>
                    <a:pt x="159" y="327"/>
                  </a:lnTo>
                  <a:lnTo>
                    <a:pt x="163" y="331"/>
                  </a:lnTo>
                  <a:lnTo>
                    <a:pt x="164" y="331"/>
                  </a:lnTo>
                  <a:lnTo>
                    <a:pt x="170" y="333"/>
                  </a:lnTo>
                  <a:lnTo>
                    <a:pt x="173" y="335"/>
                  </a:lnTo>
                  <a:lnTo>
                    <a:pt x="176" y="336"/>
                  </a:lnTo>
                  <a:lnTo>
                    <a:pt x="178" y="336"/>
                  </a:lnTo>
                  <a:lnTo>
                    <a:pt x="183" y="340"/>
                  </a:lnTo>
                  <a:lnTo>
                    <a:pt x="184" y="341"/>
                  </a:lnTo>
                  <a:lnTo>
                    <a:pt x="187" y="345"/>
                  </a:lnTo>
                  <a:lnTo>
                    <a:pt x="187" y="346"/>
                  </a:lnTo>
                  <a:lnTo>
                    <a:pt x="187" y="347"/>
                  </a:lnTo>
                  <a:lnTo>
                    <a:pt x="189" y="349"/>
                  </a:lnTo>
                  <a:lnTo>
                    <a:pt x="189" y="355"/>
                  </a:lnTo>
                  <a:lnTo>
                    <a:pt x="190" y="356"/>
                  </a:lnTo>
                  <a:lnTo>
                    <a:pt x="191" y="357"/>
                  </a:lnTo>
                  <a:lnTo>
                    <a:pt x="196" y="359"/>
                  </a:lnTo>
                  <a:lnTo>
                    <a:pt x="197" y="360"/>
                  </a:lnTo>
                  <a:lnTo>
                    <a:pt x="197" y="364"/>
                  </a:lnTo>
                  <a:lnTo>
                    <a:pt x="196" y="365"/>
                  </a:lnTo>
                  <a:lnTo>
                    <a:pt x="197" y="366"/>
                  </a:lnTo>
                  <a:lnTo>
                    <a:pt x="200" y="369"/>
                  </a:lnTo>
                  <a:lnTo>
                    <a:pt x="202" y="369"/>
                  </a:lnTo>
                  <a:lnTo>
                    <a:pt x="206" y="369"/>
                  </a:lnTo>
                  <a:lnTo>
                    <a:pt x="212" y="370"/>
                  </a:lnTo>
                  <a:lnTo>
                    <a:pt x="218" y="369"/>
                  </a:lnTo>
                  <a:lnTo>
                    <a:pt x="222" y="369"/>
                  </a:lnTo>
                  <a:lnTo>
                    <a:pt x="226" y="374"/>
                  </a:lnTo>
                  <a:lnTo>
                    <a:pt x="229" y="379"/>
                  </a:lnTo>
                  <a:lnTo>
                    <a:pt x="230" y="385"/>
                  </a:lnTo>
                  <a:lnTo>
                    <a:pt x="230" y="391"/>
                  </a:lnTo>
                  <a:lnTo>
                    <a:pt x="227" y="396"/>
                  </a:lnTo>
                  <a:lnTo>
                    <a:pt x="222" y="401"/>
                  </a:lnTo>
                  <a:lnTo>
                    <a:pt x="222" y="403"/>
                  </a:lnTo>
                  <a:lnTo>
                    <a:pt x="226" y="417"/>
                  </a:lnTo>
                  <a:lnTo>
                    <a:pt x="228" y="422"/>
                  </a:lnTo>
                  <a:lnTo>
                    <a:pt x="233" y="424"/>
                  </a:lnTo>
                  <a:lnTo>
                    <a:pt x="238" y="424"/>
                  </a:lnTo>
                  <a:lnTo>
                    <a:pt x="242" y="425"/>
                  </a:lnTo>
                  <a:lnTo>
                    <a:pt x="249" y="424"/>
                  </a:lnTo>
                  <a:lnTo>
                    <a:pt x="256" y="419"/>
                  </a:lnTo>
                  <a:lnTo>
                    <a:pt x="259" y="416"/>
                  </a:lnTo>
                  <a:lnTo>
                    <a:pt x="266" y="414"/>
                  </a:lnTo>
                  <a:lnTo>
                    <a:pt x="278" y="409"/>
                  </a:lnTo>
                  <a:lnTo>
                    <a:pt x="278" y="406"/>
                  </a:lnTo>
                  <a:lnTo>
                    <a:pt x="279" y="408"/>
                  </a:lnTo>
                  <a:lnTo>
                    <a:pt x="282" y="408"/>
                  </a:lnTo>
                  <a:lnTo>
                    <a:pt x="285" y="410"/>
                  </a:lnTo>
                  <a:lnTo>
                    <a:pt x="290" y="412"/>
                  </a:lnTo>
                  <a:lnTo>
                    <a:pt x="289" y="416"/>
                  </a:lnTo>
                  <a:lnTo>
                    <a:pt x="287" y="416"/>
                  </a:lnTo>
                  <a:lnTo>
                    <a:pt x="284" y="417"/>
                  </a:lnTo>
                  <a:lnTo>
                    <a:pt x="283" y="417"/>
                  </a:lnTo>
                  <a:lnTo>
                    <a:pt x="283" y="418"/>
                  </a:lnTo>
                  <a:lnTo>
                    <a:pt x="281" y="418"/>
                  </a:lnTo>
                  <a:lnTo>
                    <a:pt x="281" y="419"/>
                  </a:lnTo>
                  <a:lnTo>
                    <a:pt x="282" y="420"/>
                  </a:lnTo>
                  <a:lnTo>
                    <a:pt x="283" y="422"/>
                  </a:lnTo>
                  <a:lnTo>
                    <a:pt x="285" y="424"/>
                  </a:lnTo>
                  <a:lnTo>
                    <a:pt x="289" y="431"/>
                  </a:lnTo>
                  <a:lnTo>
                    <a:pt x="294" y="436"/>
                  </a:lnTo>
                  <a:lnTo>
                    <a:pt x="306" y="442"/>
                  </a:lnTo>
                  <a:lnTo>
                    <a:pt x="307" y="443"/>
                  </a:lnTo>
                  <a:lnTo>
                    <a:pt x="309" y="444"/>
                  </a:lnTo>
                  <a:lnTo>
                    <a:pt x="311" y="443"/>
                  </a:lnTo>
                  <a:lnTo>
                    <a:pt x="311" y="452"/>
                  </a:lnTo>
                  <a:lnTo>
                    <a:pt x="318" y="453"/>
                  </a:lnTo>
                  <a:lnTo>
                    <a:pt x="325" y="453"/>
                  </a:lnTo>
                  <a:lnTo>
                    <a:pt x="331" y="452"/>
                  </a:lnTo>
                  <a:lnTo>
                    <a:pt x="338" y="453"/>
                  </a:lnTo>
                  <a:lnTo>
                    <a:pt x="343" y="452"/>
                  </a:lnTo>
                  <a:lnTo>
                    <a:pt x="358" y="453"/>
                  </a:lnTo>
                  <a:lnTo>
                    <a:pt x="382" y="454"/>
                  </a:lnTo>
                  <a:lnTo>
                    <a:pt x="397" y="454"/>
                  </a:lnTo>
                  <a:lnTo>
                    <a:pt x="401" y="454"/>
                  </a:lnTo>
                  <a:lnTo>
                    <a:pt x="404" y="451"/>
                  </a:lnTo>
                  <a:lnTo>
                    <a:pt x="412" y="446"/>
                  </a:lnTo>
                  <a:lnTo>
                    <a:pt x="415" y="446"/>
                  </a:lnTo>
                  <a:lnTo>
                    <a:pt x="414" y="445"/>
                  </a:lnTo>
                  <a:lnTo>
                    <a:pt x="418" y="443"/>
                  </a:lnTo>
                  <a:lnTo>
                    <a:pt x="420" y="442"/>
                  </a:lnTo>
                  <a:lnTo>
                    <a:pt x="420" y="439"/>
                  </a:lnTo>
                  <a:lnTo>
                    <a:pt x="419" y="438"/>
                  </a:lnTo>
                  <a:lnTo>
                    <a:pt x="416" y="434"/>
                  </a:lnTo>
                  <a:lnTo>
                    <a:pt x="415" y="420"/>
                  </a:lnTo>
                  <a:lnTo>
                    <a:pt x="412" y="419"/>
                  </a:lnTo>
                  <a:lnTo>
                    <a:pt x="411" y="417"/>
                  </a:lnTo>
                  <a:lnTo>
                    <a:pt x="409" y="412"/>
                  </a:lnTo>
                  <a:lnTo>
                    <a:pt x="408" y="412"/>
                  </a:lnTo>
                  <a:lnTo>
                    <a:pt x="405" y="409"/>
                  </a:lnTo>
                  <a:lnTo>
                    <a:pt x="403" y="407"/>
                  </a:lnTo>
                  <a:lnTo>
                    <a:pt x="402" y="406"/>
                  </a:lnTo>
                  <a:lnTo>
                    <a:pt x="399" y="407"/>
                  </a:lnTo>
                  <a:lnTo>
                    <a:pt x="397" y="403"/>
                  </a:lnTo>
                  <a:lnTo>
                    <a:pt x="393" y="400"/>
                  </a:lnTo>
                  <a:lnTo>
                    <a:pt x="390" y="399"/>
                  </a:lnTo>
                  <a:lnTo>
                    <a:pt x="387" y="391"/>
                  </a:lnTo>
                  <a:lnTo>
                    <a:pt x="386" y="391"/>
                  </a:lnTo>
                  <a:lnTo>
                    <a:pt x="383" y="393"/>
                  </a:lnTo>
                  <a:lnTo>
                    <a:pt x="382" y="392"/>
                  </a:lnTo>
                  <a:lnTo>
                    <a:pt x="381" y="392"/>
                  </a:lnTo>
                  <a:lnTo>
                    <a:pt x="380" y="391"/>
                  </a:lnTo>
                  <a:lnTo>
                    <a:pt x="379" y="381"/>
                  </a:lnTo>
                  <a:lnTo>
                    <a:pt x="381" y="378"/>
                  </a:lnTo>
                  <a:lnTo>
                    <a:pt x="380" y="378"/>
                  </a:lnTo>
                  <a:lnTo>
                    <a:pt x="379" y="376"/>
                  </a:lnTo>
                  <a:lnTo>
                    <a:pt x="379" y="373"/>
                  </a:lnTo>
                  <a:lnTo>
                    <a:pt x="377" y="369"/>
                  </a:lnTo>
                  <a:lnTo>
                    <a:pt x="377" y="368"/>
                  </a:lnTo>
                  <a:lnTo>
                    <a:pt x="378" y="358"/>
                  </a:lnTo>
                  <a:lnTo>
                    <a:pt x="376" y="360"/>
                  </a:lnTo>
                  <a:lnTo>
                    <a:pt x="375" y="360"/>
                  </a:lnTo>
                  <a:lnTo>
                    <a:pt x="370" y="362"/>
                  </a:lnTo>
                  <a:lnTo>
                    <a:pt x="364" y="363"/>
                  </a:lnTo>
                  <a:lnTo>
                    <a:pt x="358" y="364"/>
                  </a:lnTo>
                  <a:lnTo>
                    <a:pt x="356" y="364"/>
                  </a:lnTo>
                  <a:lnTo>
                    <a:pt x="350" y="364"/>
                  </a:lnTo>
                  <a:lnTo>
                    <a:pt x="349" y="364"/>
                  </a:lnTo>
                  <a:lnTo>
                    <a:pt x="349" y="365"/>
                  </a:lnTo>
                  <a:lnTo>
                    <a:pt x="348" y="367"/>
                  </a:lnTo>
                  <a:lnTo>
                    <a:pt x="347" y="366"/>
                  </a:lnTo>
                  <a:lnTo>
                    <a:pt x="347" y="365"/>
                  </a:lnTo>
                  <a:lnTo>
                    <a:pt x="347" y="364"/>
                  </a:lnTo>
                  <a:lnTo>
                    <a:pt x="340" y="364"/>
                  </a:lnTo>
                  <a:lnTo>
                    <a:pt x="337" y="363"/>
                  </a:lnTo>
                  <a:lnTo>
                    <a:pt x="334" y="359"/>
                  </a:lnTo>
                  <a:lnTo>
                    <a:pt x="325" y="353"/>
                  </a:lnTo>
                  <a:lnTo>
                    <a:pt x="325" y="352"/>
                  </a:lnTo>
                  <a:lnTo>
                    <a:pt x="323" y="348"/>
                  </a:lnTo>
                  <a:lnTo>
                    <a:pt x="320" y="345"/>
                  </a:lnTo>
                  <a:lnTo>
                    <a:pt x="314" y="337"/>
                  </a:lnTo>
                  <a:lnTo>
                    <a:pt x="311" y="335"/>
                  </a:lnTo>
                  <a:lnTo>
                    <a:pt x="307" y="334"/>
                  </a:lnTo>
                  <a:lnTo>
                    <a:pt x="303" y="334"/>
                  </a:lnTo>
                  <a:lnTo>
                    <a:pt x="302" y="334"/>
                  </a:lnTo>
                  <a:lnTo>
                    <a:pt x="302" y="333"/>
                  </a:lnTo>
                  <a:lnTo>
                    <a:pt x="298" y="331"/>
                  </a:lnTo>
                  <a:lnTo>
                    <a:pt x="294" y="329"/>
                  </a:lnTo>
                  <a:lnTo>
                    <a:pt x="293" y="326"/>
                  </a:lnTo>
                  <a:lnTo>
                    <a:pt x="292" y="324"/>
                  </a:lnTo>
                  <a:lnTo>
                    <a:pt x="292" y="323"/>
                  </a:lnTo>
                  <a:lnTo>
                    <a:pt x="291" y="323"/>
                  </a:lnTo>
                  <a:lnTo>
                    <a:pt x="290" y="323"/>
                  </a:lnTo>
                  <a:lnTo>
                    <a:pt x="285" y="319"/>
                  </a:lnTo>
                  <a:lnTo>
                    <a:pt x="282" y="319"/>
                  </a:lnTo>
                  <a:lnTo>
                    <a:pt x="280" y="320"/>
                  </a:lnTo>
                  <a:lnTo>
                    <a:pt x="277" y="320"/>
                  </a:lnTo>
                  <a:lnTo>
                    <a:pt x="274" y="319"/>
                  </a:lnTo>
                  <a:lnTo>
                    <a:pt x="273" y="319"/>
                  </a:lnTo>
                  <a:lnTo>
                    <a:pt x="270" y="320"/>
                  </a:lnTo>
                  <a:lnTo>
                    <a:pt x="270" y="318"/>
                  </a:lnTo>
                  <a:lnTo>
                    <a:pt x="268" y="319"/>
                  </a:lnTo>
                  <a:lnTo>
                    <a:pt x="266" y="319"/>
                  </a:lnTo>
                  <a:lnTo>
                    <a:pt x="262" y="319"/>
                  </a:lnTo>
                  <a:lnTo>
                    <a:pt x="255" y="318"/>
                  </a:lnTo>
                  <a:lnTo>
                    <a:pt x="244" y="315"/>
                  </a:lnTo>
                  <a:lnTo>
                    <a:pt x="233" y="311"/>
                  </a:lnTo>
                  <a:lnTo>
                    <a:pt x="231" y="310"/>
                  </a:lnTo>
                  <a:lnTo>
                    <a:pt x="225" y="309"/>
                  </a:lnTo>
                  <a:lnTo>
                    <a:pt x="223" y="308"/>
                  </a:lnTo>
                  <a:lnTo>
                    <a:pt x="220" y="302"/>
                  </a:lnTo>
                  <a:lnTo>
                    <a:pt x="216" y="300"/>
                  </a:lnTo>
                  <a:lnTo>
                    <a:pt x="214" y="299"/>
                  </a:lnTo>
                  <a:lnTo>
                    <a:pt x="212" y="295"/>
                  </a:lnTo>
                  <a:lnTo>
                    <a:pt x="211" y="294"/>
                  </a:lnTo>
                  <a:lnTo>
                    <a:pt x="211" y="291"/>
                  </a:lnTo>
                  <a:lnTo>
                    <a:pt x="212" y="289"/>
                  </a:lnTo>
                  <a:lnTo>
                    <a:pt x="208" y="286"/>
                  </a:lnTo>
                  <a:lnTo>
                    <a:pt x="207" y="284"/>
                  </a:lnTo>
                  <a:lnTo>
                    <a:pt x="206" y="282"/>
                  </a:lnTo>
                  <a:lnTo>
                    <a:pt x="204" y="281"/>
                  </a:lnTo>
                  <a:lnTo>
                    <a:pt x="202" y="278"/>
                  </a:lnTo>
                  <a:lnTo>
                    <a:pt x="198" y="276"/>
                  </a:lnTo>
                  <a:lnTo>
                    <a:pt x="192" y="270"/>
                  </a:lnTo>
                  <a:lnTo>
                    <a:pt x="184" y="264"/>
                  </a:lnTo>
                  <a:lnTo>
                    <a:pt x="183" y="257"/>
                  </a:lnTo>
                  <a:lnTo>
                    <a:pt x="184" y="254"/>
                  </a:lnTo>
                  <a:lnTo>
                    <a:pt x="185" y="245"/>
                  </a:lnTo>
                  <a:lnTo>
                    <a:pt x="182" y="240"/>
                  </a:lnTo>
                  <a:lnTo>
                    <a:pt x="181" y="236"/>
                  </a:lnTo>
                  <a:lnTo>
                    <a:pt x="180" y="233"/>
                  </a:lnTo>
                  <a:lnTo>
                    <a:pt x="178" y="231"/>
                  </a:lnTo>
                  <a:lnTo>
                    <a:pt x="178" y="229"/>
                  </a:lnTo>
                  <a:lnTo>
                    <a:pt x="175" y="227"/>
                  </a:lnTo>
                  <a:lnTo>
                    <a:pt x="171" y="220"/>
                  </a:lnTo>
                  <a:lnTo>
                    <a:pt x="171" y="217"/>
                  </a:lnTo>
                  <a:lnTo>
                    <a:pt x="169" y="216"/>
                  </a:lnTo>
                  <a:lnTo>
                    <a:pt x="167" y="211"/>
                  </a:lnTo>
                  <a:lnTo>
                    <a:pt x="144" y="177"/>
                  </a:lnTo>
                  <a:lnTo>
                    <a:pt x="142" y="177"/>
                  </a:lnTo>
                  <a:lnTo>
                    <a:pt x="139" y="174"/>
                  </a:lnTo>
                  <a:lnTo>
                    <a:pt x="125" y="159"/>
                  </a:lnTo>
                  <a:lnTo>
                    <a:pt x="124" y="159"/>
                  </a:lnTo>
                  <a:lnTo>
                    <a:pt x="124" y="155"/>
                  </a:lnTo>
                  <a:lnTo>
                    <a:pt x="122" y="153"/>
                  </a:lnTo>
                  <a:lnTo>
                    <a:pt x="120" y="152"/>
                  </a:lnTo>
                  <a:lnTo>
                    <a:pt x="121" y="151"/>
                  </a:lnTo>
                  <a:lnTo>
                    <a:pt x="119" y="147"/>
                  </a:lnTo>
                  <a:lnTo>
                    <a:pt x="109" y="117"/>
                  </a:lnTo>
                  <a:lnTo>
                    <a:pt x="107" y="102"/>
                  </a:lnTo>
                  <a:lnTo>
                    <a:pt x="109" y="96"/>
                  </a:lnTo>
                  <a:lnTo>
                    <a:pt x="108" y="94"/>
                  </a:lnTo>
                  <a:lnTo>
                    <a:pt x="113" y="83"/>
                  </a:lnTo>
                  <a:lnTo>
                    <a:pt x="114" y="76"/>
                  </a:lnTo>
                  <a:lnTo>
                    <a:pt x="113" y="75"/>
                  </a:lnTo>
                  <a:lnTo>
                    <a:pt x="111" y="74"/>
                  </a:lnTo>
                  <a:lnTo>
                    <a:pt x="105" y="70"/>
                  </a:lnTo>
                  <a:lnTo>
                    <a:pt x="98" y="65"/>
                  </a:lnTo>
                  <a:lnTo>
                    <a:pt x="94" y="61"/>
                  </a:lnTo>
                  <a:lnTo>
                    <a:pt x="87" y="51"/>
                  </a:lnTo>
                  <a:lnTo>
                    <a:pt x="69" y="20"/>
                  </a:lnTo>
                  <a:lnTo>
                    <a:pt x="64" y="21"/>
                  </a:lnTo>
                  <a:lnTo>
                    <a:pt x="61" y="18"/>
                  </a:lnTo>
                  <a:lnTo>
                    <a:pt x="53" y="12"/>
                  </a:lnTo>
                  <a:lnTo>
                    <a:pt x="50" y="9"/>
                  </a:lnTo>
                  <a:lnTo>
                    <a:pt x="49" y="8"/>
                  </a:lnTo>
                  <a:lnTo>
                    <a:pt x="45" y="4"/>
                  </a:lnTo>
                  <a:lnTo>
                    <a:pt x="44" y="3"/>
                  </a:lnTo>
                  <a:lnTo>
                    <a:pt x="41" y="3"/>
                  </a:lnTo>
                  <a:lnTo>
                    <a:pt x="40" y="0"/>
                  </a:lnTo>
                  <a:lnTo>
                    <a:pt x="39" y="0"/>
                  </a:lnTo>
                  <a:lnTo>
                    <a:pt x="35" y="4"/>
                  </a:lnTo>
                  <a:lnTo>
                    <a:pt x="34" y="6"/>
                  </a:lnTo>
                  <a:lnTo>
                    <a:pt x="30" y="6"/>
                  </a:lnTo>
                  <a:lnTo>
                    <a:pt x="28" y="5"/>
                  </a:lnTo>
                  <a:lnTo>
                    <a:pt x="23" y="5"/>
                  </a:lnTo>
                  <a:lnTo>
                    <a:pt x="21" y="6"/>
                  </a:lnTo>
                  <a:lnTo>
                    <a:pt x="21" y="5"/>
                  </a:lnTo>
                  <a:lnTo>
                    <a:pt x="19" y="5"/>
                  </a:lnTo>
                  <a:lnTo>
                    <a:pt x="15" y="4"/>
                  </a:lnTo>
                  <a:lnTo>
                    <a:pt x="13" y="5"/>
                  </a:lnTo>
                  <a:lnTo>
                    <a:pt x="12" y="5"/>
                  </a:lnTo>
                  <a:lnTo>
                    <a:pt x="7" y="14"/>
                  </a:lnTo>
                  <a:lnTo>
                    <a:pt x="15" y="18"/>
                  </a:lnTo>
                  <a:lnTo>
                    <a:pt x="15" y="21"/>
                  </a:lnTo>
                  <a:lnTo>
                    <a:pt x="8" y="27"/>
                  </a:lnTo>
                  <a:lnTo>
                    <a:pt x="9" y="32"/>
                  </a:lnTo>
                  <a:lnTo>
                    <a:pt x="7" y="40"/>
                  </a:lnTo>
                  <a:lnTo>
                    <a:pt x="0" y="40"/>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4" name="Freeform 81"/>
            <p:cNvSpPr>
              <a:spLocks/>
            </p:cNvSpPr>
            <p:nvPr/>
          </p:nvSpPr>
          <p:spPr bwMode="auto">
            <a:xfrm>
              <a:off x="8118940" y="4557563"/>
              <a:ext cx="644874" cy="562003"/>
            </a:xfrm>
            <a:custGeom>
              <a:avLst/>
              <a:gdLst>
                <a:gd name="T0" fmla="*/ 1 w 238"/>
                <a:gd name="T1" fmla="*/ 69 h 213"/>
                <a:gd name="T2" fmla="*/ 12 w 238"/>
                <a:gd name="T3" fmla="*/ 62 h 213"/>
                <a:gd name="T4" fmla="*/ 22 w 238"/>
                <a:gd name="T5" fmla="*/ 54 h 213"/>
                <a:gd name="T6" fmla="*/ 27 w 238"/>
                <a:gd name="T7" fmla="*/ 52 h 213"/>
                <a:gd name="T8" fmla="*/ 32 w 238"/>
                <a:gd name="T9" fmla="*/ 50 h 213"/>
                <a:gd name="T10" fmla="*/ 44 w 238"/>
                <a:gd name="T11" fmla="*/ 43 h 213"/>
                <a:gd name="T12" fmla="*/ 57 w 238"/>
                <a:gd name="T13" fmla="*/ 40 h 213"/>
                <a:gd name="T14" fmla="*/ 66 w 238"/>
                <a:gd name="T15" fmla="*/ 38 h 213"/>
                <a:gd name="T16" fmla="*/ 82 w 238"/>
                <a:gd name="T17" fmla="*/ 34 h 213"/>
                <a:gd name="T18" fmla="*/ 90 w 238"/>
                <a:gd name="T19" fmla="*/ 33 h 213"/>
                <a:gd name="T20" fmla="*/ 103 w 238"/>
                <a:gd name="T21" fmla="*/ 30 h 213"/>
                <a:gd name="T22" fmla="*/ 114 w 238"/>
                <a:gd name="T23" fmla="*/ 27 h 213"/>
                <a:gd name="T24" fmla="*/ 123 w 238"/>
                <a:gd name="T25" fmla="*/ 24 h 213"/>
                <a:gd name="T26" fmla="*/ 130 w 238"/>
                <a:gd name="T27" fmla="*/ 21 h 213"/>
                <a:gd name="T28" fmla="*/ 134 w 238"/>
                <a:gd name="T29" fmla="*/ 20 h 213"/>
                <a:gd name="T30" fmla="*/ 141 w 238"/>
                <a:gd name="T31" fmla="*/ 12 h 213"/>
                <a:gd name="T32" fmla="*/ 143 w 238"/>
                <a:gd name="T33" fmla="*/ 11 h 213"/>
                <a:gd name="T34" fmla="*/ 149 w 238"/>
                <a:gd name="T35" fmla="*/ 10 h 213"/>
                <a:gd name="T36" fmla="*/ 155 w 238"/>
                <a:gd name="T37" fmla="*/ 8 h 213"/>
                <a:gd name="T38" fmla="*/ 160 w 238"/>
                <a:gd name="T39" fmla="*/ 7 h 213"/>
                <a:gd name="T40" fmla="*/ 163 w 238"/>
                <a:gd name="T41" fmla="*/ 7 h 213"/>
                <a:gd name="T42" fmla="*/ 168 w 238"/>
                <a:gd name="T43" fmla="*/ 8 h 213"/>
                <a:gd name="T44" fmla="*/ 170 w 238"/>
                <a:gd name="T45" fmla="*/ 7 h 213"/>
                <a:gd name="T46" fmla="*/ 176 w 238"/>
                <a:gd name="T47" fmla="*/ 2 h 213"/>
                <a:gd name="T48" fmla="*/ 181 w 238"/>
                <a:gd name="T49" fmla="*/ 0 h 213"/>
                <a:gd name="T50" fmla="*/ 194 w 238"/>
                <a:gd name="T51" fmla="*/ 0 h 213"/>
                <a:gd name="T52" fmla="*/ 208 w 238"/>
                <a:gd name="T53" fmla="*/ 3 h 213"/>
                <a:gd name="T54" fmla="*/ 231 w 238"/>
                <a:gd name="T55" fmla="*/ 6 h 213"/>
                <a:gd name="T56" fmla="*/ 238 w 238"/>
                <a:gd name="T57" fmla="*/ 36 h 213"/>
                <a:gd name="T58" fmla="*/ 207 w 238"/>
                <a:gd name="T59" fmla="*/ 94 h 213"/>
                <a:gd name="T60" fmla="*/ 46 w 238"/>
                <a:gd name="T61" fmla="*/ 128 h 213"/>
                <a:gd name="T62" fmla="*/ 29 w 238"/>
                <a:gd name="T63" fmla="*/ 116 h 213"/>
                <a:gd name="T64" fmla="*/ 18 w 238"/>
                <a:gd name="T65" fmla="*/ 111 h 213"/>
                <a:gd name="T66" fmla="*/ 6 w 238"/>
                <a:gd name="T67" fmla="*/ 111 h 213"/>
                <a:gd name="T68" fmla="*/ 2 w 238"/>
                <a:gd name="T69" fmla="*/ 80 h 2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213"/>
                <a:gd name="T107" fmla="*/ 238 w 238"/>
                <a:gd name="T108" fmla="*/ 213 h 2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213">
                  <a:moveTo>
                    <a:pt x="0" y="74"/>
                  </a:moveTo>
                  <a:lnTo>
                    <a:pt x="1" y="69"/>
                  </a:lnTo>
                  <a:lnTo>
                    <a:pt x="3" y="67"/>
                  </a:lnTo>
                  <a:lnTo>
                    <a:pt x="12" y="62"/>
                  </a:lnTo>
                  <a:lnTo>
                    <a:pt x="15" y="58"/>
                  </a:lnTo>
                  <a:lnTo>
                    <a:pt x="22" y="54"/>
                  </a:lnTo>
                  <a:lnTo>
                    <a:pt x="25" y="53"/>
                  </a:lnTo>
                  <a:lnTo>
                    <a:pt x="27" y="52"/>
                  </a:lnTo>
                  <a:lnTo>
                    <a:pt x="28" y="52"/>
                  </a:lnTo>
                  <a:lnTo>
                    <a:pt x="32" y="50"/>
                  </a:lnTo>
                  <a:lnTo>
                    <a:pt x="36" y="46"/>
                  </a:lnTo>
                  <a:lnTo>
                    <a:pt x="44" y="43"/>
                  </a:lnTo>
                  <a:lnTo>
                    <a:pt x="47" y="42"/>
                  </a:lnTo>
                  <a:lnTo>
                    <a:pt x="57" y="40"/>
                  </a:lnTo>
                  <a:lnTo>
                    <a:pt x="59" y="39"/>
                  </a:lnTo>
                  <a:lnTo>
                    <a:pt x="66" y="38"/>
                  </a:lnTo>
                  <a:lnTo>
                    <a:pt x="76" y="35"/>
                  </a:lnTo>
                  <a:lnTo>
                    <a:pt x="82" y="34"/>
                  </a:lnTo>
                  <a:lnTo>
                    <a:pt x="85" y="33"/>
                  </a:lnTo>
                  <a:lnTo>
                    <a:pt x="90" y="33"/>
                  </a:lnTo>
                  <a:lnTo>
                    <a:pt x="92" y="32"/>
                  </a:lnTo>
                  <a:lnTo>
                    <a:pt x="103" y="30"/>
                  </a:lnTo>
                  <a:lnTo>
                    <a:pt x="109" y="28"/>
                  </a:lnTo>
                  <a:lnTo>
                    <a:pt x="114" y="27"/>
                  </a:lnTo>
                  <a:lnTo>
                    <a:pt x="119" y="25"/>
                  </a:lnTo>
                  <a:lnTo>
                    <a:pt x="123" y="24"/>
                  </a:lnTo>
                  <a:lnTo>
                    <a:pt x="125" y="23"/>
                  </a:lnTo>
                  <a:lnTo>
                    <a:pt x="130" y="21"/>
                  </a:lnTo>
                  <a:lnTo>
                    <a:pt x="131" y="21"/>
                  </a:lnTo>
                  <a:lnTo>
                    <a:pt x="134" y="20"/>
                  </a:lnTo>
                  <a:lnTo>
                    <a:pt x="140" y="14"/>
                  </a:lnTo>
                  <a:lnTo>
                    <a:pt x="141" y="12"/>
                  </a:lnTo>
                  <a:lnTo>
                    <a:pt x="142" y="11"/>
                  </a:lnTo>
                  <a:lnTo>
                    <a:pt x="143" y="11"/>
                  </a:lnTo>
                  <a:lnTo>
                    <a:pt x="146" y="10"/>
                  </a:lnTo>
                  <a:lnTo>
                    <a:pt x="149" y="10"/>
                  </a:lnTo>
                  <a:lnTo>
                    <a:pt x="153" y="8"/>
                  </a:lnTo>
                  <a:lnTo>
                    <a:pt x="155" y="8"/>
                  </a:lnTo>
                  <a:lnTo>
                    <a:pt x="158" y="8"/>
                  </a:lnTo>
                  <a:lnTo>
                    <a:pt x="160" y="7"/>
                  </a:lnTo>
                  <a:lnTo>
                    <a:pt x="162" y="7"/>
                  </a:lnTo>
                  <a:lnTo>
                    <a:pt x="163" y="7"/>
                  </a:lnTo>
                  <a:lnTo>
                    <a:pt x="167" y="8"/>
                  </a:lnTo>
                  <a:lnTo>
                    <a:pt x="168" y="8"/>
                  </a:lnTo>
                  <a:lnTo>
                    <a:pt x="169" y="7"/>
                  </a:lnTo>
                  <a:lnTo>
                    <a:pt x="170" y="7"/>
                  </a:lnTo>
                  <a:lnTo>
                    <a:pt x="172" y="7"/>
                  </a:lnTo>
                  <a:lnTo>
                    <a:pt x="176" y="2"/>
                  </a:lnTo>
                  <a:lnTo>
                    <a:pt x="179" y="0"/>
                  </a:lnTo>
                  <a:lnTo>
                    <a:pt x="181" y="0"/>
                  </a:lnTo>
                  <a:lnTo>
                    <a:pt x="188" y="1"/>
                  </a:lnTo>
                  <a:lnTo>
                    <a:pt x="194" y="0"/>
                  </a:lnTo>
                  <a:lnTo>
                    <a:pt x="203" y="2"/>
                  </a:lnTo>
                  <a:lnTo>
                    <a:pt x="208" y="3"/>
                  </a:lnTo>
                  <a:lnTo>
                    <a:pt x="218" y="3"/>
                  </a:lnTo>
                  <a:lnTo>
                    <a:pt x="231" y="6"/>
                  </a:lnTo>
                  <a:lnTo>
                    <a:pt x="233" y="6"/>
                  </a:lnTo>
                  <a:lnTo>
                    <a:pt x="238" y="36"/>
                  </a:lnTo>
                  <a:lnTo>
                    <a:pt x="231" y="64"/>
                  </a:lnTo>
                  <a:lnTo>
                    <a:pt x="207" y="94"/>
                  </a:lnTo>
                  <a:lnTo>
                    <a:pt x="114" y="213"/>
                  </a:lnTo>
                  <a:lnTo>
                    <a:pt x="46" y="128"/>
                  </a:lnTo>
                  <a:lnTo>
                    <a:pt x="33" y="111"/>
                  </a:lnTo>
                  <a:lnTo>
                    <a:pt x="29" y="116"/>
                  </a:lnTo>
                  <a:lnTo>
                    <a:pt x="22" y="112"/>
                  </a:lnTo>
                  <a:lnTo>
                    <a:pt x="18" y="111"/>
                  </a:lnTo>
                  <a:lnTo>
                    <a:pt x="13" y="110"/>
                  </a:lnTo>
                  <a:lnTo>
                    <a:pt x="6" y="111"/>
                  </a:lnTo>
                  <a:lnTo>
                    <a:pt x="4" y="80"/>
                  </a:lnTo>
                  <a:lnTo>
                    <a:pt x="2" y="80"/>
                  </a:lnTo>
                  <a:lnTo>
                    <a:pt x="0" y="74"/>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5" name="Freeform 82"/>
            <p:cNvSpPr>
              <a:spLocks/>
            </p:cNvSpPr>
            <p:nvPr/>
          </p:nvSpPr>
          <p:spPr bwMode="auto">
            <a:xfrm>
              <a:off x="2643174" y="1730325"/>
              <a:ext cx="701441" cy="1214442"/>
            </a:xfrm>
            <a:custGeom>
              <a:avLst/>
              <a:gdLst>
                <a:gd name="T0" fmla="*/ 75 w 261"/>
                <a:gd name="T1" fmla="*/ 6 h 456"/>
                <a:gd name="T2" fmla="*/ 169 w 261"/>
                <a:gd name="T3" fmla="*/ 26 h 456"/>
                <a:gd name="T4" fmla="*/ 147 w 261"/>
                <a:gd name="T5" fmla="*/ 57 h 456"/>
                <a:gd name="T6" fmla="*/ 142 w 261"/>
                <a:gd name="T7" fmla="*/ 73 h 456"/>
                <a:gd name="T8" fmla="*/ 141 w 261"/>
                <a:gd name="T9" fmla="*/ 82 h 456"/>
                <a:gd name="T10" fmla="*/ 151 w 261"/>
                <a:gd name="T11" fmla="*/ 97 h 456"/>
                <a:gd name="T12" fmla="*/ 152 w 261"/>
                <a:gd name="T13" fmla="*/ 110 h 456"/>
                <a:gd name="T14" fmla="*/ 147 w 261"/>
                <a:gd name="T15" fmla="*/ 123 h 456"/>
                <a:gd name="T16" fmla="*/ 141 w 261"/>
                <a:gd name="T17" fmla="*/ 156 h 456"/>
                <a:gd name="T18" fmla="*/ 150 w 261"/>
                <a:gd name="T19" fmla="*/ 174 h 456"/>
                <a:gd name="T20" fmla="*/ 150 w 261"/>
                <a:gd name="T21" fmla="*/ 228 h 456"/>
                <a:gd name="T22" fmla="*/ 154 w 261"/>
                <a:gd name="T23" fmla="*/ 262 h 456"/>
                <a:gd name="T24" fmla="*/ 163 w 261"/>
                <a:gd name="T25" fmla="*/ 285 h 456"/>
                <a:gd name="T26" fmla="*/ 178 w 261"/>
                <a:gd name="T27" fmla="*/ 291 h 456"/>
                <a:gd name="T28" fmla="*/ 206 w 261"/>
                <a:gd name="T29" fmla="*/ 340 h 456"/>
                <a:gd name="T30" fmla="*/ 213 w 261"/>
                <a:gd name="T31" fmla="*/ 360 h 456"/>
                <a:gd name="T32" fmla="*/ 222 w 261"/>
                <a:gd name="T33" fmla="*/ 365 h 456"/>
                <a:gd name="T34" fmla="*/ 235 w 261"/>
                <a:gd name="T35" fmla="*/ 380 h 456"/>
                <a:gd name="T36" fmla="*/ 248 w 261"/>
                <a:gd name="T37" fmla="*/ 414 h 456"/>
                <a:gd name="T38" fmla="*/ 252 w 261"/>
                <a:gd name="T39" fmla="*/ 429 h 456"/>
                <a:gd name="T40" fmla="*/ 257 w 261"/>
                <a:gd name="T41" fmla="*/ 450 h 456"/>
                <a:gd name="T42" fmla="*/ 230 w 261"/>
                <a:gd name="T43" fmla="*/ 451 h 456"/>
                <a:gd name="T44" fmla="*/ 156 w 261"/>
                <a:gd name="T45" fmla="*/ 435 h 456"/>
                <a:gd name="T46" fmla="*/ 163 w 261"/>
                <a:gd name="T47" fmla="*/ 427 h 456"/>
                <a:gd name="T48" fmla="*/ 161 w 261"/>
                <a:gd name="T49" fmla="*/ 414 h 456"/>
                <a:gd name="T50" fmla="*/ 165 w 261"/>
                <a:gd name="T51" fmla="*/ 389 h 456"/>
                <a:gd name="T52" fmla="*/ 156 w 261"/>
                <a:gd name="T53" fmla="*/ 372 h 456"/>
                <a:gd name="T54" fmla="*/ 145 w 261"/>
                <a:gd name="T55" fmla="*/ 353 h 456"/>
                <a:gd name="T56" fmla="*/ 137 w 261"/>
                <a:gd name="T57" fmla="*/ 342 h 456"/>
                <a:gd name="T58" fmla="*/ 127 w 261"/>
                <a:gd name="T59" fmla="*/ 328 h 456"/>
                <a:gd name="T60" fmla="*/ 111 w 261"/>
                <a:gd name="T61" fmla="*/ 307 h 456"/>
                <a:gd name="T62" fmla="*/ 92 w 261"/>
                <a:gd name="T63" fmla="*/ 290 h 456"/>
                <a:gd name="T64" fmla="*/ 77 w 261"/>
                <a:gd name="T65" fmla="*/ 277 h 456"/>
                <a:gd name="T66" fmla="*/ 70 w 261"/>
                <a:gd name="T67" fmla="*/ 250 h 456"/>
                <a:gd name="T68" fmla="*/ 65 w 261"/>
                <a:gd name="T69" fmla="*/ 213 h 456"/>
                <a:gd name="T70" fmla="*/ 54 w 261"/>
                <a:gd name="T71" fmla="*/ 201 h 456"/>
                <a:gd name="T72" fmla="*/ 56 w 261"/>
                <a:gd name="T73" fmla="*/ 177 h 456"/>
                <a:gd name="T74" fmla="*/ 43 w 261"/>
                <a:gd name="T75" fmla="*/ 151 h 456"/>
                <a:gd name="T76" fmla="*/ 42 w 261"/>
                <a:gd name="T77" fmla="*/ 129 h 456"/>
                <a:gd name="T78" fmla="*/ 17 w 261"/>
                <a:gd name="T79" fmla="*/ 92 h 456"/>
                <a:gd name="T80" fmla="*/ 24 w 261"/>
                <a:gd name="T81" fmla="*/ 78 h 456"/>
                <a:gd name="T82" fmla="*/ 12 w 261"/>
                <a:gd name="T83" fmla="*/ 53 h 456"/>
                <a:gd name="T84" fmla="*/ 16 w 261"/>
                <a:gd name="T85" fmla="*/ 29 h 456"/>
                <a:gd name="T86" fmla="*/ 11 w 261"/>
                <a:gd name="T87" fmla="*/ 25 h 456"/>
                <a:gd name="T88" fmla="*/ 8 w 261"/>
                <a:gd name="T89" fmla="*/ 10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1"/>
                <a:gd name="T136" fmla="*/ 0 h 456"/>
                <a:gd name="T137" fmla="*/ 261 w 261"/>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1" h="456">
                  <a:moveTo>
                    <a:pt x="8" y="10"/>
                  </a:moveTo>
                  <a:lnTo>
                    <a:pt x="0" y="0"/>
                  </a:lnTo>
                  <a:lnTo>
                    <a:pt x="75" y="6"/>
                  </a:lnTo>
                  <a:lnTo>
                    <a:pt x="175" y="15"/>
                  </a:lnTo>
                  <a:lnTo>
                    <a:pt x="178" y="15"/>
                  </a:lnTo>
                  <a:lnTo>
                    <a:pt x="169" y="26"/>
                  </a:lnTo>
                  <a:lnTo>
                    <a:pt x="158" y="36"/>
                  </a:lnTo>
                  <a:lnTo>
                    <a:pt x="149" y="47"/>
                  </a:lnTo>
                  <a:lnTo>
                    <a:pt x="147" y="57"/>
                  </a:lnTo>
                  <a:lnTo>
                    <a:pt x="146" y="56"/>
                  </a:lnTo>
                  <a:lnTo>
                    <a:pt x="142" y="57"/>
                  </a:lnTo>
                  <a:lnTo>
                    <a:pt x="142" y="73"/>
                  </a:lnTo>
                  <a:lnTo>
                    <a:pt x="141" y="77"/>
                  </a:lnTo>
                  <a:lnTo>
                    <a:pt x="138" y="77"/>
                  </a:lnTo>
                  <a:lnTo>
                    <a:pt x="141" y="82"/>
                  </a:lnTo>
                  <a:lnTo>
                    <a:pt x="143" y="84"/>
                  </a:lnTo>
                  <a:lnTo>
                    <a:pt x="150" y="93"/>
                  </a:lnTo>
                  <a:lnTo>
                    <a:pt x="151" y="97"/>
                  </a:lnTo>
                  <a:lnTo>
                    <a:pt x="151" y="101"/>
                  </a:lnTo>
                  <a:lnTo>
                    <a:pt x="152" y="105"/>
                  </a:lnTo>
                  <a:lnTo>
                    <a:pt x="152" y="110"/>
                  </a:lnTo>
                  <a:lnTo>
                    <a:pt x="150" y="112"/>
                  </a:lnTo>
                  <a:lnTo>
                    <a:pt x="147" y="115"/>
                  </a:lnTo>
                  <a:lnTo>
                    <a:pt x="147" y="123"/>
                  </a:lnTo>
                  <a:lnTo>
                    <a:pt x="145" y="127"/>
                  </a:lnTo>
                  <a:lnTo>
                    <a:pt x="141" y="148"/>
                  </a:lnTo>
                  <a:lnTo>
                    <a:pt x="141" y="156"/>
                  </a:lnTo>
                  <a:lnTo>
                    <a:pt x="143" y="160"/>
                  </a:lnTo>
                  <a:lnTo>
                    <a:pt x="143" y="167"/>
                  </a:lnTo>
                  <a:lnTo>
                    <a:pt x="150" y="174"/>
                  </a:lnTo>
                  <a:lnTo>
                    <a:pt x="149" y="204"/>
                  </a:lnTo>
                  <a:lnTo>
                    <a:pt x="150" y="216"/>
                  </a:lnTo>
                  <a:lnTo>
                    <a:pt x="150" y="228"/>
                  </a:lnTo>
                  <a:lnTo>
                    <a:pt x="146" y="243"/>
                  </a:lnTo>
                  <a:lnTo>
                    <a:pt x="149" y="253"/>
                  </a:lnTo>
                  <a:lnTo>
                    <a:pt x="154" y="262"/>
                  </a:lnTo>
                  <a:lnTo>
                    <a:pt x="161" y="268"/>
                  </a:lnTo>
                  <a:lnTo>
                    <a:pt x="160" y="279"/>
                  </a:lnTo>
                  <a:lnTo>
                    <a:pt x="163" y="285"/>
                  </a:lnTo>
                  <a:lnTo>
                    <a:pt x="168" y="279"/>
                  </a:lnTo>
                  <a:lnTo>
                    <a:pt x="172" y="284"/>
                  </a:lnTo>
                  <a:lnTo>
                    <a:pt x="178" y="291"/>
                  </a:lnTo>
                  <a:lnTo>
                    <a:pt x="196" y="316"/>
                  </a:lnTo>
                  <a:lnTo>
                    <a:pt x="203" y="325"/>
                  </a:lnTo>
                  <a:lnTo>
                    <a:pt x="206" y="340"/>
                  </a:lnTo>
                  <a:lnTo>
                    <a:pt x="212" y="345"/>
                  </a:lnTo>
                  <a:lnTo>
                    <a:pt x="213" y="353"/>
                  </a:lnTo>
                  <a:lnTo>
                    <a:pt x="213" y="360"/>
                  </a:lnTo>
                  <a:lnTo>
                    <a:pt x="215" y="369"/>
                  </a:lnTo>
                  <a:lnTo>
                    <a:pt x="217" y="363"/>
                  </a:lnTo>
                  <a:lnTo>
                    <a:pt x="222" y="365"/>
                  </a:lnTo>
                  <a:lnTo>
                    <a:pt x="224" y="380"/>
                  </a:lnTo>
                  <a:lnTo>
                    <a:pt x="229" y="376"/>
                  </a:lnTo>
                  <a:lnTo>
                    <a:pt x="235" y="380"/>
                  </a:lnTo>
                  <a:lnTo>
                    <a:pt x="239" y="397"/>
                  </a:lnTo>
                  <a:lnTo>
                    <a:pt x="240" y="409"/>
                  </a:lnTo>
                  <a:lnTo>
                    <a:pt x="248" y="414"/>
                  </a:lnTo>
                  <a:lnTo>
                    <a:pt x="255" y="414"/>
                  </a:lnTo>
                  <a:lnTo>
                    <a:pt x="256" y="418"/>
                  </a:lnTo>
                  <a:lnTo>
                    <a:pt x="252" y="429"/>
                  </a:lnTo>
                  <a:lnTo>
                    <a:pt x="256" y="435"/>
                  </a:lnTo>
                  <a:lnTo>
                    <a:pt x="258" y="440"/>
                  </a:lnTo>
                  <a:lnTo>
                    <a:pt x="257" y="450"/>
                  </a:lnTo>
                  <a:lnTo>
                    <a:pt x="261" y="456"/>
                  </a:lnTo>
                  <a:lnTo>
                    <a:pt x="255" y="453"/>
                  </a:lnTo>
                  <a:lnTo>
                    <a:pt x="230" y="451"/>
                  </a:lnTo>
                  <a:lnTo>
                    <a:pt x="174" y="442"/>
                  </a:lnTo>
                  <a:lnTo>
                    <a:pt x="154" y="437"/>
                  </a:lnTo>
                  <a:lnTo>
                    <a:pt x="156" y="435"/>
                  </a:lnTo>
                  <a:lnTo>
                    <a:pt x="158" y="435"/>
                  </a:lnTo>
                  <a:lnTo>
                    <a:pt x="161" y="430"/>
                  </a:lnTo>
                  <a:lnTo>
                    <a:pt x="163" y="427"/>
                  </a:lnTo>
                  <a:lnTo>
                    <a:pt x="162" y="420"/>
                  </a:lnTo>
                  <a:lnTo>
                    <a:pt x="158" y="416"/>
                  </a:lnTo>
                  <a:lnTo>
                    <a:pt x="161" y="414"/>
                  </a:lnTo>
                  <a:lnTo>
                    <a:pt x="167" y="406"/>
                  </a:lnTo>
                  <a:lnTo>
                    <a:pt x="170" y="399"/>
                  </a:lnTo>
                  <a:lnTo>
                    <a:pt x="165" y="389"/>
                  </a:lnTo>
                  <a:lnTo>
                    <a:pt x="165" y="382"/>
                  </a:lnTo>
                  <a:lnTo>
                    <a:pt x="160" y="381"/>
                  </a:lnTo>
                  <a:lnTo>
                    <a:pt x="156" y="372"/>
                  </a:lnTo>
                  <a:lnTo>
                    <a:pt x="152" y="366"/>
                  </a:lnTo>
                  <a:lnTo>
                    <a:pt x="150" y="359"/>
                  </a:lnTo>
                  <a:lnTo>
                    <a:pt x="145" y="353"/>
                  </a:lnTo>
                  <a:lnTo>
                    <a:pt x="139" y="354"/>
                  </a:lnTo>
                  <a:lnTo>
                    <a:pt x="138" y="350"/>
                  </a:lnTo>
                  <a:lnTo>
                    <a:pt x="137" y="342"/>
                  </a:lnTo>
                  <a:lnTo>
                    <a:pt x="132" y="338"/>
                  </a:lnTo>
                  <a:lnTo>
                    <a:pt x="130" y="332"/>
                  </a:lnTo>
                  <a:lnTo>
                    <a:pt x="127" y="328"/>
                  </a:lnTo>
                  <a:lnTo>
                    <a:pt x="121" y="319"/>
                  </a:lnTo>
                  <a:lnTo>
                    <a:pt x="117" y="312"/>
                  </a:lnTo>
                  <a:lnTo>
                    <a:pt x="111" y="307"/>
                  </a:lnTo>
                  <a:lnTo>
                    <a:pt x="99" y="301"/>
                  </a:lnTo>
                  <a:lnTo>
                    <a:pt x="97" y="295"/>
                  </a:lnTo>
                  <a:lnTo>
                    <a:pt x="92" y="290"/>
                  </a:lnTo>
                  <a:lnTo>
                    <a:pt x="87" y="284"/>
                  </a:lnTo>
                  <a:lnTo>
                    <a:pt x="80" y="282"/>
                  </a:lnTo>
                  <a:lnTo>
                    <a:pt x="77" y="277"/>
                  </a:lnTo>
                  <a:lnTo>
                    <a:pt x="72" y="273"/>
                  </a:lnTo>
                  <a:lnTo>
                    <a:pt x="67" y="266"/>
                  </a:lnTo>
                  <a:lnTo>
                    <a:pt x="70" y="250"/>
                  </a:lnTo>
                  <a:lnTo>
                    <a:pt x="64" y="246"/>
                  </a:lnTo>
                  <a:lnTo>
                    <a:pt x="66" y="228"/>
                  </a:lnTo>
                  <a:lnTo>
                    <a:pt x="65" y="213"/>
                  </a:lnTo>
                  <a:lnTo>
                    <a:pt x="60" y="202"/>
                  </a:lnTo>
                  <a:lnTo>
                    <a:pt x="54" y="203"/>
                  </a:lnTo>
                  <a:lnTo>
                    <a:pt x="54" y="201"/>
                  </a:lnTo>
                  <a:lnTo>
                    <a:pt x="52" y="197"/>
                  </a:lnTo>
                  <a:lnTo>
                    <a:pt x="55" y="186"/>
                  </a:lnTo>
                  <a:lnTo>
                    <a:pt x="56" y="177"/>
                  </a:lnTo>
                  <a:lnTo>
                    <a:pt x="51" y="163"/>
                  </a:lnTo>
                  <a:lnTo>
                    <a:pt x="48" y="157"/>
                  </a:lnTo>
                  <a:lnTo>
                    <a:pt x="43" y="151"/>
                  </a:lnTo>
                  <a:lnTo>
                    <a:pt x="39" y="148"/>
                  </a:lnTo>
                  <a:lnTo>
                    <a:pt x="41" y="138"/>
                  </a:lnTo>
                  <a:lnTo>
                    <a:pt x="42" y="129"/>
                  </a:lnTo>
                  <a:lnTo>
                    <a:pt x="39" y="122"/>
                  </a:lnTo>
                  <a:lnTo>
                    <a:pt x="27" y="104"/>
                  </a:lnTo>
                  <a:lnTo>
                    <a:pt x="17" y="92"/>
                  </a:lnTo>
                  <a:lnTo>
                    <a:pt x="20" y="82"/>
                  </a:lnTo>
                  <a:lnTo>
                    <a:pt x="17" y="73"/>
                  </a:lnTo>
                  <a:lnTo>
                    <a:pt x="24" y="78"/>
                  </a:lnTo>
                  <a:lnTo>
                    <a:pt x="26" y="71"/>
                  </a:lnTo>
                  <a:lnTo>
                    <a:pt x="22" y="66"/>
                  </a:lnTo>
                  <a:lnTo>
                    <a:pt x="12" y="53"/>
                  </a:lnTo>
                  <a:lnTo>
                    <a:pt x="11" y="42"/>
                  </a:lnTo>
                  <a:lnTo>
                    <a:pt x="16" y="35"/>
                  </a:lnTo>
                  <a:lnTo>
                    <a:pt x="16" y="29"/>
                  </a:lnTo>
                  <a:lnTo>
                    <a:pt x="16" y="27"/>
                  </a:lnTo>
                  <a:lnTo>
                    <a:pt x="13" y="25"/>
                  </a:lnTo>
                  <a:lnTo>
                    <a:pt x="11" y="25"/>
                  </a:lnTo>
                  <a:lnTo>
                    <a:pt x="10" y="24"/>
                  </a:lnTo>
                  <a:lnTo>
                    <a:pt x="8" y="14"/>
                  </a:lnTo>
                  <a:lnTo>
                    <a:pt x="8" y="10"/>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6" name="Freeform 83"/>
            <p:cNvSpPr>
              <a:spLocks/>
            </p:cNvSpPr>
            <p:nvPr/>
          </p:nvSpPr>
          <p:spPr bwMode="auto">
            <a:xfrm>
              <a:off x="2858132" y="2875863"/>
              <a:ext cx="1031797" cy="1335025"/>
            </a:xfrm>
            <a:custGeom>
              <a:avLst/>
              <a:gdLst>
                <a:gd name="T0" fmla="*/ 9 w 384"/>
                <a:gd name="T1" fmla="*/ 8 h 502"/>
                <a:gd name="T2" fmla="*/ 22 w 384"/>
                <a:gd name="T3" fmla="*/ 6 h 502"/>
                <a:gd name="T4" fmla="*/ 55 w 384"/>
                <a:gd name="T5" fmla="*/ 9 h 502"/>
                <a:gd name="T6" fmla="*/ 68 w 384"/>
                <a:gd name="T7" fmla="*/ 0 h 502"/>
                <a:gd name="T8" fmla="*/ 94 w 384"/>
                <a:gd name="T9" fmla="*/ 12 h 502"/>
                <a:gd name="T10" fmla="*/ 181 w 384"/>
                <a:gd name="T11" fmla="*/ 26 h 502"/>
                <a:gd name="T12" fmla="*/ 201 w 384"/>
                <a:gd name="T13" fmla="*/ 73 h 502"/>
                <a:gd name="T14" fmla="*/ 207 w 384"/>
                <a:gd name="T15" fmla="*/ 93 h 502"/>
                <a:gd name="T16" fmla="*/ 220 w 384"/>
                <a:gd name="T17" fmla="*/ 118 h 502"/>
                <a:gd name="T18" fmla="*/ 231 w 384"/>
                <a:gd name="T19" fmla="*/ 128 h 502"/>
                <a:gd name="T20" fmla="*/ 253 w 384"/>
                <a:gd name="T21" fmla="*/ 171 h 502"/>
                <a:gd name="T22" fmla="*/ 255 w 384"/>
                <a:gd name="T23" fmla="*/ 182 h 502"/>
                <a:gd name="T24" fmla="*/ 261 w 384"/>
                <a:gd name="T25" fmla="*/ 201 h 502"/>
                <a:gd name="T26" fmla="*/ 261 w 384"/>
                <a:gd name="T27" fmla="*/ 228 h 502"/>
                <a:gd name="T28" fmla="*/ 278 w 384"/>
                <a:gd name="T29" fmla="*/ 263 h 502"/>
                <a:gd name="T30" fmla="*/ 277 w 384"/>
                <a:gd name="T31" fmla="*/ 290 h 502"/>
                <a:gd name="T32" fmla="*/ 297 w 384"/>
                <a:gd name="T33" fmla="*/ 323 h 502"/>
                <a:gd name="T34" fmla="*/ 288 w 384"/>
                <a:gd name="T35" fmla="*/ 356 h 502"/>
                <a:gd name="T36" fmla="*/ 296 w 384"/>
                <a:gd name="T37" fmla="*/ 378 h 502"/>
                <a:gd name="T38" fmla="*/ 321 w 384"/>
                <a:gd name="T39" fmla="*/ 376 h 502"/>
                <a:gd name="T40" fmla="*/ 332 w 384"/>
                <a:gd name="T41" fmla="*/ 374 h 502"/>
                <a:gd name="T42" fmla="*/ 346 w 384"/>
                <a:gd name="T43" fmla="*/ 389 h 502"/>
                <a:gd name="T44" fmla="*/ 362 w 384"/>
                <a:gd name="T45" fmla="*/ 419 h 502"/>
                <a:gd name="T46" fmla="*/ 365 w 384"/>
                <a:gd name="T47" fmla="*/ 429 h 502"/>
                <a:gd name="T48" fmla="*/ 371 w 384"/>
                <a:gd name="T49" fmla="*/ 444 h 502"/>
                <a:gd name="T50" fmla="*/ 383 w 384"/>
                <a:gd name="T51" fmla="*/ 451 h 502"/>
                <a:gd name="T52" fmla="*/ 383 w 384"/>
                <a:gd name="T53" fmla="*/ 470 h 502"/>
                <a:gd name="T54" fmla="*/ 368 w 384"/>
                <a:gd name="T55" fmla="*/ 490 h 502"/>
                <a:gd name="T56" fmla="*/ 342 w 384"/>
                <a:gd name="T57" fmla="*/ 500 h 502"/>
                <a:gd name="T58" fmla="*/ 331 w 384"/>
                <a:gd name="T59" fmla="*/ 499 h 502"/>
                <a:gd name="T60" fmla="*/ 322 w 384"/>
                <a:gd name="T61" fmla="*/ 477 h 502"/>
                <a:gd name="T62" fmla="*/ 322 w 384"/>
                <a:gd name="T63" fmla="*/ 468 h 502"/>
                <a:gd name="T64" fmla="*/ 313 w 384"/>
                <a:gd name="T65" fmla="*/ 446 h 502"/>
                <a:gd name="T66" fmla="*/ 290 w 384"/>
                <a:gd name="T67" fmla="*/ 429 h 502"/>
                <a:gd name="T68" fmla="*/ 270 w 384"/>
                <a:gd name="T69" fmla="*/ 398 h 502"/>
                <a:gd name="T70" fmla="*/ 245 w 384"/>
                <a:gd name="T71" fmla="*/ 371 h 502"/>
                <a:gd name="T72" fmla="*/ 199 w 384"/>
                <a:gd name="T73" fmla="*/ 342 h 502"/>
                <a:gd name="T74" fmla="*/ 181 w 384"/>
                <a:gd name="T75" fmla="*/ 322 h 502"/>
                <a:gd name="T76" fmla="*/ 177 w 384"/>
                <a:gd name="T77" fmla="*/ 304 h 502"/>
                <a:gd name="T78" fmla="*/ 191 w 384"/>
                <a:gd name="T79" fmla="*/ 260 h 502"/>
                <a:gd name="T80" fmla="*/ 193 w 384"/>
                <a:gd name="T81" fmla="*/ 245 h 502"/>
                <a:gd name="T82" fmla="*/ 188 w 384"/>
                <a:gd name="T83" fmla="*/ 197 h 502"/>
                <a:gd name="T84" fmla="*/ 169 w 384"/>
                <a:gd name="T85" fmla="*/ 179 h 502"/>
                <a:gd name="T86" fmla="*/ 160 w 384"/>
                <a:gd name="T87" fmla="*/ 170 h 502"/>
                <a:gd name="T88" fmla="*/ 147 w 384"/>
                <a:gd name="T89" fmla="*/ 163 h 502"/>
                <a:gd name="T90" fmla="*/ 149 w 384"/>
                <a:gd name="T91" fmla="*/ 155 h 502"/>
                <a:gd name="T92" fmla="*/ 136 w 384"/>
                <a:gd name="T93" fmla="*/ 143 h 502"/>
                <a:gd name="T94" fmla="*/ 115 w 384"/>
                <a:gd name="T95" fmla="*/ 118 h 502"/>
                <a:gd name="T96" fmla="*/ 88 w 384"/>
                <a:gd name="T97" fmla="*/ 118 h 502"/>
                <a:gd name="T98" fmla="*/ 80 w 384"/>
                <a:gd name="T99" fmla="*/ 99 h 502"/>
                <a:gd name="T100" fmla="*/ 54 w 384"/>
                <a:gd name="T101" fmla="*/ 74 h 502"/>
                <a:gd name="T102" fmla="*/ 36 w 384"/>
                <a:gd name="T103" fmla="*/ 67 h 502"/>
                <a:gd name="T104" fmla="*/ 33 w 384"/>
                <a:gd name="T105" fmla="*/ 44 h 502"/>
                <a:gd name="T106" fmla="*/ 13 w 384"/>
                <a:gd name="T107" fmla="*/ 24 h 502"/>
                <a:gd name="T108" fmla="*/ 5 w 384"/>
                <a:gd name="T109" fmla="*/ 19 h 5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4"/>
                <a:gd name="T166" fmla="*/ 0 h 502"/>
                <a:gd name="T167" fmla="*/ 384 w 384"/>
                <a:gd name="T168" fmla="*/ 502 h 5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4" h="502">
                  <a:moveTo>
                    <a:pt x="0" y="7"/>
                  </a:moveTo>
                  <a:lnTo>
                    <a:pt x="4" y="7"/>
                  </a:lnTo>
                  <a:lnTo>
                    <a:pt x="9" y="8"/>
                  </a:lnTo>
                  <a:lnTo>
                    <a:pt x="14" y="7"/>
                  </a:lnTo>
                  <a:lnTo>
                    <a:pt x="17" y="8"/>
                  </a:lnTo>
                  <a:lnTo>
                    <a:pt x="22" y="6"/>
                  </a:lnTo>
                  <a:lnTo>
                    <a:pt x="27" y="10"/>
                  </a:lnTo>
                  <a:lnTo>
                    <a:pt x="44" y="11"/>
                  </a:lnTo>
                  <a:lnTo>
                    <a:pt x="55" y="9"/>
                  </a:lnTo>
                  <a:lnTo>
                    <a:pt x="59" y="7"/>
                  </a:lnTo>
                  <a:lnTo>
                    <a:pt x="59" y="4"/>
                  </a:lnTo>
                  <a:lnTo>
                    <a:pt x="68" y="0"/>
                  </a:lnTo>
                  <a:lnTo>
                    <a:pt x="72" y="2"/>
                  </a:lnTo>
                  <a:lnTo>
                    <a:pt x="74" y="7"/>
                  </a:lnTo>
                  <a:lnTo>
                    <a:pt x="94" y="12"/>
                  </a:lnTo>
                  <a:lnTo>
                    <a:pt x="150" y="21"/>
                  </a:lnTo>
                  <a:lnTo>
                    <a:pt x="175" y="23"/>
                  </a:lnTo>
                  <a:lnTo>
                    <a:pt x="181" y="26"/>
                  </a:lnTo>
                  <a:lnTo>
                    <a:pt x="190" y="40"/>
                  </a:lnTo>
                  <a:lnTo>
                    <a:pt x="192" y="54"/>
                  </a:lnTo>
                  <a:lnTo>
                    <a:pt x="201" y="73"/>
                  </a:lnTo>
                  <a:lnTo>
                    <a:pt x="200" y="77"/>
                  </a:lnTo>
                  <a:lnTo>
                    <a:pt x="204" y="93"/>
                  </a:lnTo>
                  <a:lnTo>
                    <a:pt x="207" y="93"/>
                  </a:lnTo>
                  <a:lnTo>
                    <a:pt x="207" y="97"/>
                  </a:lnTo>
                  <a:lnTo>
                    <a:pt x="223" y="111"/>
                  </a:lnTo>
                  <a:lnTo>
                    <a:pt x="220" y="118"/>
                  </a:lnTo>
                  <a:lnTo>
                    <a:pt x="223" y="130"/>
                  </a:lnTo>
                  <a:lnTo>
                    <a:pt x="227" y="130"/>
                  </a:lnTo>
                  <a:lnTo>
                    <a:pt x="231" y="128"/>
                  </a:lnTo>
                  <a:lnTo>
                    <a:pt x="248" y="146"/>
                  </a:lnTo>
                  <a:lnTo>
                    <a:pt x="247" y="154"/>
                  </a:lnTo>
                  <a:lnTo>
                    <a:pt x="253" y="171"/>
                  </a:lnTo>
                  <a:lnTo>
                    <a:pt x="255" y="169"/>
                  </a:lnTo>
                  <a:lnTo>
                    <a:pt x="256" y="171"/>
                  </a:lnTo>
                  <a:lnTo>
                    <a:pt x="255" y="182"/>
                  </a:lnTo>
                  <a:lnTo>
                    <a:pt x="257" y="187"/>
                  </a:lnTo>
                  <a:lnTo>
                    <a:pt x="257" y="201"/>
                  </a:lnTo>
                  <a:lnTo>
                    <a:pt x="261" y="201"/>
                  </a:lnTo>
                  <a:lnTo>
                    <a:pt x="261" y="209"/>
                  </a:lnTo>
                  <a:lnTo>
                    <a:pt x="256" y="223"/>
                  </a:lnTo>
                  <a:lnTo>
                    <a:pt x="261" y="228"/>
                  </a:lnTo>
                  <a:lnTo>
                    <a:pt x="259" y="229"/>
                  </a:lnTo>
                  <a:lnTo>
                    <a:pt x="268" y="257"/>
                  </a:lnTo>
                  <a:lnTo>
                    <a:pt x="278" y="263"/>
                  </a:lnTo>
                  <a:lnTo>
                    <a:pt x="276" y="269"/>
                  </a:lnTo>
                  <a:lnTo>
                    <a:pt x="279" y="272"/>
                  </a:lnTo>
                  <a:lnTo>
                    <a:pt x="277" y="290"/>
                  </a:lnTo>
                  <a:lnTo>
                    <a:pt x="283" y="298"/>
                  </a:lnTo>
                  <a:lnTo>
                    <a:pt x="290" y="304"/>
                  </a:lnTo>
                  <a:lnTo>
                    <a:pt x="297" y="323"/>
                  </a:lnTo>
                  <a:lnTo>
                    <a:pt x="296" y="333"/>
                  </a:lnTo>
                  <a:lnTo>
                    <a:pt x="289" y="342"/>
                  </a:lnTo>
                  <a:lnTo>
                    <a:pt x="288" y="356"/>
                  </a:lnTo>
                  <a:lnTo>
                    <a:pt x="291" y="361"/>
                  </a:lnTo>
                  <a:lnTo>
                    <a:pt x="291" y="368"/>
                  </a:lnTo>
                  <a:lnTo>
                    <a:pt x="296" y="378"/>
                  </a:lnTo>
                  <a:lnTo>
                    <a:pt x="307" y="383"/>
                  </a:lnTo>
                  <a:lnTo>
                    <a:pt x="317" y="381"/>
                  </a:lnTo>
                  <a:lnTo>
                    <a:pt x="321" y="376"/>
                  </a:lnTo>
                  <a:lnTo>
                    <a:pt x="325" y="370"/>
                  </a:lnTo>
                  <a:lnTo>
                    <a:pt x="332" y="371"/>
                  </a:lnTo>
                  <a:lnTo>
                    <a:pt x="332" y="374"/>
                  </a:lnTo>
                  <a:lnTo>
                    <a:pt x="335" y="376"/>
                  </a:lnTo>
                  <a:lnTo>
                    <a:pt x="338" y="386"/>
                  </a:lnTo>
                  <a:lnTo>
                    <a:pt x="346" y="389"/>
                  </a:lnTo>
                  <a:lnTo>
                    <a:pt x="349" y="401"/>
                  </a:lnTo>
                  <a:lnTo>
                    <a:pt x="359" y="402"/>
                  </a:lnTo>
                  <a:lnTo>
                    <a:pt x="362" y="419"/>
                  </a:lnTo>
                  <a:lnTo>
                    <a:pt x="364" y="423"/>
                  </a:lnTo>
                  <a:lnTo>
                    <a:pt x="365" y="425"/>
                  </a:lnTo>
                  <a:lnTo>
                    <a:pt x="365" y="429"/>
                  </a:lnTo>
                  <a:lnTo>
                    <a:pt x="362" y="434"/>
                  </a:lnTo>
                  <a:lnTo>
                    <a:pt x="365" y="435"/>
                  </a:lnTo>
                  <a:lnTo>
                    <a:pt x="371" y="444"/>
                  </a:lnTo>
                  <a:lnTo>
                    <a:pt x="376" y="444"/>
                  </a:lnTo>
                  <a:lnTo>
                    <a:pt x="378" y="448"/>
                  </a:lnTo>
                  <a:lnTo>
                    <a:pt x="383" y="451"/>
                  </a:lnTo>
                  <a:lnTo>
                    <a:pt x="383" y="458"/>
                  </a:lnTo>
                  <a:lnTo>
                    <a:pt x="384" y="464"/>
                  </a:lnTo>
                  <a:lnTo>
                    <a:pt x="383" y="470"/>
                  </a:lnTo>
                  <a:lnTo>
                    <a:pt x="378" y="481"/>
                  </a:lnTo>
                  <a:lnTo>
                    <a:pt x="372" y="487"/>
                  </a:lnTo>
                  <a:lnTo>
                    <a:pt x="368" y="490"/>
                  </a:lnTo>
                  <a:lnTo>
                    <a:pt x="359" y="492"/>
                  </a:lnTo>
                  <a:lnTo>
                    <a:pt x="346" y="500"/>
                  </a:lnTo>
                  <a:lnTo>
                    <a:pt x="342" y="500"/>
                  </a:lnTo>
                  <a:lnTo>
                    <a:pt x="342" y="502"/>
                  </a:lnTo>
                  <a:lnTo>
                    <a:pt x="335" y="502"/>
                  </a:lnTo>
                  <a:lnTo>
                    <a:pt x="331" y="499"/>
                  </a:lnTo>
                  <a:lnTo>
                    <a:pt x="324" y="488"/>
                  </a:lnTo>
                  <a:lnTo>
                    <a:pt x="323" y="484"/>
                  </a:lnTo>
                  <a:lnTo>
                    <a:pt x="322" y="477"/>
                  </a:lnTo>
                  <a:lnTo>
                    <a:pt x="322" y="475"/>
                  </a:lnTo>
                  <a:lnTo>
                    <a:pt x="321" y="470"/>
                  </a:lnTo>
                  <a:lnTo>
                    <a:pt x="322" y="468"/>
                  </a:lnTo>
                  <a:lnTo>
                    <a:pt x="321" y="466"/>
                  </a:lnTo>
                  <a:lnTo>
                    <a:pt x="319" y="459"/>
                  </a:lnTo>
                  <a:lnTo>
                    <a:pt x="313" y="446"/>
                  </a:lnTo>
                  <a:lnTo>
                    <a:pt x="308" y="434"/>
                  </a:lnTo>
                  <a:lnTo>
                    <a:pt x="296" y="429"/>
                  </a:lnTo>
                  <a:lnTo>
                    <a:pt x="290" y="429"/>
                  </a:lnTo>
                  <a:lnTo>
                    <a:pt x="278" y="410"/>
                  </a:lnTo>
                  <a:lnTo>
                    <a:pt x="278" y="405"/>
                  </a:lnTo>
                  <a:lnTo>
                    <a:pt x="270" y="398"/>
                  </a:lnTo>
                  <a:lnTo>
                    <a:pt x="248" y="375"/>
                  </a:lnTo>
                  <a:lnTo>
                    <a:pt x="250" y="372"/>
                  </a:lnTo>
                  <a:lnTo>
                    <a:pt x="245" y="371"/>
                  </a:lnTo>
                  <a:lnTo>
                    <a:pt x="213" y="358"/>
                  </a:lnTo>
                  <a:lnTo>
                    <a:pt x="205" y="344"/>
                  </a:lnTo>
                  <a:lnTo>
                    <a:pt x="199" y="342"/>
                  </a:lnTo>
                  <a:lnTo>
                    <a:pt x="200" y="328"/>
                  </a:lnTo>
                  <a:lnTo>
                    <a:pt x="190" y="320"/>
                  </a:lnTo>
                  <a:lnTo>
                    <a:pt x="181" y="322"/>
                  </a:lnTo>
                  <a:lnTo>
                    <a:pt x="179" y="321"/>
                  </a:lnTo>
                  <a:lnTo>
                    <a:pt x="180" y="313"/>
                  </a:lnTo>
                  <a:lnTo>
                    <a:pt x="177" y="304"/>
                  </a:lnTo>
                  <a:lnTo>
                    <a:pt x="180" y="289"/>
                  </a:lnTo>
                  <a:lnTo>
                    <a:pt x="189" y="273"/>
                  </a:lnTo>
                  <a:lnTo>
                    <a:pt x="191" y="260"/>
                  </a:lnTo>
                  <a:lnTo>
                    <a:pt x="197" y="257"/>
                  </a:lnTo>
                  <a:lnTo>
                    <a:pt x="194" y="252"/>
                  </a:lnTo>
                  <a:lnTo>
                    <a:pt x="193" y="245"/>
                  </a:lnTo>
                  <a:lnTo>
                    <a:pt x="193" y="212"/>
                  </a:lnTo>
                  <a:lnTo>
                    <a:pt x="191" y="201"/>
                  </a:lnTo>
                  <a:lnTo>
                    <a:pt x="188" y="197"/>
                  </a:lnTo>
                  <a:lnTo>
                    <a:pt x="179" y="182"/>
                  </a:lnTo>
                  <a:lnTo>
                    <a:pt x="175" y="176"/>
                  </a:lnTo>
                  <a:lnTo>
                    <a:pt x="169" y="179"/>
                  </a:lnTo>
                  <a:lnTo>
                    <a:pt x="163" y="175"/>
                  </a:lnTo>
                  <a:lnTo>
                    <a:pt x="163" y="172"/>
                  </a:lnTo>
                  <a:lnTo>
                    <a:pt x="160" y="170"/>
                  </a:lnTo>
                  <a:lnTo>
                    <a:pt x="157" y="171"/>
                  </a:lnTo>
                  <a:lnTo>
                    <a:pt x="154" y="167"/>
                  </a:lnTo>
                  <a:lnTo>
                    <a:pt x="147" y="163"/>
                  </a:lnTo>
                  <a:lnTo>
                    <a:pt x="146" y="160"/>
                  </a:lnTo>
                  <a:lnTo>
                    <a:pt x="150" y="158"/>
                  </a:lnTo>
                  <a:lnTo>
                    <a:pt x="149" y="155"/>
                  </a:lnTo>
                  <a:lnTo>
                    <a:pt x="138" y="151"/>
                  </a:lnTo>
                  <a:lnTo>
                    <a:pt x="135" y="148"/>
                  </a:lnTo>
                  <a:lnTo>
                    <a:pt x="136" y="143"/>
                  </a:lnTo>
                  <a:lnTo>
                    <a:pt x="132" y="122"/>
                  </a:lnTo>
                  <a:lnTo>
                    <a:pt x="127" y="119"/>
                  </a:lnTo>
                  <a:lnTo>
                    <a:pt x="115" y="118"/>
                  </a:lnTo>
                  <a:lnTo>
                    <a:pt x="100" y="116"/>
                  </a:lnTo>
                  <a:lnTo>
                    <a:pt x="91" y="119"/>
                  </a:lnTo>
                  <a:lnTo>
                    <a:pt x="88" y="118"/>
                  </a:lnTo>
                  <a:lnTo>
                    <a:pt x="89" y="114"/>
                  </a:lnTo>
                  <a:lnTo>
                    <a:pt x="83" y="110"/>
                  </a:lnTo>
                  <a:lnTo>
                    <a:pt x="80" y="99"/>
                  </a:lnTo>
                  <a:lnTo>
                    <a:pt x="71" y="94"/>
                  </a:lnTo>
                  <a:lnTo>
                    <a:pt x="62" y="93"/>
                  </a:lnTo>
                  <a:lnTo>
                    <a:pt x="54" y="74"/>
                  </a:lnTo>
                  <a:lnTo>
                    <a:pt x="45" y="72"/>
                  </a:lnTo>
                  <a:lnTo>
                    <a:pt x="40" y="74"/>
                  </a:lnTo>
                  <a:lnTo>
                    <a:pt x="36" y="67"/>
                  </a:lnTo>
                  <a:lnTo>
                    <a:pt x="33" y="67"/>
                  </a:lnTo>
                  <a:lnTo>
                    <a:pt x="31" y="63"/>
                  </a:lnTo>
                  <a:lnTo>
                    <a:pt x="33" y="44"/>
                  </a:lnTo>
                  <a:lnTo>
                    <a:pt x="23" y="35"/>
                  </a:lnTo>
                  <a:lnTo>
                    <a:pt x="18" y="35"/>
                  </a:lnTo>
                  <a:lnTo>
                    <a:pt x="13" y="24"/>
                  </a:lnTo>
                  <a:lnTo>
                    <a:pt x="14" y="17"/>
                  </a:lnTo>
                  <a:lnTo>
                    <a:pt x="11" y="19"/>
                  </a:lnTo>
                  <a:lnTo>
                    <a:pt x="5" y="19"/>
                  </a:lnTo>
                  <a:lnTo>
                    <a:pt x="4" y="20"/>
                  </a:lnTo>
                  <a:lnTo>
                    <a:pt x="0" y="7"/>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7" name="Freeform 84"/>
            <p:cNvSpPr>
              <a:spLocks/>
            </p:cNvSpPr>
            <p:nvPr/>
          </p:nvSpPr>
          <p:spPr bwMode="auto">
            <a:xfrm>
              <a:off x="4093574" y="2158824"/>
              <a:ext cx="1251280" cy="1490061"/>
            </a:xfrm>
            <a:custGeom>
              <a:avLst/>
              <a:gdLst>
                <a:gd name="T0" fmla="*/ 103 w 466"/>
                <a:gd name="T1" fmla="*/ 0 h 557"/>
                <a:gd name="T2" fmla="*/ 44 w 466"/>
                <a:gd name="T3" fmla="*/ 44 h 557"/>
                <a:gd name="T4" fmla="*/ 54 w 466"/>
                <a:gd name="T5" fmla="*/ 98 h 557"/>
                <a:gd name="T6" fmla="*/ 53 w 466"/>
                <a:gd name="T7" fmla="*/ 208 h 557"/>
                <a:gd name="T8" fmla="*/ 47 w 466"/>
                <a:gd name="T9" fmla="*/ 239 h 557"/>
                <a:gd name="T10" fmla="*/ 44 w 466"/>
                <a:gd name="T11" fmla="*/ 274 h 557"/>
                <a:gd name="T12" fmla="*/ 45 w 466"/>
                <a:gd name="T13" fmla="*/ 296 h 557"/>
                <a:gd name="T14" fmla="*/ 38 w 466"/>
                <a:gd name="T15" fmla="*/ 310 h 557"/>
                <a:gd name="T16" fmla="*/ 15 w 466"/>
                <a:gd name="T17" fmla="*/ 305 h 557"/>
                <a:gd name="T18" fmla="*/ 9 w 466"/>
                <a:gd name="T19" fmla="*/ 301 h 557"/>
                <a:gd name="T20" fmla="*/ 2 w 466"/>
                <a:gd name="T21" fmla="*/ 306 h 557"/>
                <a:gd name="T22" fmla="*/ 0 w 466"/>
                <a:gd name="T23" fmla="*/ 314 h 557"/>
                <a:gd name="T24" fmla="*/ 5 w 466"/>
                <a:gd name="T25" fmla="*/ 328 h 557"/>
                <a:gd name="T26" fmla="*/ 13 w 466"/>
                <a:gd name="T27" fmla="*/ 335 h 557"/>
                <a:gd name="T28" fmla="*/ 24 w 466"/>
                <a:gd name="T29" fmla="*/ 363 h 557"/>
                <a:gd name="T30" fmla="*/ 32 w 466"/>
                <a:gd name="T31" fmla="*/ 379 h 557"/>
                <a:gd name="T32" fmla="*/ 26 w 466"/>
                <a:gd name="T33" fmla="*/ 397 h 557"/>
                <a:gd name="T34" fmla="*/ 28 w 466"/>
                <a:gd name="T35" fmla="*/ 411 h 557"/>
                <a:gd name="T36" fmla="*/ 46 w 466"/>
                <a:gd name="T37" fmla="*/ 415 h 557"/>
                <a:gd name="T38" fmla="*/ 53 w 466"/>
                <a:gd name="T39" fmla="*/ 416 h 557"/>
                <a:gd name="T40" fmla="*/ 68 w 466"/>
                <a:gd name="T41" fmla="*/ 425 h 557"/>
                <a:gd name="T42" fmla="*/ 75 w 466"/>
                <a:gd name="T43" fmla="*/ 443 h 557"/>
                <a:gd name="T44" fmla="*/ 81 w 466"/>
                <a:gd name="T45" fmla="*/ 477 h 557"/>
                <a:gd name="T46" fmla="*/ 86 w 466"/>
                <a:gd name="T47" fmla="*/ 499 h 557"/>
                <a:gd name="T48" fmla="*/ 92 w 466"/>
                <a:gd name="T49" fmla="*/ 504 h 557"/>
                <a:gd name="T50" fmla="*/ 112 w 466"/>
                <a:gd name="T51" fmla="*/ 507 h 557"/>
                <a:gd name="T52" fmla="*/ 118 w 466"/>
                <a:gd name="T53" fmla="*/ 524 h 557"/>
                <a:gd name="T54" fmla="*/ 132 w 466"/>
                <a:gd name="T55" fmla="*/ 539 h 557"/>
                <a:gd name="T56" fmla="*/ 148 w 466"/>
                <a:gd name="T57" fmla="*/ 555 h 557"/>
                <a:gd name="T58" fmla="*/ 162 w 466"/>
                <a:gd name="T59" fmla="*/ 557 h 557"/>
                <a:gd name="T60" fmla="*/ 183 w 466"/>
                <a:gd name="T61" fmla="*/ 526 h 557"/>
                <a:gd name="T62" fmla="*/ 191 w 466"/>
                <a:gd name="T63" fmla="*/ 515 h 557"/>
                <a:gd name="T64" fmla="*/ 190 w 466"/>
                <a:gd name="T65" fmla="*/ 497 h 557"/>
                <a:gd name="T66" fmla="*/ 198 w 466"/>
                <a:gd name="T67" fmla="*/ 496 h 557"/>
                <a:gd name="T68" fmla="*/ 210 w 466"/>
                <a:gd name="T69" fmla="*/ 488 h 557"/>
                <a:gd name="T70" fmla="*/ 219 w 466"/>
                <a:gd name="T71" fmla="*/ 465 h 557"/>
                <a:gd name="T72" fmla="*/ 227 w 466"/>
                <a:gd name="T73" fmla="*/ 462 h 557"/>
                <a:gd name="T74" fmla="*/ 234 w 466"/>
                <a:gd name="T75" fmla="*/ 462 h 557"/>
                <a:gd name="T76" fmla="*/ 252 w 466"/>
                <a:gd name="T77" fmla="*/ 477 h 557"/>
                <a:gd name="T78" fmla="*/ 273 w 466"/>
                <a:gd name="T79" fmla="*/ 494 h 557"/>
                <a:gd name="T80" fmla="*/ 288 w 466"/>
                <a:gd name="T81" fmla="*/ 499 h 557"/>
                <a:gd name="T82" fmla="*/ 299 w 466"/>
                <a:gd name="T83" fmla="*/ 495 h 557"/>
                <a:gd name="T84" fmla="*/ 317 w 466"/>
                <a:gd name="T85" fmla="*/ 497 h 557"/>
                <a:gd name="T86" fmla="*/ 335 w 466"/>
                <a:gd name="T87" fmla="*/ 503 h 557"/>
                <a:gd name="T88" fmla="*/ 358 w 466"/>
                <a:gd name="T89" fmla="*/ 497 h 557"/>
                <a:gd name="T90" fmla="*/ 390 w 466"/>
                <a:gd name="T91" fmla="*/ 482 h 557"/>
                <a:gd name="T92" fmla="*/ 416 w 466"/>
                <a:gd name="T93" fmla="*/ 477 h 557"/>
                <a:gd name="T94" fmla="*/ 466 w 466"/>
                <a:gd name="T95" fmla="*/ 279 h 557"/>
                <a:gd name="T96" fmla="*/ 422 w 466"/>
                <a:gd name="T97" fmla="*/ 254 h 557"/>
                <a:gd name="T98" fmla="*/ 394 w 466"/>
                <a:gd name="T99" fmla="*/ 239 h 557"/>
                <a:gd name="T100" fmla="*/ 354 w 466"/>
                <a:gd name="T101" fmla="*/ 180 h 557"/>
                <a:gd name="T102" fmla="*/ 336 w 466"/>
                <a:gd name="T103" fmla="*/ 123 h 557"/>
                <a:gd name="T104" fmla="*/ 291 w 466"/>
                <a:gd name="T105" fmla="*/ 78 h 557"/>
                <a:gd name="T106" fmla="*/ 255 w 466"/>
                <a:gd name="T107" fmla="*/ 46 h 557"/>
                <a:gd name="T108" fmla="*/ 230 w 466"/>
                <a:gd name="T109" fmla="*/ 14 h 55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66"/>
                <a:gd name="T166" fmla="*/ 0 h 557"/>
                <a:gd name="T167" fmla="*/ 466 w 466"/>
                <a:gd name="T168" fmla="*/ 557 h 55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66" h="557">
                  <a:moveTo>
                    <a:pt x="228" y="11"/>
                  </a:moveTo>
                  <a:lnTo>
                    <a:pt x="172" y="6"/>
                  </a:lnTo>
                  <a:lnTo>
                    <a:pt x="103" y="0"/>
                  </a:lnTo>
                  <a:lnTo>
                    <a:pt x="100" y="39"/>
                  </a:lnTo>
                  <a:lnTo>
                    <a:pt x="50" y="35"/>
                  </a:lnTo>
                  <a:lnTo>
                    <a:pt x="44" y="44"/>
                  </a:lnTo>
                  <a:lnTo>
                    <a:pt x="48" y="42"/>
                  </a:lnTo>
                  <a:lnTo>
                    <a:pt x="49" y="58"/>
                  </a:lnTo>
                  <a:lnTo>
                    <a:pt x="54" y="98"/>
                  </a:lnTo>
                  <a:lnTo>
                    <a:pt x="59" y="117"/>
                  </a:lnTo>
                  <a:lnTo>
                    <a:pt x="61" y="145"/>
                  </a:lnTo>
                  <a:lnTo>
                    <a:pt x="53" y="208"/>
                  </a:lnTo>
                  <a:lnTo>
                    <a:pt x="45" y="207"/>
                  </a:lnTo>
                  <a:lnTo>
                    <a:pt x="47" y="220"/>
                  </a:lnTo>
                  <a:lnTo>
                    <a:pt x="47" y="239"/>
                  </a:lnTo>
                  <a:lnTo>
                    <a:pt x="49" y="256"/>
                  </a:lnTo>
                  <a:lnTo>
                    <a:pt x="47" y="266"/>
                  </a:lnTo>
                  <a:lnTo>
                    <a:pt x="44" y="274"/>
                  </a:lnTo>
                  <a:lnTo>
                    <a:pt x="46" y="284"/>
                  </a:lnTo>
                  <a:lnTo>
                    <a:pt x="46" y="291"/>
                  </a:lnTo>
                  <a:lnTo>
                    <a:pt x="45" y="296"/>
                  </a:lnTo>
                  <a:lnTo>
                    <a:pt x="47" y="302"/>
                  </a:lnTo>
                  <a:lnTo>
                    <a:pt x="47" y="305"/>
                  </a:lnTo>
                  <a:lnTo>
                    <a:pt x="38" y="310"/>
                  </a:lnTo>
                  <a:lnTo>
                    <a:pt x="30" y="306"/>
                  </a:lnTo>
                  <a:lnTo>
                    <a:pt x="26" y="305"/>
                  </a:lnTo>
                  <a:lnTo>
                    <a:pt x="15" y="305"/>
                  </a:lnTo>
                  <a:lnTo>
                    <a:pt x="13" y="303"/>
                  </a:lnTo>
                  <a:lnTo>
                    <a:pt x="11" y="302"/>
                  </a:lnTo>
                  <a:lnTo>
                    <a:pt x="9" y="301"/>
                  </a:lnTo>
                  <a:lnTo>
                    <a:pt x="6" y="301"/>
                  </a:lnTo>
                  <a:lnTo>
                    <a:pt x="5" y="302"/>
                  </a:lnTo>
                  <a:lnTo>
                    <a:pt x="2" y="306"/>
                  </a:lnTo>
                  <a:lnTo>
                    <a:pt x="0" y="307"/>
                  </a:lnTo>
                  <a:lnTo>
                    <a:pt x="0" y="310"/>
                  </a:lnTo>
                  <a:lnTo>
                    <a:pt x="0" y="314"/>
                  </a:lnTo>
                  <a:lnTo>
                    <a:pt x="3" y="322"/>
                  </a:lnTo>
                  <a:lnTo>
                    <a:pt x="4" y="325"/>
                  </a:lnTo>
                  <a:lnTo>
                    <a:pt x="5" y="328"/>
                  </a:lnTo>
                  <a:lnTo>
                    <a:pt x="9" y="329"/>
                  </a:lnTo>
                  <a:lnTo>
                    <a:pt x="10" y="331"/>
                  </a:lnTo>
                  <a:lnTo>
                    <a:pt x="13" y="335"/>
                  </a:lnTo>
                  <a:lnTo>
                    <a:pt x="16" y="349"/>
                  </a:lnTo>
                  <a:lnTo>
                    <a:pt x="25" y="359"/>
                  </a:lnTo>
                  <a:lnTo>
                    <a:pt x="24" y="363"/>
                  </a:lnTo>
                  <a:lnTo>
                    <a:pt x="25" y="366"/>
                  </a:lnTo>
                  <a:lnTo>
                    <a:pt x="31" y="371"/>
                  </a:lnTo>
                  <a:lnTo>
                    <a:pt x="32" y="379"/>
                  </a:lnTo>
                  <a:lnTo>
                    <a:pt x="35" y="389"/>
                  </a:lnTo>
                  <a:lnTo>
                    <a:pt x="30" y="394"/>
                  </a:lnTo>
                  <a:lnTo>
                    <a:pt x="26" y="397"/>
                  </a:lnTo>
                  <a:lnTo>
                    <a:pt x="25" y="399"/>
                  </a:lnTo>
                  <a:lnTo>
                    <a:pt x="25" y="406"/>
                  </a:lnTo>
                  <a:lnTo>
                    <a:pt x="28" y="411"/>
                  </a:lnTo>
                  <a:lnTo>
                    <a:pt x="34" y="415"/>
                  </a:lnTo>
                  <a:lnTo>
                    <a:pt x="37" y="419"/>
                  </a:lnTo>
                  <a:lnTo>
                    <a:pt x="46" y="415"/>
                  </a:lnTo>
                  <a:lnTo>
                    <a:pt x="48" y="416"/>
                  </a:lnTo>
                  <a:lnTo>
                    <a:pt x="50" y="416"/>
                  </a:lnTo>
                  <a:lnTo>
                    <a:pt x="53" y="416"/>
                  </a:lnTo>
                  <a:lnTo>
                    <a:pt x="56" y="417"/>
                  </a:lnTo>
                  <a:lnTo>
                    <a:pt x="61" y="421"/>
                  </a:lnTo>
                  <a:lnTo>
                    <a:pt x="68" y="425"/>
                  </a:lnTo>
                  <a:lnTo>
                    <a:pt x="71" y="431"/>
                  </a:lnTo>
                  <a:lnTo>
                    <a:pt x="71" y="437"/>
                  </a:lnTo>
                  <a:lnTo>
                    <a:pt x="75" y="443"/>
                  </a:lnTo>
                  <a:lnTo>
                    <a:pt x="76" y="453"/>
                  </a:lnTo>
                  <a:lnTo>
                    <a:pt x="79" y="462"/>
                  </a:lnTo>
                  <a:lnTo>
                    <a:pt x="81" y="477"/>
                  </a:lnTo>
                  <a:lnTo>
                    <a:pt x="81" y="485"/>
                  </a:lnTo>
                  <a:lnTo>
                    <a:pt x="82" y="496"/>
                  </a:lnTo>
                  <a:lnTo>
                    <a:pt x="86" y="499"/>
                  </a:lnTo>
                  <a:lnTo>
                    <a:pt x="86" y="501"/>
                  </a:lnTo>
                  <a:lnTo>
                    <a:pt x="89" y="504"/>
                  </a:lnTo>
                  <a:lnTo>
                    <a:pt x="92" y="504"/>
                  </a:lnTo>
                  <a:lnTo>
                    <a:pt x="102" y="506"/>
                  </a:lnTo>
                  <a:lnTo>
                    <a:pt x="109" y="507"/>
                  </a:lnTo>
                  <a:lnTo>
                    <a:pt x="112" y="507"/>
                  </a:lnTo>
                  <a:lnTo>
                    <a:pt x="117" y="509"/>
                  </a:lnTo>
                  <a:lnTo>
                    <a:pt x="118" y="514"/>
                  </a:lnTo>
                  <a:lnTo>
                    <a:pt x="118" y="524"/>
                  </a:lnTo>
                  <a:lnTo>
                    <a:pt x="120" y="528"/>
                  </a:lnTo>
                  <a:lnTo>
                    <a:pt x="124" y="530"/>
                  </a:lnTo>
                  <a:lnTo>
                    <a:pt x="132" y="539"/>
                  </a:lnTo>
                  <a:lnTo>
                    <a:pt x="135" y="545"/>
                  </a:lnTo>
                  <a:lnTo>
                    <a:pt x="135" y="553"/>
                  </a:lnTo>
                  <a:lnTo>
                    <a:pt x="148" y="555"/>
                  </a:lnTo>
                  <a:lnTo>
                    <a:pt x="155" y="555"/>
                  </a:lnTo>
                  <a:lnTo>
                    <a:pt x="157" y="556"/>
                  </a:lnTo>
                  <a:lnTo>
                    <a:pt x="162" y="557"/>
                  </a:lnTo>
                  <a:lnTo>
                    <a:pt x="173" y="553"/>
                  </a:lnTo>
                  <a:lnTo>
                    <a:pt x="180" y="550"/>
                  </a:lnTo>
                  <a:lnTo>
                    <a:pt x="183" y="526"/>
                  </a:lnTo>
                  <a:lnTo>
                    <a:pt x="185" y="523"/>
                  </a:lnTo>
                  <a:lnTo>
                    <a:pt x="189" y="518"/>
                  </a:lnTo>
                  <a:lnTo>
                    <a:pt x="191" y="515"/>
                  </a:lnTo>
                  <a:lnTo>
                    <a:pt x="193" y="512"/>
                  </a:lnTo>
                  <a:lnTo>
                    <a:pt x="190" y="502"/>
                  </a:lnTo>
                  <a:lnTo>
                    <a:pt x="190" y="497"/>
                  </a:lnTo>
                  <a:lnTo>
                    <a:pt x="191" y="496"/>
                  </a:lnTo>
                  <a:lnTo>
                    <a:pt x="194" y="496"/>
                  </a:lnTo>
                  <a:lnTo>
                    <a:pt x="198" y="496"/>
                  </a:lnTo>
                  <a:lnTo>
                    <a:pt x="205" y="495"/>
                  </a:lnTo>
                  <a:lnTo>
                    <a:pt x="209" y="494"/>
                  </a:lnTo>
                  <a:lnTo>
                    <a:pt x="210" y="488"/>
                  </a:lnTo>
                  <a:lnTo>
                    <a:pt x="210" y="475"/>
                  </a:lnTo>
                  <a:lnTo>
                    <a:pt x="216" y="470"/>
                  </a:lnTo>
                  <a:lnTo>
                    <a:pt x="219" y="465"/>
                  </a:lnTo>
                  <a:lnTo>
                    <a:pt x="220" y="468"/>
                  </a:lnTo>
                  <a:lnTo>
                    <a:pt x="224" y="468"/>
                  </a:lnTo>
                  <a:lnTo>
                    <a:pt x="227" y="462"/>
                  </a:lnTo>
                  <a:lnTo>
                    <a:pt x="229" y="460"/>
                  </a:lnTo>
                  <a:lnTo>
                    <a:pt x="231" y="460"/>
                  </a:lnTo>
                  <a:lnTo>
                    <a:pt x="234" y="462"/>
                  </a:lnTo>
                  <a:lnTo>
                    <a:pt x="241" y="471"/>
                  </a:lnTo>
                  <a:lnTo>
                    <a:pt x="243" y="473"/>
                  </a:lnTo>
                  <a:lnTo>
                    <a:pt x="252" y="477"/>
                  </a:lnTo>
                  <a:lnTo>
                    <a:pt x="257" y="479"/>
                  </a:lnTo>
                  <a:lnTo>
                    <a:pt x="261" y="481"/>
                  </a:lnTo>
                  <a:lnTo>
                    <a:pt x="273" y="494"/>
                  </a:lnTo>
                  <a:lnTo>
                    <a:pt x="277" y="497"/>
                  </a:lnTo>
                  <a:lnTo>
                    <a:pt x="286" y="501"/>
                  </a:lnTo>
                  <a:lnTo>
                    <a:pt x="288" y="499"/>
                  </a:lnTo>
                  <a:lnTo>
                    <a:pt x="291" y="496"/>
                  </a:lnTo>
                  <a:lnTo>
                    <a:pt x="294" y="495"/>
                  </a:lnTo>
                  <a:lnTo>
                    <a:pt x="299" y="495"/>
                  </a:lnTo>
                  <a:lnTo>
                    <a:pt x="302" y="497"/>
                  </a:lnTo>
                  <a:lnTo>
                    <a:pt x="307" y="502"/>
                  </a:lnTo>
                  <a:lnTo>
                    <a:pt x="317" y="497"/>
                  </a:lnTo>
                  <a:lnTo>
                    <a:pt x="320" y="497"/>
                  </a:lnTo>
                  <a:lnTo>
                    <a:pt x="333" y="502"/>
                  </a:lnTo>
                  <a:lnTo>
                    <a:pt x="335" y="503"/>
                  </a:lnTo>
                  <a:lnTo>
                    <a:pt x="339" y="510"/>
                  </a:lnTo>
                  <a:lnTo>
                    <a:pt x="347" y="512"/>
                  </a:lnTo>
                  <a:lnTo>
                    <a:pt x="358" y="497"/>
                  </a:lnTo>
                  <a:lnTo>
                    <a:pt x="363" y="488"/>
                  </a:lnTo>
                  <a:lnTo>
                    <a:pt x="374" y="482"/>
                  </a:lnTo>
                  <a:lnTo>
                    <a:pt x="390" y="482"/>
                  </a:lnTo>
                  <a:lnTo>
                    <a:pt x="395" y="484"/>
                  </a:lnTo>
                  <a:lnTo>
                    <a:pt x="417" y="488"/>
                  </a:lnTo>
                  <a:lnTo>
                    <a:pt x="416" y="477"/>
                  </a:lnTo>
                  <a:lnTo>
                    <a:pt x="401" y="406"/>
                  </a:lnTo>
                  <a:lnTo>
                    <a:pt x="397" y="385"/>
                  </a:lnTo>
                  <a:lnTo>
                    <a:pt x="466" y="279"/>
                  </a:lnTo>
                  <a:lnTo>
                    <a:pt x="449" y="274"/>
                  </a:lnTo>
                  <a:lnTo>
                    <a:pt x="438" y="263"/>
                  </a:lnTo>
                  <a:lnTo>
                    <a:pt x="422" y="254"/>
                  </a:lnTo>
                  <a:lnTo>
                    <a:pt x="418" y="251"/>
                  </a:lnTo>
                  <a:lnTo>
                    <a:pt x="403" y="245"/>
                  </a:lnTo>
                  <a:lnTo>
                    <a:pt x="394" y="239"/>
                  </a:lnTo>
                  <a:lnTo>
                    <a:pt x="385" y="226"/>
                  </a:lnTo>
                  <a:lnTo>
                    <a:pt x="366" y="214"/>
                  </a:lnTo>
                  <a:lnTo>
                    <a:pt x="354" y="180"/>
                  </a:lnTo>
                  <a:lnTo>
                    <a:pt x="353" y="158"/>
                  </a:lnTo>
                  <a:lnTo>
                    <a:pt x="342" y="133"/>
                  </a:lnTo>
                  <a:lnTo>
                    <a:pt x="336" y="123"/>
                  </a:lnTo>
                  <a:lnTo>
                    <a:pt x="335" y="118"/>
                  </a:lnTo>
                  <a:lnTo>
                    <a:pt x="308" y="101"/>
                  </a:lnTo>
                  <a:lnTo>
                    <a:pt x="291" y="78"/>
                  </a:lnTo>
                  <a:lnTo>
                    <a:pt x="281" y="71"/>
                  </a:lnTo>
                  <a:lnTo>
                    <a:pt x="265" y="50"/>
                  </a:lnTo>
                  <a:lnTo>
                    <a:pt x="255" y="46"/>
                  </a:lnTo>
                  <a:lnTo>
                    <a:pt x="249" y="38"/>
                  </a:lnTo>
                  <a:lnTo>
                    <a:pt x="237" y="15"/>
                  </a:lnTo>
                  <a:lnTo>
                    <a:pt x="230" y="14"/>
                  </a:lnTo>
                  <a:lnTo>
                    <a:pt x="228" y="11"/>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8" name="Freeform 85"/>
            <p:cNvSpPr>
              <a:spLocks/>
            </p:cNvSpPr>
            <p:nvPr/>
          </p:nvSpPr>
          <p:spPr bwMode="auto">
            <a:xfrm>
              <a:off x="4905887" y="5113106"/>
              <a:ext cx="287365" cy="200254"/>
            </a:xfrm>
            <a:custGeom>
              <a:avLst/>
              <a:gdLst>
                <a:gd name="T0" fmla="*/ 6 w 107"/>
                <a:gd name="T1" fmla="*/ 30 h 74"/>
                <a:gd name="T2" fmla="*/ 8 w 107"/>
                <a:gd name="T3" fmla="*/ 31 h 74"/>
                <a:gd name="T4" fmla="*/ 9 w 107"/>
                <a:gd name="T5" fmla="*/ 33 h 74"/>
                <a:gd name="T6" fmla="*/ 11 w 107"/>
                <a:gd name="T7" fmla="*/ 32 h 74"/>
                <a:gd name="T8" fmla="*/ 13 w 107"/>
                <a:gd name="T9" fmla="*/ 33 h 74"/>
                <a:gd name="T10" fmla="*/ 13 w 107"/>
                <a:gd name="T11" fmla="*/ 31 h 74"/>
                <a:gd name="T12" fmla="*/ 15 w 107"/>
                <a:gd name="T13" fmla="*/ 31 h 74"/>
                <a:gd name="T14" fmla="*/ 16 w 107"/>
                <a:gd name="T15" fmla="*/ 33 h 74"/>
                <a:gd name="T16" fmla="*/ 18 w 107"/>
                <a:gd name="T17" fmla="*/ 32 h 74"/>
                <a:gd name="T18" fmla="*/ 20 w 107"/>
                <a:gd name="T19" fmla="*/ 36 h 74"/>
                <a:gd name="T20" fmla="*/ 18 w 107"/>
                <a:gd name="T21" fmla="*/ 38 h 74"/>
                <a:gd name="T22" fmla="*/ 18 w 107"/>
                <a:gd name="T23" fmla="*/ 39 h 74"/>
                <a:gd name="T24" fmla="*/ 27 w 107"/>
                <a:gd name="T25" fmla="*/ 43 h 74"/>
                <a:gd name="T26" fmla="*/ 40 w 107"/>
                <a:gd name="T27" fmla="*/ 49 h 74"/>
                <a:gd name="T28" fmla="*/ 49 w 107"/>
                <a:gd name="T29" fmla="*/ 54 h 74"/>
                <a:gd name="T30" fmla="*/ 62 w 107"/>
                <a:gd name="T31" fmla="*/ 66 h 74"/>
                <a:gd name="T32" fmla="*/ 68 w 107"/>
                <a:gd name="T33" fmla="*/ 71 h 74"/>
                <a:gd name="T34" fmla="*/ 68 w 107"/>
                <a:gd name="T35" fmla="*/ 72 h 74"/>
                <a:gd name="T36" fmla="*/ 79 w 107"/>
                <a:gd name="T37" fmla="*/ 69 h 74"/>
                <a:gd name="T38" fmla="*/ 88 w 107"/>
                <a:gd name="T39" fmla="*/ 61 h 74"/>
                <a:gd name="T40" fmla="*/ 94 w 107"/>
                <a:gd name="T41" fmla="*/ 54 h 74"/>
                <a:gd name="T42" fmla="*/ 96 w 107"/>
                <a:gd name="T43" fmla="*/ 52 h 74"/>
                <a:gd name="T44" fmla="*/ 95 w 107"/>
                <a:gd name="T45" fmla="*/ 49 h 74"/>
                <a:gd name="T46" fmla="*/ 98 w 107"/>
                <a:gd name="T47" fmla="*/ 49 h 74"/>
                <a:gd name="T48" fmla="*/ 100 w 107"/>
                <a:gd name="T49" fmla="*/ 50 h 74"/>
                <a:gd name="T50" fmla="*/ 102 w 107"/>
                <a:gd name="T51" fmla="*/ 49 h 74"/>
                <a:gd name="T52" fmla="*/ 104 w 107"/>
                <a:gd name="T53" fmla="*/ 45 h 74"/>
                <a:gd name="T54" fmla="*/ 106 w 107"/>
                <a:gd name="T55" fmla="*/ 44 h 74"/>
                <a:gd name="T56" fmla="*/ 104 w 107"/>
                <a:gd name="T57" fmla="*/ 39 h 74"/>
                <a:gd name="T58" fmla="*/ 104 w 107"/>
                <a:gd name="T59" fmla="*/ 32 h 74"/>
                <a:gd name="T60" fmla="*/ 105 w 107"/>
                <a:gd name="T61" fmla="*/ 28 h 74"/>
                <a:gd name="T62" fmla="*/ 105 w 107"/>
                <a:gd name="T63" fmla="*/ 22 h 74"/>
                <a:gd name="T64" fmla="*/ 107 w 107"/>
                <a:gd name="T65" fmla="*/ 17 h 74"/>
                <a:gd name="T66" fmla="*/ 98 w 107"/>
                <a:gd name="T67" fmla="*/ 6 h 74"/>
                <a:gd name="T68" fmla="*/ 95 w 107"/>
                <a:gd name="T69" fmla="*/ 1 h 74"/>
                <a:gd name="T70" fmla="*/ 93 w 107"/>
                <a:gd name="T71" fmla="*/ 0 h 74"/>
                <a:gd name="T72" fmla="*/ 88 w 107"/>
                <a:gd name="T73" fmla="*/ 4 h 74"/>
                <a:gd name="T74" fmla="*/ 85 w 107"/>
                <a:gd name="T75" fmla="*/ 7 h 74"/>
                <a:gd name="T76" fmla="*/ 83 w 107"/>
                <a:gd name="T77" fmla="*/ 8 h 74"/>
                <a:gd name="T78" fmla="*/ 79 w 107"/>
                <a:gd name="T79" fmla="*/ 9 h 74"/>
                <a:gd name="T80" fmla="*/ 68 w 107"/>
                <a:gd name="T81" fmla="*/ 7 h 74"/>
                <a:gd name="T82" fmla="*/ 59 w 107"/>
                <a:gd name="T83" fmla="*/ 5 h 74"/>
                <a:gd name="T84" fmla="*/ 56 w 107"/>
                <a:gd name="T85" fmla="*/ 6 h 74"/>
                <a:gd name="T86" fmla="*/ 48 w 107"/>
                <a:gd name="T87" fmla="*/ 14 h 74"/>
                <a:gd name="T88" fmla="*/ 44 w 107"/>
                <a:gd name="T89" fmla="*/ 17 h 74"/>
                <a:gd name="T90" fmla="*/ 40 w 107"/>
                <a:gd name="T91" fmla="*/ 17 h 74"/>
                <a:gd name="T92" fmla="*/ 38 w 107"/>
                <a:gd name="T93" fmla="*/ 19 h 74"/>
                <a:gd name="T94" fmla="*/ 35 w 107"/>
                <a:gd name="T95" fmla="*/ 19 h 74"/>
                <a:gd name="T96" fmla="*/ 31 w 107"/>
                <a:gd name="T97" fmla="*/ 19 h 74"/>
                <a:gd name="T98" fmla="*/ 30 w 107"/>
                <a:gd name="T99" fmla="*/ 18 h 74"/>
                <a:gd name="T100" fmla="*/ 27 w 107"/>
                <a:gd name="T101" fmla="*/ 19 h 74"/>
                <a:gd name="T102" fmla="*/ 26 w 107"/>
                <a:gd name="T103" fmla="*/ 21 h 74"/>
                <a:gd name="T104" fmla="*/ 25 w 107"/>
                <a:gd name="T105" fmla="*/ 22 h 74"/>
                <a:gd name="T106" fmla="*/ 19 w 107"/>
                <a:gd name="T107" fmla="*/ 20 h 74"/>
                <a:gd name="T108" fmla="*/ 15 w 107"/>
                <a:gd name="T109" fmla="*/ 19 h 74"/>
                <a:gd name="T110" fmla="*/ 12 w 107"/>
                <a:gd name="T111" fmla="*/ 18 h 74"/>
                <a:gd name="T112" fmla="*/ 8 w 107"/>
                <a:gd name="T113" fmla="*/ 23 h 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7"/>
                <a:gd name="T172" fmla="*/ 0 h 74"/>
                <a:gd name="T173" fmla="*/ 107 w 107"/>
                <a:gd name="T174" fmla="*/ 74 h 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7" h="74">
                  <a:moveTo>
                    <a:pt x="0" y="28"/>
                  </a:moveTo>
                  <a:lnTo>
                    <a:pt x="6" y="30"/>
                  </a:lnTo>
                  <a:lnTo>
                    <a:pt x="7" y="30"/>
                  </a:lnTo>
                  <a:lnTo>
                    <a:pt x="8" y="31"/>
                  </a:lnTo>
                  <a:lnTo>
                    <a:pt x="8" y="32"/>
                  </a:lnTo>
                  <a:lnTo>
                    <a:pt x="9" y="33"/>
                  </a:lnTo>
                  <a:lnTo>
                    <a:pt x="9" y="32"/>
                  </a:lnTo>
                  <a:lnTo>
                    <a:pt x="11" y="32"/>
                  </a:lnTo>
                  <a:lnTo>
                    <a:pt x="12" y="32"/>
                  </a:lnTo>
                  <a:lnTo>
                    <a:pt x="13" y="33"/>
                  </a:lnTo>
                  <a:lnTo>
                    <a:pt x="13" y="32"/>
                  </a:lnTo>
                  <a:lnTo>
                    <a:pt x="13" y="31"/>
                  </a:lnTo>
                  <a:lnTo>
                    <a:pt x="14" y="31"/>
                  </a:lnTo>
                  <a:lnTo>
                    <a:pt x="15" y="31"/>
                  </a:lnTo>
                  <a:lnTo>
                    <a:pt x="16" y="31"/>
                  </a:lnTo>
                  <a:lnTo>
                    <a:pt x="16" y="33"/>
                  </a:lnTo>
                  <a:lnTo>
                    <a:pt x="17" y="32"/>
                  </a:lnTo>
                  <a:lnTo>
                    <a:pt x="18" y="32"/>
                  </a:lnTo>
                  <a:lnTo>
                    <a:pt x="19" y="33"/>
                  </a:lnTo>
                  <a:lnTo>
                    <a:pt x="20" y="36"/>
                  </a:lnTo>
                  <a:lnTo>
                    <a:pt x="20" y="37"/>
                  </a:lnTo>
                  <a:lnTo>
                    <a:pt x="18" y="38"/>
                  </a:lnTo>
                  <a:lnTo>
                    <a:pt x="17" y="39"/>
                  </a:lnTo>
                  <a:lnTo>
                    <a:pt x="18" y="39"/>
                  </a:lnTo>
                  <a:lnTo>
                    <a:pt x="20" y="40"/>
                  </a:lnTo>
                  <a:lnTo>
                    <a:pt x="27" y="43"/>
                  </a:lnTo>
                  <a:lnTo>
                    <a:pt x="37" y="47"/>
                  </a:lnTo>
                  <a:lnTo>
                    <a:pt x="40" y="49"/>
                  </a:lnTo>
                  <a:lnTo>
                    <a:pt x="45" y="52"/>
                  </a:lnTo>
                  <a:lnTo>
                    <a:pt x="49" y="54"/>
                  </a:lnTo>
                  <a:lnTo>
                    <a:pt x="50" y="56"/>
                  </a:lnTo>
                  <a:lnTo>
                    <a:pt x="62" y="66"/>
                  </a:lnTo>
                  <a:lnTo>
                    <a:pt x="66" y="70"/>
                  </a:lnTo>
                  <a:lnTo>
                    <a:pt x="68" y="71"/>
                  </a:lnTo>
                  <a:lnTo>
                    <a:pt x="67" y="72"/>
                  </a:lnTo>
                  <a:lnTo>
                    <a:pt x="68" y="72"/>
                  </a:lnTo>
                  <a:lnTo>
                    <a:pt x="71" y="74"/>
                  </a:lnTo>
                  <a:lnTo>
                    <a:pt x="79" y="69"/>
                  </a:lnTo>
                  <a:lnTo>
                    <a:pt x="85" y="63"/>
                  </a:lnTo>
                  <a:lnTo>
                    <a:pt x="88" y="61"/>
                  </a:lnTo>
                  <a:lnTo>
                    <a:pt x="90" y="58"/>
                  </a:lnTo>
                  <a:lnTo>
                    <a:pt x="94" y="54"/>
                  </a:lnTo>
                  <a:lnTo>
                    <a:pt x="96" y="53"/>
                  </a:lnTo>
                  <a:lnTo>
                    <a:pt x="96" y="52"/>
                  </a:lnTo>
                  <a:lnTo>
                    <a:pt x="96" y="50"/>
                  </a:lnTo>
                  <a:lnTo>
                    <a:pt x="95" y="49"/>
                  </a:lnTo>
                  <a:lnTo>
                    <a:pt x="96" y="48"/>
                  </a:lnTo>
                  <a:lnTo>
                    <a:pt x="98" y="49"/>
                  </a:lnTo>
                  <a:lnTo>
                    <a:pt x="99" y="49"/>
                  </a:lnTo>
                  <a:lnTo>
                    <a:pt x="100" y="50"/>
                  </a:lnTo>
                  <a:lnTo>
                    <a:pt x="101" y="50"/>
                  </a:lnTo>
                  <a:lnTo>
                    <a:pt x="102" y="49"/>
                  </a:lnTo>
                  <a:lnTo>
                    <a:pt x="104" y="47"/>
                  </a:lnTo>
                  <a:lnTo>
                    <a:pt x="104" y="45"/>
                  </a:lnTo>
                  <a:lnTo>
                    <a:pt x="106" y="45"/>
                  </a:lnTo>
                  <a:lnTo>
                    <a:pt x="106" y="44"/>
                  </a:lnTo>
                  <a:lnTo>
                    <a:pt x="106" y="42"/>
                  </a:lnTo>
                  <a:lnTo>
                    <a:pt x="104" y="39"/>
                  </a:lnTo>
                  <a:lnTo>
                    <a:pt x="104" y="34"/>
                  </a:lnTo>
                  <a:lnTo>
                    <a:pt x="104" y="32"/>
                  </a:lnTo>
                  <a:lnTo>
                    <a:pt x="105" y="30"/>
                  </a:lnTo>
                  <a:lnTo>
                    <a:pt x="105" y="28"/>
                  </a:lnTo>
                  <a:lnTo>
                    <a:pt x="105" y="27"/>
                  </a:lnTo>
                  <a:lnTo>
                    <a:pt x="105" y="22"/>
                  </a:lnTo>
                  <a:lnTo>
                    <a:pt x="106" y="19"/>
                  </a:lnTo>
                  <a:lnTo>
                    <a:pt x="107" y="17"/>
                  </a:lnTo>
                  <a:lnTo>
                    <a:pt x="99" y="7"/>
                  </a:lnTo>
                  <a:lnTo>
                    <a:pt x="98" y="6"/>
                  </a:lnTo>
                  <a:lnTo>
                    <a:pt x="96" y="3"/>
                  </a:lnTo>
                  <a:lnTo>
                    <a:pt x="95" y="1"/>
                  </a:lnTo>
                  <a:lnTo>
                    <a:pt x="94" y="0"/>
                  </a:lnTo>
                  <a:lnTo>
                    <a:pt x="93" y="0"/>
                  </a:lnTo>
                  <a:lnTo>
                    <a:pt x="93" y="1"/>
                  </a:lnTo>
                  <a:lnTo>
                    <a:pt x="88" y="4"/>
                  </a:lnTo>
                  <a:lnTo>
                    <a:pt x="88" y="6"/>
                  </a:lnTo>
                  <a:lnTo>
                    <a:pt x="85" y="7"/>
                  </a:lnTo>
                  <a:lnTo>
                    <a:pt x="84" y="7"/>
                  </a:lnTo>
                  <a:lnTo>
                    <a:pt x="83" y="8"/>
                  </a:lnTo>
                  <a:lnTo>
                    <a:pt x="79" y="8"/>
                  </a:lnTo>
                  <a:lnTo>
                    <a:pt x="79" y="9"/>
                  </a:lnTo>
                  <a:lnTo>
                    <a:pt x="77" y="8"/>
                  </a:lnTo>
                  <a:lnTo>
                    <a:pt x="68" y="7"/>
                  </a:lnTo>
                  <a:lnTo>
                    <a:pt x="61" y="5"/>
                  </a:lnTo>
                  <a:lnTo>
                    <a:pt x="59" y="5"/>
                  </a:lnTo>
                  <a:lnTo>
                    <a:pt x="57" y="5"/>
                  </a:lnTo>
                  <a:lnTo>
                    <a:pt x="56" y="6"/>
                  </a:lnTo>
                  <a:lnTo>
                    <a:pt x="53" y="10"/>
                  </a:lnTo>
                  <a:lnTo>
                    <a:pt x="48" y="14"/>
                  </a:lnTo>
                  <a:lnTo>
                    <a:pt x="45" y="16"/>
                  </a:lnTo>
                  <a:lnTo>
                    <a:pt x="44" y="17"/>
                  </a:lnTo>
                  <a:lnTo>
                    <a:pt x="41" y="17"/>
                  </a:lnTo>
                  <a:lnTo>
                    <a:pt x="40" y="17"/>
                  </a:lnTo>
                  <a:lnTo>
                    <a:pt x="39" y="18"/>
                  </a:lnTo>
                  <a:lnTo>
                    <a:pt x="38" y="19"/>
                  </a:lnTo>
                  <a:lnTo>
                    <a:pt x="36" y="19"/>
                  </a:lnTo>
                  <a:lnTo>
                    <a:pt x="35" y="19"/>
                  </a:lnTo>
                  <a:lnTo>
                    <a:pt x="33" y="19"/>
                  </a:lnTo>
                  <a:lnTo>
                    <a:pt x="31" y="19"/>
                  </a:lnTo>
                  <a:lnTo>
                    <a:pt x="30" y="19"/>
                  </a:lnTo>
                  <a:lnTo>
                    <a:pt x="30" y="18"/>
                  </a:lnTo>
                  <a:lnTo>
                    <a:pt x="28" y="16"/>
                  </a:lnTo>
                  <a:lnTo>
                    <a:pt x="27" y="19"/>
                  </a:lnTo>
                  <a:lnTo>
                    <a:pt x="27" y="20"/>
                  </a:lnTo>
                  <a:lnTo>
                    <a:pt x="26" y="21"/>
                  </a:lnTo>
                  <a:lnTo>
                    <a:pt x="26" y="22"/>
                  </a:lnTo>
                  <a:lnTo>
                    <a:pt x="25" y="22"/>
                  </a:lnTo>
                  <a:lnTo>
                    <a:pt x="23" y="21"/>
                  </a:lnTo>
                  <a:lnTo>
                    <a:pt x="19" y="20"/>
                  </a:lnTo>
                  <a:lnTo>
                    <a:pt x="17" y="20"/>
                  </a:lnTo>
                  <a:lnTo>
                    <a:pt x="15" y="19"/>
                  </a:lnTo>
                  <a:lnTo>
                    <a:pt x="13" y="18"/>
                  </a:lnTo>
                  <a:lnTo>
                    <a:pt x="12" y="18"/>
                  </a:lnTo>
                  <a:lnTo>
                    <a:pt x="11" y="19"/>
                  </a:lnTo>
                  <a:lnTo>
                    <a:pt x="8" y="23"/>
                  </a:lnTo>
                  <a:lnTo>
                    <a:pt x="0" y="28"/>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39" name="Freeform 86"/>
            <p:cNvSpPr>
              <a:spLocks/>
            </p:cNvSpPr>
            <p:nvPr/>
          </p:nvSpPr>
          <p:spPr bwMode="auto">
            <a:xfrm>
              <a:off x="4444294" y="3388340"/>
              <a:ext cx="1000119" cy="1100319"/>
            </a:xfrm>
            <a:custGeom>
              <a:avLst/>
              <a:gdLst>
                <a:gd name="T0" fmla="*/ 4 w 374"/>
                <a:gd name="T1" fmla="*/ 152 h 413"/>
                <a:gd name="T2" fmla="*/ 14 w 374"/>
                <a:gd name="T3" fmla="*/ 166 h 413"/>
                <a:gd name="T4" fmla="*/ 25 w 374"/>
                <a:gd name="T5" fmla="*/ 183 h 413"/>
                <a:gd name="T6" fmla="*/ 34 w 374"/>
                <a:gd name="T7" fmla="*/ 205 h 413"/>
                <a:gd name="T8" fmla="*/ 50 w 374"/>
                <a:gd name="T9" fmla="*/ 213 h 413"/>
                <a:gd name="T10" fmla="*/ 64 w 374"/>
                <a:gd name="T11" fmla="*/ 210 h 413"/>
                <a:gd name="T12" fmla="*/ 77 w 374"/>
                <a:gd name="T13" fmla="*/ 224 h 413"/>
                <a:gd name="T14" fmla="*/ 83 w 374"/>
                <a:gd name="T15" fmla="*/ 256 h 413"/>
                <a:gd name="T16" fmla="*/ 93 w 374"/>
                <a:gd name="T17" fmla="*/ 291 h 413"/>
                <a:gd name="T18" fmla="*/ 99 w 374"/>
                <a:gd name="T19" fmla="*/ 302 h 413"/>
                <a:gd name="T20" fmla="*/ 105 w 374"/>
                <a:gd name="T21" fmla="*/ 318 h 413"/>
                <a:gd name="T22" fmla="*/ 121 w 374"/>
                <a:gd name="T23" fmla="*/ 326 h 413"/>
                <a:gd name="T24" fmla="*/ 148 w 374"/>
                <a:gd name="T25" fmla="*/ 347 h 413"/>
                <a:gd name="T26" fmla="*/ 149 w 374"/>
                <a:gd name="T27" fmla="*/ 369 h 413"/>
                <a:gd name="T28" fmla="*/ 155 w 374"/>
                <a:gd name="T29" fmla="*/ 376 h 413"/>
                <a:gd name="T30" fmla="*/ 174 w 374"/>
                <a:gd name="T31" fmla="*/ 370 h 413"/>
                <a:gd name="T32" fmla="*/ 187 w 374"/>
                <a:gd name="T33" fmla="*/ 389 h 413"/>
                <a:gd name="T34" fmla="*/ 203 w 374"/>
                <a:gd name="T35" fmla="*/ 392 h 413"/>
                <a:gd name="T36" fmla="*/ 220 w 374"/>
                <a:gd name="T37" fmla="*/ 396 h 413"/>
                <a:gd name="T38" fmla="*/ 227 w 374"/>
                <a:gd name="T39" fmla="*/ 329 h 413"/>
                <a:gd name="T40" fmla="*/ 233 w 374"/>
                <a:gd name="T41" fmla="*/ 302 h 413"/>
                <a:gd name="T42" fmla="*/ 253 w 374"/>
                <a:gd name="T43" fmla="*/ 292 h 413"/>
                <a:gd name="T44" fmla="*/ 252 w 374"/>
                <a:gd name="T45" fmla="*/ 272 h 413"/>
                <a:gd name="T46" fmla="*/ 271 w 374"/>
                <a:gd name="T47" fmla="*/ 253 h 413"/>
                <a:gd name="T48" fmla="*/ 289 w 374"/>
                <a:gd name="T49" fmla="*/ 234 h 413"/>
                <a:gd name="T50" fmla="*/ 309 w 374"/>
                <a:gd name="T51" fmla="*/ 227 h 413"/>
                <a:gd name="T52" fmla="*/ 344 w 374"/>
                <a:gd name="T53" fmla="*/ 233 h 413"/>
                <a:gd name="T54" fmla="*/ 366 w 374"/>
                <a:gd name="T55" fmla="*/ 230 h 413"/>
                <a:gd name="T56" fmla="*/ 373 w 374"/>
                <a:gd name="T57" fmla="*/ 201 h 413"/>
                <a:gd name="T58" fmla="*/ 355 w 374"/>
                <a:gd name="T59" fmla="*/ 168 h 413"/>
                <a:gd name="T60" fmla="*/ 345 w 374"/>
                <a:gd name="T61" fmla="*/ 193 h 413"/>
                <a:gd name="T62" fmla="*/ 330 w 374"/>
                <a:gd name="T63" fmla="*/ 191 h 413"/>
                <a:gd name="T64" fmla="*/ 311 w 374"/>
                <a:gd name="T65" fmla="*/ 190 h 413"/>
                <a:gd name="T66" fmla="*/ 298 w 374"/>
                <a:gd name="T67" fmla="*/ 167 h 413"/>
                <a:gd name="T68" fmla="*/ 287 w 374"/>
                <a:gd name="T69" fmla="*/ 154 h 413"/>
                <a:gd name="T70" fmla="*/ 296 w 374"/>
                <a:gd name="T71" fmla="*/ 145 h 413"/>
                <a:gd name="T72" fmla="*/ 293 w 374"/>
                <a:gd name="T73" fmla="*/ 132 h 413"/>
                <a:gd name="T74" fmla="*/ 301 w 374"/>
                <a:gd name="T75" fmla="*/ 110 h 413"/>
                <a:gd name="T76" fmla="*/ 303 w 374"/>
                <a:gd name="T77" fmla="*/ 80 h 413"/>
                <a:gd name="T78" fmla="*/ 294 w 374"/>
                <a:gd name="T79" fmla="*/ 35 h 413"/>
                <a:gd name="T80" fmla="*/ 244 w 374"/>
                <a:gd name="T81" fmla="*/ 22 h 413"/>
                <a:gd name="T82" fmla="*/ 209 w 374"/>
                <a:gd name="T83" fmla="*/ 50 h 413"/>
                <a:gd name="T84" fmla="*/ 187 w 374"/>
                <a:gd name="T85" fmla="*/ 37 h 413"/>
                <a:gd name="T86" fmla="*/ 164 w 374"/>
                <a:gd name="T87" fmla="*/ 35 h 413"/>
                <a:gd name="T88" fmla="*/ 147 w 374"/>
                <a:gd name="T89" fmla="*/ 37 h 413"/>
                <a:gd name="T90" fmla="*/ 122 w 374"/>
                <a:gd name="T91" fmla="*/ 17 h 413"/>
                <a:gd name="T92" fmla="*/ 101 w 374"/>
                <a:gd name="T93" fmla="*/ 0 h 413"/>
                <a:gd name="T94" fmla="*/ 90 w 374"/>
                <a:gd name="T95" fmla="*/ 8 h 413"/>
                <a:gd name="T96" fmla="*/ 80 w 374"/>
                <a:gd name="T97" fmla="*/ 28 h 413"/>
                <a:gd name="T98" fmla="*/ 64 w 374"/>
                <a:gd name="T99" fmla="*/ 36 h 413"/>
                <a:gd name="T100" fmla="*/ 63 w 374"/>
                <a:gd name="T101" fmla="*/ 52 h 413"/>
                <a:gd name="T102" fmla="*/ 53 w 374"/>
                <a:gd name="T103" fmla="*/ 66 h 413"/>
                <a:gd name="T104" fmla="*/ 27 w 374"/>
                <a:gd name="T105" fmla="*/ 96 h 413"/>
                <a:gd name="T106" fmla="*/ 5 w 374"/>
                <a:gd name="T107" fmla="*/ 97 h 413"/>
                <a:gd name="T108" fmla="*/ 1 w 374"/>
                <a:gd name="T109" fmla="*/ 120 h 4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4"/>
                <a:gd name="T166" fmla="*/ 0 h 413"/>
                <a:gd name="T167" fmla="*/ 374 w 374"/>
                <a:gd name="T168" fmla="*/ 413 h 41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4" h="413">
                  <a:moveTo>
                    <a:pt x="0" y="128"/>
                  </a:moveTo>
                  <a:lnTo>
                    <a:pt x="1" y="135"/>
                  </a:lnTo>
                  <a:lnTo>
                    <a:pt x="1" y="143"/>
                  </a:lnTo>
                  <a:lnTo>
                    <a:pt x="4" y="152"/>
                  </a:lnTo>
                  <a:lnTo>
                    <a:pt x="6" y="161"/>
                  </a:lnTo>
                  <a:lnTo>
                    <a:pt x="10" y="165"/>
                  </a:lnTo>
                  <a:lnTo>
                    <a:pt x="12" y="166"/>
                  </a:lnTo>
                  <a:lnTo>
                    <a:pt x="14" y="166"/>
                  </a:lnTo>
                  <a:lnTo>
                    <a:pt x="16" y="167"/>
                  </a:lnTo>
                  <a:lnTo>
                    <a:pt x="21" y="173"/>
                  </a:lnTo>
                  <a:lnTo>
                    <a:pt x="23" y="177"/>
                  </a:lnTo>
                  <a:lnTo>
                    <a:pt x="25" y="183"/>
                  </a:lnTo>
                  <a:lnTo>
                    <a:pt x="29" y="189"/>
                  </a:lnTo>
                  <a:lnTo>
                    <a:pt x="32" y="196"/>
                  </a:lnTo>
                  <a:lnTo>
                    <a:pt x="33" y="199"/>
                  </a:lnTo>
                  <a:lnTo>
                    <a:pt x="34" y="205"/>
                  </a:lnTo>
                  <a:lnTo>
                    <a:pt x="38" y="212"/>
                  </a:lnTo>
                  <a:lnTo>
                    <a:pt x="42" y="216"/>
                  </a:lnTo>
                  <a:lnTo>
                    <a:pt x="47" y="215"/>
                  </a:lnTo>
                  <a:lnTo>
                    <a:pt x="50" y="213"/>
                  </a:lnTo>
                  <a:lnTo>
                    <a:pt x="54" y="213"/>
                  </a:lnTo>
                  <a:lnTo>
                    <a:pt x="56" y="212"/>
                  </a:lnTo>
                  <a:lnTo>
                    <a:pt x="60" y="211"/>
                  </a:lnTo>
                  <a:lnTo>
                    <a:pt x="64" y="210"/>
                  </a:lnTo>
                  <a:lnTo>
                    <a:pt x="68" y="215"/>
                  </a:lnTo>
                  <a:lnTo>
                    <a:pt x="70" y="215"/>
                  </a:lnTo>
                  <a:lnTo>
                    <a:pt x="75" y="223"/>
                  </a:lnTo>
                  <a:lnTo>
                    <a:pt x="77" y="224"/>
                  </a:lnTo>
                  <a:lnTo>
                    <a:pt x="83" y="240"/>
                  </a:lnTo>
                  <a:lnTo>
                    <a:pt x="82" y="245"/>
                  </a:lnTo>
                  <a:lnTo>
                    <a:pt x="85" y="250"/>
                  </a:lnTo>
                  <a:lnTo>
                    <a:pt x="83" y="256"/>
                  </a:lnTo>
                  <a:lnTo>
                    <a:pt x="86" y="267"/>
                  </a:lnTo>
                  <a:lnTo>
                    <a:pt x="88" y="273"/>
                  </a:lnTo>
                  <a:lnTo>
                    <a:pt x="92" y="281"/>
                  </a:lnTo>
                  <a:lnTo>
                    <a:pt x="93" y="291"/>
                  </a:lnTo>
                  <a:lnTo>
                    <a:pt x="94" y="294"/>
                  </a:lnTo>
                  <a:lnTo>
                    <a:pt x="97" y="296"/>
                  </a:lnTo>
                  <a:lnTo>
                    <a:pt x="98" y="299"/>
                  </a:lnTo>
                  <a:lnTo>
                    <a:pt x="99" y="302"/>
                  </a:lnTo>
                  <a:lnTo>
                    <a:pt x="102" y="308"/>
                  </a:lnTo>
                  <a:lnTo>
                    <a:pt x="103" y="313"/>
                  </a:lnTo>
                  <a:lnTo>
                    <a:pt x="107" y="317"/>
                  </a:lnTo>
                  <a:lnTo>
                    <a:pt x="105" y="318"/>
                  </a:lnTo>
                  <a:lnTo>
                    <a:pt x="108" y="319"/>
                  </a:lnTo>
                  <a:lnTo>
                    <a:pt x="112" y="319"/>
                  </a:lnTo>
                  <a:lnTo>
                    <a:pt x="119" y="320"/>
                  </a:lnTo>
                  <a:lnTo>
                    <a:pt x="121" y="326"/>
                  </a:lnTo>
                  <a:lnTo>
                    <a:pt x="121" y="331"/>
                  </a:lnTo>
                  <a:lnTo>
                    <a:pt x="120" y="340"/>
                  </a:lnTo>
                  <a:lnTo>
                    <a:pt x="121" y="341"/>
                  </a:lnTo>
                  <a:lnTo>
                    <a:pt x="148" y="347"/>
                  </a:lnTo>
                  <a:lnTo>
                    <a:pt x="147" y="350"/>
                  </a:lnTo>
                  <a:lnTo>
                    <a:pt x="148" y="351"/>
                  </a:lnTo>
                  <a:lnTo>
                    <a:pt x="154" y="365"/>
                  </a:lnTo>
                  <a:lnTo>
                    <a:pt x="149" y="369"/>
                  </a:lnTo>
                  <a:lnTo>
                    <a:pt x="147" y="372"/>
                  </a:lnTo>
                  <a:lnTo>
                    <a:pt x="147" y="374"/>
                  </a:lnTo>
                  <a:lnTo>
                    <a:pt x="149" y="376"/>
                  </a:lnTo>
                  <a:lnTo>
                    <a:pt x="155" y="376"/>
                  </a:lnTo>
                  <a:lnTo>
                    <a:pt x="158" y="376"/>
                  </a:lnTo>
                  <a:lnTo>
                    <a:pt x="161" y="374"/>
                  </a:lnTo>
                  <a:lnTo>
                    <a:pt x="167" y="371"/>
                  </a:lnTo>
                  <a:lnTo>
                    <a:pt x="174" y="370"/>
                  </a:lnTo>
                  <a:lnTo>
                    <a:pt x="178" y="371"/>
                  </a:lnTo>
                  <a:lnTo>
                    <a:pt x="183" y="375"/>
                  </a:lnTo>
                  <a:lnTo>
                    <a:pt x="184" y="385"/>
                  </a:lnTo>
                  <a:lnTo>
                    <a:pt x="187" y="389"/>
                  </a:lnTo>
                  <a:lnTo>
                    <a:pt x="190" y="391"/>
                  </a:lnTo>
                  <a:lnTo>
                    <a:pt x="196" y="393"/>
                  </a:lnTo>
                  <a:lnTo>
                    <a:pt x="202" y="393"/>
                  </a:lnTo>
                  <a:lnTo>
                    <a:pt x="203" y="392"/>
                  </a:lnTo>
                  <a:lnTo>
                    <a:pt x="205" y="393"/>
                  </a:lnTo>
                  <a:lnTo>
                    <a:pt x="207" y="392"/>
                  </a:lnTo>
                  <a:lnTo>
                    <a:pt x="210" y="413"/>
                  </a:lnTo>
                  <a:lnTo>
                    <a:pt x="220" y="396"/>
                  </a:lnTo>
                  <a:lnTo>
                    <a:pt x="219" y="386"/>
                  </a:lnTo>
                  <a:lnTo>
                    <a:pt x="218" y="379"/>
                  </a:lnTo>
                  <a:lnTo>
                    <a:pt x="222" y="333"/>
                  </a:lnTo>
                  <a:lnTo>
                    <a:pt x="227" y="329"/>
                  </a:lnTo>
                  <a:lnTo>
                    <a:pt x="228" y="326"/>
                  </a:lnTo>
                  <a:lnTo>
                    <a:pt x="228" y="315"/>
                  </a:lnTo>
                  <a:lnTo>
                    <a:pt x="232" y="304"/>
                  </a:lnTo>
                  <a:lnTo>
                    <a:pt x="233" y="302"/>
                  </a:lnTo>
                  <a:lnTo>
                    <a:pt x="241" y="298"/>
                  </a:lnTo>
                  <a:lnTo>
                    <a:pt x="242" y="294"/>
                  </a:lnTo>
                  <a:lnTo>
                    <a:pt x="244" y="292"/>
                  </a:lnTo>
                  <a:lnTo>
                    <a:pt x="253" y="292"/>
                  </a:lnTo>
                  <a:lnTo>
                    <a:pt x="254" y="291"/>
                  </a:lnTo>
                  <a:lnTo>
                    <a:pt x="251" y="286"/>
                  </a:lnTo>
                  <a:lnTo>
                    <a:pt x="253" y="280"/>
                  </a:lnTo>
                  <a:lnTo>
                    <a:pt x="252" y="272"/>
                  </a:lnTo>
                  <a:lnTo>
                    <a:pt x="256" y="260"/>
                  </a:lnTo>
                  <a:lnTo>
                    <a:pt x="259" y="256"/>
                  </a:lnTo>
                  <a:lnTo>
                    <a:pt x="268" y="253"/>
                  </a:lnTo>
                  <a:lnTo>
                    <a:pt x="271" y="253"/>
                  </a:lnTo>
                  <a:lnTo>
                    <a:pt x="275" y="245"/>
                  </a:lnTo>
                  <a:lnTo>
                    <a:pt x="277" y="243"/>
                  </a:lnTo>
                  <a:lnTo>
                    <a:pt x="287" y="237"/>
                  </a:lnTo>
                  <a:lnTo>
                    <a:pt x="289" y="234"/>
                  </a:lnTo>
                  <a:lnTo>
                    <a:pt x="289" y="229"/>
                  </a:lnTo>
                  <a:lnTo>
                    <a:pt x="292" y="227"/>
                  </a:lnTo>
                  <a:lnTo>
                    <a:pt x="300" y="226"/>
                  </a:lnTo>
                  <a:lnTo>
                    <a:pt x="309" y="227"/>
                  </a:lnTo>
                  <a:lnTo>
                    <a:pt x="317" y="228"/>
                  </a:lnTo>
                  <a:lnTo>
                    <a:pt x="326" y="230"/>
                  </a:lnTo>
                  <a:lnTo>
                    <a:pt x="339" y="231"/>
                  </a:lnTo>
                  <a:lnTo>
                    <a:pt x="344" y="233"/>
                  </a:lnTo>
                  <a:lnTo>
                    <a:pt x="349" y="232"/>
                  </a:lnTo>
                  <a:lnTo>
                    <a:pt x="354" y="231"/>
                  </a:lnTo>
                  <a:lnTo>
                    <a:pt x="360" y="231"/>
                  </a:lnTo>
                  <a:lnTo>
                    <a:pt x="366" y="230"/>
                  </a:lnTo>
                  <a:lnTo>
                    <a:pt x="371" y="231"/>
                  </a:lnTo>
                  <a:lnTo>
                    <a:pt x="373" y="229"/>
                  </a:lnTo>
                  <a:lnTo>
                    <a:pt x="374" y="217"/>
                  </a:lnTo>
                  <a:lnTo>
                    <a:pt x="373" y="201"/>
                  </a:lnTo>
                  <a:lnTo>
                    <a:pt x="369" y="189"/>
                  </a:lnTo>
                  <a:lnTo>
                    <a:pt x="363" y="184"/>
                  </a:lnTo>
                  <a:lnTo>
                    <a:pt x="359" y="173"/>
                  </a:lnTo>
                  <a:lnTo>
                    <a:pt x="355" y="168"/>
                  </a:lnTo>
                  <a:lnTo>
                    <a:pt x="352" y="176"/>
                  </a:lnTo>
                  <a:lnTo>
                    <a:pt x="352" y="178"/>
                  </a:lnTo>
                  <a:lnTo>
                    <a:pt x="350" y="185"/>
                  </a:lnTo>
                  <a:lnTo>
                    <a:pt x="345" y="193"/>
                  </a:lnTo>
                  <a:lnTo>
                    <a:pt x="341" y="198"/>
                  </a:lnTo>
                  <a:lnTo>
                    <a:pt x="339" y="195"/>
                  </a:lnTo>
                  <a:lnTo>
                    <a:pt x="336" y="194"/>
                  </a:lnTo>
                  <a:lnTo>
                    <a:pt x="330" y="191"/>
                  </a:lnTo>
                  <a:lnTo>
                    <a:pt x="323" y="193"/>
                  </a:lnTo>
                  <a:lnTo>
                    <a:pt x="314" y="193"/>
                  </a:lnTo>
                  <a:lnTo>
                    <a:pt x="311" y="193"/>
                  </a:lnTo>
                  <a:lnTo>
                    <a:pt x="311" y="190"/>
                  </a:lnTo>
                  <a:lnTo>
                    <a:pt x="306" y="185"/>
                  </a:lnTo>
                  <a:lnTo>
                    <a:pt x="303" y="176"/>
                  </a:lnTo>
                  <a:lnTo>
                    <a:pt x="300" y="173"/>
                  </a:lnTo>
                  <a:lnTo>
                    <a:pt x="298" y="167"/>
                  </a:lnTo>
                  <a:lnTo>
                    <a:pt x="295" y="164"/>
                  </a:lnTo>
                  <a:lnTo>
                    <a:pt x="290" y="158"/>
                  </a:lnTo>
                  <a:lnTo>
                    <a:pt x="288" y="156"/>
                  </a:lnTo>
                  <a:lnTo>
                    <a:pt x="287" y="154"/>
                  </a:lnTo>
                  <a:lnTo>
                    <a:pt x="287" y="151"/>
                  </a:lnTo>
                  <a:lnTo>
                    <a:pt x="288" y="147"/>
                  </a:lnTo>
                  <a:lnTo>
                    <a:pt x="292" y="145"/>
                  </a:lnTo>
                  <a:lnTo>
                    <a:pt x="296" y="145"/>
                  </a:lnTo>
                  <a:lnTo>
                    <a:pt x="298" y="144"/>
                  </a:lnTo>
                  <a:lnTo>
                    <a:pt x="298" y="142"/>
                  </a:lnTo>
                  <a:lnTo>
                    <a:pt x="293" y="133"/>
                  </a:lnTo>
                  <a:lnTo>
                    <a:pt x="293" y="132"/>
                  </a:lnTo>
                  <a:lnTo>
                    <a:pt x="292" y="130"/>
                  </a:lnTo>
                  <a:lnTo>
                    <a:pt x="292" y="128"/>
                  </a:lnTo>
                  <a:lnTo>
                    <a:pt x="298" y="114"/>
                  </a:lnTo>
                  <a:lnTo>
                    <a:pt x="301" y="110"/>
                  </a:lnTo>
                  <a:lnTo>
                    <a:pt x="304" y="104"/>
                  </a:lnTo>
                  <a:lnTo>
                    <a:pt x="303" y="99"/>
                  </a:lnTo>
                  <a:lnTo>
                    <a:pt x="304" y="93"/>
                  </a:lnTo>
                  <a:lnTo>
                    <a:pt x="303" y="80"/>
                  </a:lnTo>
                  <a:lnTo>
                    <a:pt x="309" y="67"/>
                  </a:lnTo>
                  <a:lnTo>
                    <a:pt x="309" y="60"/>
                  </a:lnTo>
                  <a:lnTo>
                    <a:pt x="298" y="42"/>
                  </a:lnTo>
                  <a:lnTo>
                    <a:pt x="294" y="35"/>
                  </a:lnTo>
                  <a:lnTo>
                    <a:pt x="287" y="28"/>
                  </a:lnTo>
                  <a:lnTo>
                    <a:pt x="265" y="24"/>
                  </a:lnTo>
                  <a:lnTo>
                    <a:pt x="260" y="22"/>
                  </a:lnTo>
                  <a:lnTo>
                    <a:pt x="244" y="22"/>
                  </a:lnTo>
                  <a:lnTo>
                    <a:pt x="233" y="28"/>
                  </a:lnTo>
                  <a:lnTo>
                    <a:pt x="228" y="37"/>
                  </a:lnTo>
                  <a:lnTo>
                    <a:pt x="217" y="52"/>
                  </a:lnTo>
                  <a:lnTo>
                    <a:pt x="209" y="50"/>
                  </a:lnTo>
                  <a:lnTo>
                    <a:pt x="205" y="43"/>
                  </a:lnTo>
                  <a:lnTo>
                    <a:pt x="203" y="42"/>
                  </a:lnTo>
                  <a:lnTo>
                    <a:pt x="190" y="37"/>
                  </a:lnTo>
                  <a:lnTo>
                    <a:pt x="187" y="37"/>
                  </a:lnTo>
                  <a:lnTo>
                    <a:pt x="177" y="42"/>
                  </a:lnTo>
                  <a:lnTo>
                    <a:pt x="172" y="37"/>
                  </a:lnTo>
                  <a:lnTo>
                    <a:pt x="169" y="35"/>
                  </a:lnTo>
                  <a:lnTo>
                    <a:pt x="164" y="35"/>
                  </a:lnTo>
                  <a:lnTo>
                    <a:pt x="161" y="36"/>
                  </a:lnTo>
                  <a:lnTo>
                    <a:pt x="158" y="39"/>
                  </a:lnTo>
                  <a:lnTo>
                    <a:pt x="156" y="41"/>
                  </a:lnTo>
                  <a:lnTo>
                    <a:pt x="147" y="37"/>
                  </a:lnTo>
                  <a:lnTo>
                    <a:pt x="143" y="34"/>
                  </a:lnTo>
                  <a:lnTo>
                    <a:pt x="131" y="21"/>
                  </a:lnTo>
                  <a:lnTo>
                    <a:pt x="127" y="19"/>
                  </a:lnTo>
                  <a:lnTo>
                    <a:pt x="122" y="17"/>
                  </a:lnTo>
                  <a:lnTo>
                    <a:pt x="113" y="13"/>
                  </a:lnTo>
                  <a:lnTo>
                    <a:pt x="111" y="11"/>
                  </a:lnTo>
                  <a:lnTo>
                    <a:pt x="104" y="2"/>
                  </a:lnTo>
                  <a:lnTo>
                    <a:pt x="101" y="0"/>
                  </a:lnTo>
                  <a:lnTo>
                    <a:pt x="99" y="0"/>
                  </a:lnTo>
                  <a:lnTo>
                    <a:pt x="97" y="2"/>
                  </a:lnTo>
                  <a:lnTo>
                    <a:pt x="94" y="8"/>
                  </a:lnTo>
                  <a:lnTo>
                    <a:pt x="90" y="8"/>
                  </a:lnTo>
                  <a:lnTo>
                    <a:pt x="89" y="5"/>
                  </a:lnTo>
                  <a:lnTo>
                    <a:pt x="86" y="10"/>
                  </a:lnTo>
                  <a:lnTo>
                    <a:pt x="80" y="15"/>
                  </a:lnTo>
                  <a:lnTo>
                    <a:pt x="80" y="28"/>
                  </a:lnTo>
                  <a:lnTo>
                    <a:pt x="79" y="34"/>
                  </a:lnTo>
                  <a:lnTo>
                    <a:pt x="75" y="35"/>
                  </a:lnTo>
                  <a:lnTo>
                    <a:pt x="68" y="36"/>
                  </a:lnTo>
                  <a:lnTo>
                    <a:pt x="64" y="36"/>
                  </a:lnTo>
                  <a:lnTo>
                    <a:pt x="61" y="36"/>
                  </a:lnTo>
                  <a:lnTo>
                    <a:pt x="60" y="37"/>
                  </a:lnTo>
                  <a:lnTo>
                    <a:pt x="60" y="42"/>
                  </a:lnTo>
                  <a:lnTo>
                    <a:pt x="63" y="52"/>
                  </a:lnTo>
                  <a:lnTo>
                    <a:pt x="61" y="55"/>
                  </a:lnTo>
                  <a:lnTo>
                    <a:pt x="59" y="58"/>
                  </a:lnTo>
                  <a:lnTo>
                    <a:pt x="55" y="63"/>
                  </a:lnTo>
                  <a:lnTo>
                    <a:pt x="53" y="66"/>
                  </a:lnTo>
                  <a:lnTo>
                    <a:pt x="50" y="90"/>
                  </a:lnTo>
                  <a:lnTo>
                    <a:pt x="43" y="93"/>
                  </a:lnTo>
                  <a:lnTo>
                    <a:pt x="32" y="97"/>
                  </a:lnTo>
                  <a:lnTo>
                    <a:pt x="27" y="96"/>
                  </a:lnTo>
                  <a:lnTo>
                    <a:pt x="25" y="95"/>
                  </a:lnTo>
                  <a:lnTo>
                    <a:pt x="18" y="95"/>
                  </a:lnTo>
                  <a:lnTo>
                    <a:pt x="5" y="93"/>
                  </a:lnTo>
                  <a:lnTo>
                    <a:pt x="5" y="97"/>
                  </a:lnTo>
                  <a:lnTo>
                    <a:pt x="5" y="103"/>
                  </a:lnTo>
                  <a:lnTo>
                    <a:pt x="4" y="111"/>
                  </a:lnTo>
                  <a:lnTo>
                    <a:pt x="3" y="114"/>
                  </a:lnTo>
                  <a:lnTo>
                    <a:pt x="1" y="120"/>
                  </a:lnTo>
                  <a:lnTo>
                    <a:pt x="0" y="128"/>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40" name="Freeform 87"/>
            <p:cNvSpPr>
              <a:spLocks/>
            </p:cNvSpPr>
            <p:nvPr/>
          </p:nvSpPr>
          <p:spPr bwMode="auto">
            <a:xfrm>
              <a:off x="4663778" y="4370230"/>
              <a:ext cx="1009170" cy="874226"/>
            </a:xfrm>
            <a:custGeom>
              <a:avLst/>
              <a:gdLst>
                <a:gd name="T0" fmla="*/ 9 w 375"/>
                <a:gd name="T1" fmla="*/ 218 h 327"/>
                <a:gd name="T2" fmla="*/ 31 w 375"/>
                <a:gd name="T3" fmla="*/ 255 h 327"/>
                <a:gd name="T4" fmla="*/ 41 w 375"/>
                <a:gd name="T5" fmla="*/ 264 h 327"/>
                <a:gd name="T6" fmla="*/ 47 w 375"/>
                <a:gd name="T7" fmla="*/ 273 h 327"/>
                <a:gd name="T8" fmla="*/ 50 w 375"/>
                <a:gd name="T9" fmla="*/ 277 h 327"/>
                <a:gd name="T10" fmla="*/ 58 w 375"/>
                <a:gd name="T11" fmla="*/ 289 h 327"/>
                <a:gd name="T12" fmla="*/ 66 w 375"/>
                <a:gd name="T13" fmla="*/ 292 h 327"/>
                <a:gd name="T14" fmla="*/ 68 w 375"/>
                <a:gd name="T15" fmla="*/ 297 h 327"/>
                <a:gd name="T16" fmla="*/ 74 w 375"/>
                <a:gd name="T17" fmla="*/ 298 h 327"/>
                <a:gd name="T18" fmla="*/ 80 w 375"/>
                <a:gd name="T19" fmla="*/ 303 h 327"/>
                <a:gd name="T20" fmla="*/ 102 w 375"/>
                <a:gd name="T21" fmla="*/ 296 h 327"/>
                <a:gd name="T22" fmla="*/ 116 w 375"/>
                <a:gd name="T23" fmla="*/ 298 h 327"/>
                <a:gd name="T24" fmla="*/ 125 w 375"/>
                <a:gd name="T25" fmla="*/ 297 h 327"/>
                <a:gd name="T26" fmla="*/ 142 w 375"/>
                <a:gd name="T27" fmla="*/ 288 h 327"/>
                <a:gd name="T28" fmla="*/ 168 w 375"/>
                <a:gd name="T29" fmla="*/ 286 h 327"/>
                <a:gd name="T30" fmla="*/ 183 w 375"/>
                <a:gd name="T31" fmla="*/ 278 h 327"/>
                <a:gd name="T32" fmla="*/ 194 w 375"/>
                <a:gd name="T33" fmla="*/ 305 h 327"/>
                <a:gd name="T34" fmla="*/ 203 w 375"/>
                <a:gd name="T35" fmla="*/ 325 h 327"/>
                <a:gd name="T36" fmla="*/ 226 w 375"/>
                <a:gd name="T37" fmla="*/ 322 h 327"/>
                <a:gd name="T38" fmla="*/ 258 w 375"/>
                <a:gd name="T39" fmla="*/ 304 h 327"/>
                <a:gd name="T40" fmla="*/ 271 w 375"/>
                <a:gd name="T41" fmla="*/ 299 h 327"/>
                <a:gd name="T42" fmla="*/ 279 w 375"/>
                <a:gd name="T43" fmla="*/ 286 h 327"/>
                <a:gd name="T44" fmla="*/ 265 w 375"/>
                <a:gd name="T45" fmla="*/ 284 h 327"/>
                <a:gd name="T46" fmla="*/ 260 w 375"/>
                <a:gd name="T47" fmla="*/ 265 h 327"/>
                <a:gd name="T48" fmla="*/ 257 w 375"/>
                <a:gd name="T49" fmla="*/ 244 h 327"/>
                <a:gd name="T50" fmla="*/ 239 w 375"/>
                <a:gd name="T51" fmla="*/ 236 h 327"/>
                <a:gd name="T52" fmla="*/ 250 w 375"/>
                <a:gd name="T53" fmla="*/ 224 h 327"/>
                <a:gd name="T54" fmla="*/ 257 w 375"/>
                <a:gd name="T55" fmla="*/ 227 h 327"/>
                <a:gd name="T56" fmla="*/ 272 w 375"/>
                <a:gd name="T57" fmla="*/ 219 h 327"/>
                <a:gd name="T58" fmla="*/ 296 w 375"/>
                <a:gd name="T59" fmla="*/ 216 h 327"/>
                <a:gd name="T60" fmla="*/ 334 w 375"/>
                <a:gd name="T61" fmla="*/ 195 h 327"/>
                <a:gd name="T62" fmla="*/ 336 w 375"/>
                <a:gd name="T63" fmla="*/ 156 h 327"/>
                <a:gd name="T64" fmla="*/ 356 w 375"/>
                <a:gd name="T65" fmla="*/ 136 h 327"/>
                <a:gd name="T66" fmla="*/ 366 w 375"/>
                <a:gd name="T67" fmla="*/ 103 h 327"/>
                <a:gd name="T68" fmla="*/ 366 w 375"/>
                <a:gd name="T69" fmla="*/ 83 h 327"/>
                <a:gd name="T70" fmla="*/ 338 w 375"/>
                <a:gd name="T71" fmla="*/ 76 h 327"/>
                <a:gd name="T72" fmla="*/ 291 w 375"/>
                <a:gd name="T73" fmla="*/ 100 h 327"/>
                <a:gd name="T74" fmla="*/ 267 w 375"/>
                <a:gd name="T75" fmla="*/ 112 h 327"/>
                <a:gd name="T76" fmla="*/ 265 w 375"/>
                <a:gd name="T77" fmla="*/ 124 h 327"/>
                <a:gd name="T78" fmla="*/ 234 w 375"/>
                <a:gd name="T79" fmla="*/ 145 h 327"/>
                <a:gd name="T80" fmla="*/ 184 w 375"/>
                <a:gd name="T81" fmla="*/ 138 h 327"/>
                <a:gd name="T82" fmla="*/ 176 w 375"/>
                <a:gd name="T83" fmla="*/ 111 h 327"/>
                <a:gd name="T84" fmla="*/ 184 w 375"/>
                <a:gd name="T85" fmla="*/ 98 h 327"/>
                <a:gd name="T86" fmla="*/ 190 w 375"/>
                <a:gd name="T87" fmla="*/ 86 h 327"/>
                <a:gd name="T88" fmla="*/ 220 w 375"/>
                <a:gd name="T89" fmla="*/ 70 h 327"/>
                <a:gd name="T90" fmla="*/ 223 w 375"/>
                <a:gd name="T91" fmla="*/ 34 h 327"/>
                <a:gd name="T92" fmla="*/ 199 w 375"/>
                <a:gd name="T93" fmla="*/ 55 h 327"/>
                <a:gd name="T94" fmla="*/ 189 w 375"/>
                <a:gd name="T95" fmla="*/ 22 h 327"/>
                <a:gd name="T96" fmla="*/ 171 w 375"/>
                <a:gd name="T97" fmla="*/ 47 h 327"/>
                <a:gd name="T98" fmla="*/ 177 w 375"/>
                <a:gd name="T99" fmla="*/ 5 h 327"/>
                <a:gd name="T100" fmla="*/ 127 w 375"/>
                <a:gd name="T101" fmla="*/ 44 h 327"/>
                <a:gd name="T102" fmla="*/ 147 w 375"/>
                <a:gd name="T103" fmla="*/ 132 h 327"/>
                <a:gd name="T104" fmla="*/ 127 w 375"/>
                <a:gd name="T105" fmla="*/ 167 h 327"/>
                <a:gd name="T106" fmla="*/ 91 w 375"/>
                <a:gd name="T107" fmla="*/ 148 h 327"/>
                <a:gd name="T108" fmla="*/ 57 w 375"/>
                <a:gd name="T109" fmla="*/ 149 h 327"/>
                <a:gd name="T110" fmla="*/ 40 w 375"/>
                <a:gd name="T111" fmla="*/ 170 h 327"/>
                <a:gd name="T112" fmla="*/ 25 w 375"/>
                <a:gd name="T113" fmla="*/ 183 h 327"/>
                <a:gd name="T114" fmla="*/ 14 w 375"/>
                <a:gd name="T115" fmla="*/ 184 h 327"/>
                <a:gd name="T116" fmla="*/ 2 w 375"/>
                <a:gd name="T117" fmla="*/ 189 h 32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5"/>
                <a:gd name="T178" fmla="*/ 0 h 327"/>
                <a:gd name="T179" fmla="*/ 375 w 375"/>
                <a:gd name="T180" fmla="*/ 327 h 32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5" h="327">
                  <a:moveTo>
                    <a:pt x="0" y="189"/>
                  </a:moveTo>
                  <a:lnTo>
                    <a:pt x="3" y="196"/>
                  </a:lnTo>
                  <a:lnTo>
                    <a:pt x="5" y="198"/>
                  </a:lnTo>
                  <a:lnTo>
                    <a:pt x="8" y="202"/>
                  </a:lnTo>
                  <a:lnTo>
                    <a:pt x="8" y="205"/>
                  </a:lnTo>
                  <a:lnTo>
                    <a:pt x="9" y="205"/>
                  </a:lnTo>
                  <a:lnTo>
                    <a:pt x="10" y="206"/>
                  </a:lnTo>
                  <a:lnTo>
                    <a:pt x="9" y="218"/>
                  </a:lnTo>
                  <a:lnTo>
                    <a:pt x="13" y="225"/>
                  </a:lnTo>
                  <a:lnTo>
                    <a:pt x="18" y="234"/>
                  </a:lnTo>
                  <a:lnTo>
                    <a:pt x="24" y="241"/>
                  </a:lnTo>
                  <a:lnTo>
                    <a:pt x="26" y="245"/>
                  </a:lnTo>
                  <a:lnTo>
                    <a:pt x="27" y="247"/>
                  </a:lnTo>
                  <a:lnTo>
                    <a:pt x="28" y="249"/>
                  </a:lnTo>
                  <a:lnTo>
                    <a:pt x="31" y="253"/>
                  </a:lnTo>
                  <a:lnTo>
                    <a:pt x="31" y="255"/>
                  </a:lnTo>
                  <a:lnTo>
                    <a:pt x="32" y="255"/>
                  </a:lnTo>
                  <a:lnTo>
                    <a:pt x="37" y="261"/>
                  </a:lnTo>
                  <a:lnTo>
                    <a:pt x="37" y="262"/>
                  </a:lnTo>
                  <a:lnTo>
                    <a:pt x="37" y="261"/>
                  </a:lnTo>
                  <a:lnTo>
                    <a:pt x="39" y="262"/>
                  </a:lnTo>
                  <a:lnTo>
                    <a:pt x="40" y="263"/>
                  </a:lnTo>
                  <a:lnTo>
                    <a:pt x="41" y="263"/>
                  </a:lnTo>
                  <a:lnTo>
                    <a:pt x="41" y="264"/>
                  </a:lnTo>
                  <a:lnTo>
                    <a:pt x="42" y="265"/>
                  </a:lnTo>
                  <a:lnTo>
                    <a:pt x="43" y="264"/>
                  </a:lnTo>
                  <a:lnTo>
                    <a:pt x="43" y="265"/>
                  </a:lnTo>
                  <a:lnTo>
                    <a:pt x="44" y="265"/>
                  </a:lnTo>
                  <a:lnTo>
                    <a:pt x="46" y="267"/>
                  </a:lnTo>
                  <a:lnTo>
                    <a:pt x="47" y="270"/>
                  </a:lnTo>
                  <a:lnTo>
                    <a:pt x="46" y="271"/>
                  </a:lnTo>
                  <a:lnTo>
                    <a:pt x="47" y="273"/>
                  </a:lnTo>
                  <a:lnTo>
                    <a:pt x="48" y="273"/>
                  </a:lnTo>
                  <a:lnTo>
                    <a:pt x="48" y="274"/>
                  </a:lnTo>
                  <a:lnTo>
                    <a:pt x="47" y="276"/>
                  </a:lnTo>
                  <a:lnTo>
                    <a:pt x="48" y="276"/>
                  </a:lnTo>
                  <a:lnTo>
                    <a:pt x="48" y="277"/>
                  </a:lnTo>
                  <a:lnTo>
                    <a:pt x="49" y="276"/>
                  </a:lnTo>
                  <a:lnTo>
                    <a:pt x="50" y="278"/>
                  </a:lnTo>
                  <a:lnTo>
                    <a:pt x="50" y="277"/>
                  </a:lnTo>
                  <a:lnTo>
                    <a:pt x="51" y="279"/>
                  </a:lnTo>
                  <a:lnTo>
                    <a:pt x="50" y="279"/>
                  </a:lnTo>
                  <a:lnTo>
                    <a:pt x="51" y="281"/>
                  </a:lnTo>
                  <a:lnTo>
                    <a:pt x="51" y="282"/>
                  </a:lnTo>
                  <a:lnTo>
                    <a:pt x="50" y="283"/>
                  </a:lnTo>
                  <a:lnTo>
                    <a:pt x="55" y="287"/>
                  </a:lnTo>
                  <a:lnTo>
                    <a:pt x="55" y="288"/>
                  </a:lnTo>
                  <a:lnTo>
                    <a:pt x="58" y="289"/>
                  </a:lnTo>
                  <a:lnTo>
                    <a:pt x="59" y="290"/>
                  </a:lnTo>
                  <a:lnTo>
                    <a:pt x="60" y="292"/>
                  </a:lnTo>
                  <a:lnTo>
                    <a:pt x="60" y="290"/>
                  </a:lnTo>
                  <a:lnTo>
                    <a:pt x="61" y="292"/>
                  </a:lnTo>
                  <a:lnTo>
                    <a:pt x="62" y="293"/>
                  </a:lnTo>
                  <a:lnTo>
                    <a:pt x="63" y="292"/>
                  </a:lnTo>
                  <a:lnTo>
                    <a:pt x="65" y="293"/>
                  </a:lnTo>
                  <a:lnTo>
                    <a:pt x="66" y="292"/>
                  </a:lnTo>
                  <a:lnTo>
                    <a:pt x="65" y="292"/>
                  </a:lnTo>
                  <a:lnTo>
                    <a:pt x="66" y="292"/>
                  </a:lnTo>
                  <a:lnTo>
                    <a:pt x="69" y="292"/>
                  </a:lnTo>
                  <a:lnTo>
                    <a:pt x="70" y="292"/>
                  </a:lnTo>
                  <a:lnTo>
                    <a:pt x="70" y="293"/>
                  </a:lnTo>
                  <a:lnTo>
                    <a:pt x="69" y="295"/>
                  </a:lnTo>
                  <a:lnTo>
                    <a:pt x="68" y="295"/>
                  </a:lnTo>
                  <a:lnTo>
                    <a:pt x="68" y="297"/>
                  </a:lnTo>
                  <a:lnTo>
                    <a:pt x="69" y="298"/>
                  </a:lnTo>
                  <a:lnTo>
                    <a:pt x="70" y="297"/>
                  </a:lnTo>
                  <a:lnTo>
                    <a:pt x="71" y="297"/>
                  </a:lnTo>
                  <a:lnTo>
                    <a:pt x="72" y="298"/>
                  </a:lnTo>
                  <a:lnTo>
                    <a:pt x="73" y="297"/>
                  </a:lnTo>
                  <a:lnTo>
                    <a:pt x="74" y="297"/>
                  </a:lnTo>
                  <a:lnTo>
                    <a:pt x="75" y="298"/>
                  </a:lnTo>
                  <a:lnTo>
                    <a:pt x="74" y="298"/>
                  </a:lnTo>
                  <a:lnTo>
                    <a:pt x="75" y="299"/>
                  </a:lnTo>
                  <a:lnTo>
                    <a:pt x="76" y="299"/>
                  </a:lnTo>
                  <a:lnTo>
                    <a:pt x="78" y="298"/>
                  </a:lnTo>
                  <a:lnTo>
                    <a:pt x="79" y="300"/>
                  </a:lnTo>
                  <a:lnTo>
                    <a:pt x="78" y="301"/>
                  </a:lnTo>
                  <a:lnTo>
                    <a:pt x="78" y="303"/>
                  </a:lnTo>
                  <a:lnTo>
                    <a:pt x="79" y="301"/>
                  </a:lnTo>
                  <a:lnTo>
                    <a:pt x="80" y="303"/>
                  </a:lnTo>
                  <a:lnTo>
                    <a:pt x="82" y="304"/>
                  </a:lnTo>
                  <a:lnTo>
                    <a:pt x="84" y="305"/>
                  </a:lnTo>
                  <a:lnTo>
                    <a:pt x="86" y="305"/>
                  </a:lnTo>
                  <a:lnTo>
                    <a:pt x="89" y="306"/>
                  </a:lnTo>
                  <a:lnTo>
                    <a:pt x="97" y="301"/>
                  </a:lnTo>
                  <a:lnTo>
                    <a:pt x="100" y="297"/>
                  </a:lnTo>
                  <a:lnTo>
                    <a:pt x="101" y="296"/>
                  </a:lnTo>
                  <a:lnTo>
                    <a:pt x="102" y="296"/>
                  </a:lnTo>
                  <a:lnTo>
                    <a:pt x="104" y="297"/>
                  </a:lnTo>
                  <a:lnTo>
                    <a:pt x="106" y="298"/>
                  </a:lnTo>
                  <a:lnTo>
                    <a:pt x="108" y="298"/>
                  </a:lnTo>
                  <a:lnTo>
                    <a:pt x="112" y="299"/>
                  </a:lnTo>
                  <a:lnTo>
                    <a:pt x="114" y="300"/>
                  </a:lnTo>
                  <a:lnTo>
                    <a:pt x="115" y="300"/>
                  </a:lnTo>
                  <a:lnTo>
                    <a:pt x="115" y="299"/>
                  </a:lnTo>
                  <a:lnTo>
                    <a:pt x="116" y="298"/>
                  </a:lnTo>
                  <a:lnTo>
                    <a:pt x="116" y="297"/>
                  </a:lnTo>
                  <a:lnTo>
                    <a:pt x="117" y="294"/>
                  </a:lnTo>
                  <a:lnTo>
                    <a:pt x="119" y="296"/>
                  </a:lnTo>
                  <a:lnTo>
                    <a:pt x="119" y="297"/>
                  </a:lnTo>
                  <a:lnTo>
                    <a:pt x="120" y="297"/>
                  </a:lnTo>
                  <a:lnTo>
                    <a:pt x="122" y="297"/>
                  </a:lnTo>
                  <a:lnTo>
                    <a:pt x="124" y="297"/>
                  </a:lnTo>
                  <a:lnTo>
                    <a:pt x="125" y="297"/>
                  </a:lnTo>
                  <a:lnTo>
                    <a:pt x="127" y="297"/>
                  </a:lnTo>
                  <a:lnTo>
                    <a:pt x="128" y="296"/>
                  </a:lnTo>
                  <a:lnTo>
                    <a:pt x="129" y="295"/>
                  </a:lnTo>
                  <a:lnTo>
                    <a:pt x="130" y="295"/>
                  </a:lnTo>
                  <a:lnTo>
                    <a:pt x="133" y="295"/>
                  </a:lnTo>
                  <a:lnTo>
                    <a:pt x="134" y="294"/>
                  </a:lnTo>
                  <a:lnTo>
                    <a:pt x="137" y="292"/>
                  </a:lnTo>
                  <a:lnTo>
                    <a:pt x="142" y="288"/>
                  </a:lnTo>
                  <a:lnTo>
                    <a:pt x="145" y="284"/>
                  </a:lnTo>
                  <a:lnTo>
                    <a:pt x="146" y="283"/>
                  </a:lnTo>
                  <a:lnTo>
                    <a:pt x="148" y="283"/>
                  </a:lnTo>
                  <a:lnTo>
                    <a:pt x="150" y="283"/>
                  </a:lnTo>
                  <a:lnTo>
                    <a:pt x="157" y="285"/>
                  </a:lnTo>
                  <a:lnTo>
                    <a:pt x="166" y="286"/>
                  </a:lnTo>
                  <a:lnTo>
                    <a:pt x="168" y="287"/>
                  </a:lnTo>
                  <a:lnTo>
                    <a:pt x="168" y="286"/>
                  </a:lnTo>
                  <a:lnTo>
                    <a:pt x="172" y="286"/>
                  </a:lnTo>
                  <a:lnTo>
                    <a:pt x="173" y="285"/>
                  </a:lnTo>
                  <a:lnTo>
                    <a:pt x="174" y="285"/>
                  </a:lnTo>
                  <a:lnTo>
                    <a:pt x="177" y="284"/>
                  </a:lnTo>
                  <a:lnTo>
                    <a:pt x="177" y="282"/>
                  </a:lnTo>
                  <a:lnTo>
                    <a:pt x="182" y="279"/>
                  </a:lnTo>
                  <a:lnTo>
                    <a:pt x="182" y="278"/>
                  </a:lnTo>
                  <a:lnTo>
                    <a:pt x="183" y="278"/>
                  </a:lnTo>
                  <a:lnTo>
                    <a:pt x="184" y="279"/>
                  </a:lnTo>
                  <a:lnTo>
                    <a:pt x="185" y="281"/>
                  </a:lnTo>
                  <a:lnTo>
                    <a:pt x="187" y="284"/>
                  </a:lnTo>
                  <a:lnTo>
                    <a:pt x="188" y="285"/>
                  </a:lnTo>
                  <a:lnTo>
                    <a:pt x="196" y="295"/>
                  </a:lnTo>
                  <a:lnTo>
                    <a:pt x="195" y="297"/>
                  </a:lnTo>
                  <a:lnTo>
                    <a:pt x="194" y="300"/>
                  </a:lnTo>
                  <a:lnTo>
                    <a:pt x="194" y="305"/>
                  </a:lnTo>
                  <a:lnTo>
                    <a:pt x="194" y="306"/>
                  </a:lnTo>
                  <a:lnTo>
                    <a:pt x="194" y="308"/>
                  </a:lnTo>
                  <a:lnTo>
                    <a:pt x="193" y="310"/>
                  </a:lnTo>
                  <a:lnTo>
                    <a:pt x="193" y="312"/>
                  </a:lnTo>
                  <a:lnTo>
                    <a:pt x="193" y="317"/>
                  </a:lnTo>
                  <a:lnTo>
                    <a:pt x="195" y="320"/>
                  </a:lnTo>
                  <a:lnTo>
                    <a:pt x="195" y="322"/>
                  </a:lnTo>
                  <a:lnTo>
                    <a:pt x="203" y="325"/>
                  </a:lnTo>
                  <a:lnTo>
                    <a:pt x="206" y="325"/>
                  </a:lnTo>
                  <a:lnTo>
                    <a:pt x="210" y="321"/>
                  </a:lnTo>
                  <a:lnTo>
                    <a:pt x="213" y="319"/>
                  </a:lnTo>
                  <a:lnTo>
                    <a:pt x="217" y="326"/>
                  </a:lnTo>
                  <a:lnTo>
                    <a:pt x="222" y="327"/>
                  </a:lnTo>
                  <a:lnTo>
                    <a:pt x="224" y="323"/>
                  </a:lnTo>
                  <a:lnTo>
                    <a:pt x="225" y="323"/>
                  </a:lnTo>
                  <a:lnTo>
                    <a:pt x="226" y="322"/>
                  </a:lnTo>
                  <a:lnTo>
                    <a:pt x="227" y="322"/>
                  </a:lnTo>
                  <a:lnTo>
                    <a:pt x="236" y="319"/>
                  </a:lnTo>
                  <a:lnTo>
                    <a:pt x="238" y="317"/>
                  </a:lnTo>
                  <a:lnTo>
                    <a:pt x="243" y="316"/>
                  </a:lnTo>
                  <a:lnTo>
                    <a:pt x="244" y="312"/>
                  </a:lnTo>
                  <a:lnTo>
                    <a:pt x="247" y="310"/>
                  </a:lnTo>
                  <a:lnTo>
                    <a:pt x="253" y="306"/>
                  </a:lnTo>
                  <a:lnTo>
                    <a:pt x="258" y="304"/>
                  </a:lnTo>
                  <a:lnTo>
                    <a:pt x="259" y="303"/>
                  </a:lnTo>
                  <a:lnTo>
                    <a:pt x="262" y="303"/>
                  </a:lnTo>
                  <a:lnTo>
                    <a:pt x="265" y="304"/>
                  </a:lnTo>
                  <a:lnTo>
                    <a:pt x="267" y="304"/>
                  </a:lnTo>
                  <a:lnTo>
                    <a:pt x="268" y="305"/>
                  </a:lnTo>
                  <a:lnTo>
                    <a:pt x="270" y="303"/>
                  </a:lnTo>
                  <a:lnTo>
                    <a:pt x="270" y="300"/>
                  </a:lnTo>
                  <a:lnTo>
                    <a:pt x="271" y="299"/>
                  </a:lnTo>
                  <a:lnTo>
                    <a:pt x="274" y="297"/>
                  </a:lnTo>
                  <a:lnTo>
                    <a:pt x="275" y="296"/>
                  </a:lnTo>
                  <a:lnTo>
                    <a:pt x="276" y="295"/>
                  </a:lnTo>
                  <a:lnTo>
                    <a:pt x="277" y="293"/>
                  </a:lnTo>
                  <a:lnTo>
                    <a:pt x="277" y="292"/>
                  </a:lnTo>
                  <a:lnTo>
                    <a:pt x="278" y="292"/>
                  </a:lnTo>
                  <a:lnTo>
                    <a:pt x="279" y="289"/>
                  </a:lnTo>
                  <a:lnTo>
                    <a:pt x="279" y="286"/>
                  </a:lnTo>
                  <a:lnTo>
                    <a:pt x="280" y="285"/>
                  </a:lnTo>
                  <a:lnTo>
                    <a:pt x="280" y="284"/>
                  </a:lnTo>
                  <a:lnTo>
                    <a:pt x="278" y="282"/>
                  </a:lnTo>
                  <a:lnTo>
                    <a:pt x="276" y="281"/>
                  </a:lnTo>
                  <a:lnTo>
                    <a:pt x="274" y="283"/>
                  </a:lnTo>
                  <a:lnTo>
                    <a:pt x="270" y="284"/>
                  </a:lnTo>
                  <a:lnTo>
                    <a:pt x="270" y="283"/>
                  </a:lnTo>
                  <a:lnTo>
                    <a:pt x="265" y="284"/>
                  </a:lnTo>
                  <a:lnTo>
                    <a:pt x="265" y="283"/>
                  </a:lnTo>
                  <a:lnTo>
                    <a:pt x="267" y="281"/>
                  </a:lnTo>
                  <a:lnTo>
                    <a:pt x="267" y="279"/>
                  </a:lnTo>
                  <a:lnTo>
                    <a:pt x="266" y="276"/>
                  </a:lnTo>
                  <a:lnTo>
                    <a:pt x="267" y="273"/>
                  </a:lnTo>
                  <a:lnTo>
                    <a:pt x="264" y="270"/>
                  </a:lnTo>
                  <a:lnTo>
                    <a:pt x="261" y="268"/>
                  </a:lnTo>
                  <a:lnTo>
                    <a:pt x="260" y="265"/>
                  </a:lnTo>
                  <a:lnTo>
                    <a:pt x="256" y="263"/>
                  </a:lnTo>
                  <a:lnTo>
                    <a:pt x="256" y="260"/>
                  </a:lnTo>
                  <a:lnTo>
                    <a:pt x="259" y="257"/>
                  </a:lnTo>
                  <a:lnTo>
                    <a:pt x="262" y="256"/>
                  </a:lnTo>
                  <a:lnTo>
                    <a:pt x="264" y="253"/>
                  </a:lnTo>
                  <a:lnTo>
                    <a:pt x="264" y="249"/>
                  </a:lnTo>
                  <a:lnTo>
                    <a:pt x="261" y="246"/>
                  </a:lnTo>
                  <a:lnTo>
                    <a:pt x="257" y="244"/>
                  </a:lnTo>
                  <a:lnTo>
                    <a:pt x="254" y="243"/>
                  </a:lnTo>
                  <a:lnTo>
                    <a:pt x="250" y="239"/>
                  </a:lnTo>
                  <a:lnTo>
                    <a:pt x="247" y="243"/>
                  </a:lnTo>
                  <a:lnTo>
                    <a:pt x="244" y="240"/>
                  </a:lnTo>
                  <a:lnTo>
                    <a:pt x="242" y="241"/>
                  </a:lnTo>
                  <a:lnTo>
                    <a:pt x="239" y="242"/>
                  </a:lnTo>
                  <a:lnTo>
                    <a:pt x="236" y="241"/>
                  </a:lnTo>
                  <a:lnTo>
                    <a:pt x="239" y="236"/>
                  </a:lnTo>
                  <a:lnTo>
                    <a:pt x="238" y="232"/>
                  </a:lnTo>
                  <a:lnTo>
                    <a:pt x="240" y="228"/>
                  </a:lnTo>
                  <a:lnTo>
                    <a:pt x="240" y="222"/>
                  </a:lnTo>
                  <a:lnTo>
                    <a:pt x="243" y="222"/>
                  </a:lnTo>
                  <a:lnTo>
                    <a:pt x="244" y="223"/>
                  </a:lnTo>
                  <a:lnTo>
                    <a:pt x="247" y="223"/>
                  </a:lnTo>
                  <a:lnTo>
                    <a:pt x="249" y="224"/>
                  </a:lnTo>
                  <a:lnTo>
                    <a:pt x="250" y="224"/>
                  </a:lnTo>
                  <a:lnTo>
                    <a:pt x="250" y="222"/>
                  </a:lnTo>
                  <a:lnTo>
                    <a:pt x="249" y="222"/>
                  </a:lnTo>
                  <a:lnTo>
                    <a:pt x="248" y="222"/>
                  </a:lnTo>
                  <a:lnTo>
                    <a:pt x="248" y="220"/>
                  </a:lnTo>
                  <a:lnTo>
                    <a:pt x="251" y="221"/>
                  </a:lnTo>
                  <a:lnTo>
                    <a:pt x="255" y="222"/>
                  </a:lnTo>
                  <a:lnTo>
                    <a:pt x="256" y="224"/>
                  </a:lnTo>
                  <a:lnTo>
                    <a:pt x="257" y="227"/>
                  </a:lnTo>
                  <a:lnTo>
                    <a:pt x="257" y="228"/>
                  </a:lnTo>
                  <a:lnTo>
                    <a:pt x="258" y="228"/>
                  </a:lnTo>
                  <a:lnTo>
                    <a:pt x="259" y="225"/>
                  </a:lnTo>
                  <a:lnTo>
                    <a:pt x="260" y="225"/>
                  </a:lnTo>
                  <a:lnTo>
                    <a:pt x="264" y="225"/>
                  </a:lnTo>
                  <a:lnTo>
                    <a:pt x="268" y="222"/>
                  </a:lnTo>
                  <a:lnTo>
                    <a:pt x="269" y="220"/>
                  </a:lnTo>
                  <a:lnTo>
                    <a:pt x="272" y="219"/>
                  </a:lnTo>
                  <a:lnTo>
                    <a:pt x="274" y="219"/>
                  </a:lnTo>
                  <a:lnTo>
                    <a:pt x="275" y="218"/>
                  </a:lnTo>
                  <a:lnTo>
                    <a:pt x="276" y="216"/>
                  </a:lnTo>
                  <a:lnTo>
                    <a:pt x="281" y="216"/>
                  </a:lnTo>
                  <a:lnTo>
                    <a:pt x="282" y="216"/>
                  </a:lnTo>
                  <a:lnTo>
                    <a:pt x="285" y="216"/>
                  </a:lnTo>
                  <a:lnTo>
                    <a:pt x="291" y="214"/>
                  </a:lnTo>
                  <a:lnTo>
                    <a:pt x="296" y="216"/>
                  </a:lnTo>
                  <a:lnTo>
                    <a:pt x="299" y="213"/>
                  </a:lnTo>
                  <a:lnTo>
                    <a:pt x="301" y="213"/>
                  </a:lnTo>
                  <a:lnTo>
                    <a:pt x="305" y="214"/>
                  </a:lnTo>
                  <a:lnTo>
                    <a:pt x="310" y="213"/>
                  </a:lnTo>
                  <a:lnTo>
                    <a:pt x="321" y="209"/>
                  </a:lnTo>
                  <a:lnTo>
                    <a:pt x="323" y="209"/>
                  </a:lnTo>
                  <a:lnTo>
                    <a:pt x="331" y="198"/>
                  </a:lnTo>
                  <a:lnTo>
                    <a:pt x="334" y="195"/>
                  </a:lnTo>
                  <a:lnTo>
                    <a:pt x="334" y="187"/>
                  </a:lnTo>
                  <a:lnTo>
                    <a:pt x="331" y="187"/>
                  </a:lnTo>
                  <a:lnTo>
                    <a:pt x="327" y="183"/>
                  </a:lnTo>
                  <a:lnTo>
                    <a:pt x="323" y="176"/>
                  </a:lnTo>
                  <a:lnTo>
                    <a:pt x="325" y="174"/>
                  </a:lnTo>
                  <a:lnTo>
                    <a:pt x="327" y="170"/>
                  </a:lnTo>
                  <a:lnTo>
                    <a:pt x="336" y="159"/>
                  </a:lnTo>
                  <a:lnTo>
                    <a:pt x="336" y="156"/>
                  </a:lnTo>
                  <a:lnTo>
                    <a:pt x="338" y="155"/>
                  </a:lnTo>
                  <a:lnTo>
                    <a:pt x="343" y="151"/>
                  </a:lnTo>
                  <a:lnTo>
                    <a:pt x="346" y="146"/>
                  </a:lnTo>
                  <a:lnTo>
                    <a:pt x="347" y="143"/>
                  </a:lnTo>
                  <a:lnTo>
                    <a:pt x="351" y="142"/>
                  </a:lnTo>
                  <a:lnTo>
                    <a:pt x="349" y="136"/>
                  </a:lnTo>
                  <a:lnTo>
                    <a:pt x="353" y="134"/>
                  </a:lnTo>
                  <a:lnTo>
                    <a:pt x="356" y="136"/>
                  </a:lnTo>
                  <a:lnTo>
                    <a:pt x="357" y="134"/>
                  </a:lnTo>
                  <a:lnTo>
                    <a:pt x="360" y="134"/>
                  </a:lnTo>
                  <a:lnTo>
                    <a:pt x="368" y="124"/>
                  </a:lnTo>
                  <a:lnTo>
                    <a:pt x="363" y="118"/>
                  </a:lnTo>
                  <a:lnTo>
                    <a:pt x="360" y="113"/>
                  </a:lnTo>
                  <a:lnTo>
                    <a:pt x="362" y="109"/>
                  </a:lnTo>
                  <a:lnTo>
                    <a:pt x="363" y="105"/>
                  </a:lnTo>
                  <a:lnTo>
                    <a:pt x="366" y="103"/>
                  </a:lnTo>
                  <a:lnTo>
                    <a:pt x="369" y="100"/>
                  </a:lnTo>
                  <a:lnTo>
                    <a:pt x="369" y="99"/>
                  </a:lnTo>
                  <a:lnTo>
                    <a:pt x="365" y="96"/>
                  </a:lnTo>
                  <a:lnTo>
                    <a:pt x="366" y="94"/>
                  </a:lnTo>
                  <a:lnTo>
                    <a:pt x="375" y="89"/>
                  </a:lnTo>
                  <a:lnTo>
                    <a:pt x="375" y="85"/>
                  </a:lnTo>
                  <a:lnTo>
                    <a:pt x="369" y="85"/>
                  </a:lnTo>
                  <a:lnTo>
                    <a:pt x="366" y="83"/>
                  </a:lnTo>
                  <a:lnTo>
                    <a:pt x="362" y="78"/>
                  </a:lnTo>
                  <a:lnTo>
                    <a:pt x="356" y="75"/>
                  </a:lnTo>
                  <a:lnTo>
                    <a:pt x="352" y="72"/>
                  </a:lnTo>
                  <a:lnTo>
                    <a:pt x="349" y="71"/>
                  </a:lnTo>
                  <a:lnTo>
                    <a:pt x="347" y="72"/>
                  </a:lnTo>
                  <a:lnTo>
                    <a:pt x="342" y="75"/>
                  </a:lnTo>
                  <a:lnTo>
                    <a:pt x="341" y="74"/>
                  </a:lnTo>
                  <a:lnTo>
                    <a:pt x="338" y="76"/>
                  </a:lnTo>
                  <a:lnTo>
                    <a:pt x="338" y="80"/>
                  </a:lnTo>
                  <a:lnTo>
                    <a:pt x="333" y="83"/>
                  </a:lnTo>
                  <a:lnTo>
                    <a:pt x="323" y="87"/>
                  </a:lnTo>
                  <a:lnTo>
                    <a:pt x="323" y="90"/>
                  </a:lnTo>
                  <a:lnTo>
                    <a:pt x="322" y="91"/>
                  </a:lnTo>
                  <a:lnTo>
                    <a:pt x="308" y="103"/>
                  </a:lnTo>
                  <a:lnTo>
                    <a:pt x="296" y="101"/>
                  </a:lnTo>
                  <a:lnTo>
                    <a:pt x="291" y="100"/>
                  </a:lnTo>
                  <a:lnTo>
                    <a:pt x="279" y="94"/>
                  </a:lnTo>
                  <a:lnTo>
                    <a:pt x="274" y="93"/>
                  </a:lnTo>
                  <a:lnTo>
                    <a:pt x="267" y="92"/>
                  </a:lnTo>
                  <a:lnTo>
                    <a:pt x="264" y="94"/>
                  </a:lnTo>
                  <a:lnTo>
                    <a:pt x="261" y="101"/>
                  </a:lnTo>
                  <a:lnTo>
                    <a:pt x="261" y="105"/>
                  </a:lnTo>
                  <a:lnTo>
                    <a:pt x="262" y="109"/>
                  </a:lnTo>
                  <a:lnTo>
                    <a:pt x="267" y="112"/>
                  </a:lnTo>
                  <a:lnTo>
                    <a:pt x="269" y="114"/>
                  </a:lnTo>
                  <a:lnTo>
                    <a:pt x="271" y="116"/>
                  </a:lnTo>
                  <a:lnTo>
                    <a:pt x="271" y="123"/>
                  </a:lnTo>
                  <a:lnTo>
                    <a:pt x="269" y="129"/>
                  </a:lnTo>
                  <a:lnTo>
                    <a:pt x="268" y="130"/>
                  </a:lnTo>
                  <a:lnTo>
                    <a:pt x="268" y="125"/>
                  </a:lnTo>
                  <a:lnTo>
                    <a:pt x="266" y="123"/>
                  </a:lnTo>
                  <a:lnTo>
                    <a:pt x="265" y="124"/>
                  </a:lnTo>
                  <a:lnTo>
                    <a:pt x="262" y="129"/>
                  </a:lnTo>
                  <a:lnTo>
                    <a:pt x="255" y="131"/>
                  </a:lnTo>
                  <a:lnTo>
                    <a:pt x="253" y="134"/>
                  </a:lnTo>
                  <a:lnTo>
                    <a:pt x="248" y="135"/>
                  </a:lnTo>
                  <a:lnTo>
                    <a:pt x="242" y="134"/>
                  </a:lnTo>
                  <a:lnTo>
                    <a:pt x="236" y="132"/>
                  </a:lnTo>
                  <a:lnTo>
                    <a:pt x="233" y="136"/>
                  </a:lnTo>
                  <a:lnTo>
                    <a:pt x="234" y="145"/>
                  </a:lnTo>
                  <a:lnTo>
                    <a:pt x="234" y="149"/>
                  </a:lnTo>
                  <a:lnTo>
                    <a:pt x="229" y="149"/>
                  </a:lnTo>
                  <a:lnTo>
                    <a:pt x="221" y="146"/>
                  </a:lnTo>
                  <a:lnTo>
                    <a:pt x="216" y="147"/>
                  </a:lnTo>
                  <a:lnTo>
                    <a:pt x="207" y="148"/>
                  </a:lnTo>
                  <a:lnTo>
                    <a:pt x="204" y="143"/>
                  </a:lnTo>
                  <a:lnTo>
                    <a:pt x="184" y="140"/>
                  </a:lnTo>
                  <a:lnTo>
                    <a:pt x="184" y="138"/>
                  </a:lnTo>
                  <a:lnTo>
                    <a:pt x="183" y="134"/>
                  </a:lnTo>
                  <a:lnTo>
                    <a:pt x="172" y="135"/>
                  </a:lnTo>
                  <a:lnTo>
                    <a:pt x="166" y="133"/>
                  </a:lnTo>
                  <a:lnTo>
                    <a:pt x="167" y="131"/>
                  </a:lnTo>
                  <a:lnTo>
                    <a:pt x="169" y="121"/>
                  </a:lnTo>
                  <a:lnTo>
                    <a:pt x="172" y="116"/>
                  </a:lnTo>
                  <a:lnTo>
                    <a:pt x="172" y="113"/>
                  </a:lnTo>
                  <a:lnTo>
                    <a:pt x="176" y="111"/>
                  </a:lnTo>
                  <a:lnTo>
                    <a:pt x="178" y="112"/>
                  </a:lnTo>
                  <a:lnTo>
                    <a:pt x="179" y="108"/>
                  </a:lnTo>
                  <a:lnTo>
                    <a:pt x="181" y="110"/>
                  </a:lnTo>
                  <a:lnTo>
                    <a:pt x="185" y="105"/>
                  </a:lnTo>
                  <a:lnTo>
                    <a:pt x="183" y="104"/>
                  </a:lnTo>
                  <a:lnTo>
                    <a:pt x="182" y="103"/>
                  </a:lnTo>
                  <a:lnTo>
                    <a:pt x="183" y="102"/>
                  </a:lnTo>
                  <a:lnTo>
                    <a:pt x="184" y="98"/>
                  </a:lnTo>
                  <a:lnTo>
                    <a:pt x="183" y="93"/>
                  </a:lnTo>
                  <a:lnTo>
                    <a:pt x="183" y="92"/>
                  </a:lnTo>
                  <a:lnTo>
                    <a:pt x="184" y="94"/>
                  </a:lnTo>
                  <a:lnTo>
                    <a:pt x="187" y="96"/>
                  </a:lnTo>
                  <a:lnTo>
                    <a:pt x="188" y="92"/>
                  </a:lnTo>
                  <a:lnTo>
                    <a:pt x="185" y="86"/>
                  </a:lnTo>
                  <a:lnTo>
                    <a:pt x="188" y="83"/>
                  </a:lnTo>
                  <a:lnTo>
                    <a:pt x="190" y="86"/>
                  </a:lnTo>
                  <a:lnTo>
                    <a:pt x="194" y="86"/>
                  </a:lnTo>
                  <a:lnTo>
                    <a:pt x="198" y="86"/>
                  </a:lnTo>
                  <a:lnTo>
                    <a:pt x="205" y="78"/>
                  </a:lnTo>
                  <a:lnTo>
                    <a:pt x="212" y="75"/>
                  </a:lnTo>
                  <a:lnTo>
                    <a:pt x="213" y="75"/>
                  </a:lnTo>
                  <a:lnTo>
                    <a:pt x="215" y="75"/>
                  </a:lnTo>
                  <a:lnTo>
                    <a:pt x="217" y="75"/>
                  </a:lnTo>
                  <a:lnTo>
                    <a:pt x="220" y="70"/>
                  </a:lnTo>
                  <a:lnTo>
                    <a:pt x="220" y="66"/>
                  </a:lnTo>
                  <a:lnTo>
                    <a:pt x="221" y="64"/>
                  </a:lnTo>
                  <a:lnTo>
                    <a:pt x="223" y="55"/>
                  </a:lnTo>
                  <a:lnTo>
                    <a:pt x="228" y="47"/>
                  </a:lnTo>
                  <a:lnTo>
                    <a:pt x="229" y="43"/>
                  </a:lnTo>
                  <a:lnTo>
                    <a:pt x="229" y="37"/>
                  </a:lnTo>
                  <a:lnTo>
                    <a:pt x="225" y="35"/>
                  </a:lnTo>
                  <a:lnTo>
                    <a:pt x="223" y="34"/>
                  </a:lnTo>
                  <a:lnTo>
                    <a:pt x="218" y="33"/>
                  </a:lnTo>
                  <a:lnTo>
                    <a:pt x="209" y="32"/>
                  </a:lnTo>
                  <a:lnTo>
                    <a:pt x="206" y="33"/>
                  </a:lnTo>
                  <a:lnTo>
                    <a:pt x="200" y="38"/>
                  </a:lnTo>
                  <a:lnTo>
                    <a:pt x="200" y="44"/>
                  </a:lnTo>
                  <a:lnTo>
                    <a:pt x="201" y="47"/>
                  </a:lnTo>
                  <a:lnTo>
                    <a:pt x="201" y="50"/>
                  </a:lnTo>
                  <a:lnTo>
                    <a:pt x="199" y="55"/>
                  </a:lnTo>
                  <a:lnTo>
                    <a:pt x="195" y="57"/>
                  </a:lnTo>
                  <a:lnTo>
                    <a:pt x="195" y="58"/>
                  </a:lnTo>
                  <a:lnTo>
                    <a:pt x="192" y="59"/>
                  </a:lnTo>
                  <a:lnTo>
                    <a:pt x="183" y="57"/>
                  </a:lnTo>
                  <a:lnTo>
                    <a:pt x="183" y="46"/>
                  </a:lnTo>
                  <a:lnTo>
                    <a:pt x="188" y="33"/>
                  </a:lnTo>
                  <a:lnTo>
                    <a:pt x="191" y="23"/>
                  </a:lnTo>
                  <a:lnTo>
                    <a:pt x="189" y="22"/>
                  </a:lnTo>
                  <a:lnTo>
                    <a:pt x="189" y="21"/>
                  </a:lnTo>
                  <a:lnTo>
                    <a:pt x="181" y="18"/>
                  </a:lnTo>
                  <a:lnTo>
                    <a:pt x="179" y="17"/>
                  </a:lnTo>
                  <a:lnTo>
                    <a:pt x="178" y="17"/>
                  </a:lnTo>
                  <a:lnTo>
                    <a:pt x="176" y="29"/>
                  </a:lnTo>
                  <a:lnTo>
                    <a:pt x="173" y="36"/>
                  </a:lnTo>
                  <a:lnTo>
                    <a:pt x="173" y="38"/>
                  </a:lnTo>
                  <a:lnTo>
                    <a:pt x="171" y="47"/>
                  </a:lnTo>
                  <a:lnTo>
                    <a:pt x="167" y="48"/>
                  </a:lnTo>
                  <a:lnTo>
                    <a:pt x="168" y="31"/>
                  </a:lnTo>
                  <a:lnTo>
                    <a:pt x="168" y="27"/>
                  </a:lnTo>
                  <a:lnTo>
                    <a:pt x="168" y="26"/>
                  </a:lnTo>
                  <a:lnTo>
                    <a:pt x="170" y="26"/>
                  </a:lnTo>
                  <a:lnTo>
                    <a:pt x="169" y="18"/>
                  </a:lnTo>
                  <a:lnTo>
                    <a:pt x="176" y="15"/>
                  </a:lnTo>
                  <a:lnTo>
                    <a:pt x="177" y="5"/>
                  </a:lnTo>
                  <a:lnTo>
                    <a:pt x="157" y="0"/>
                  </a:lnTo>
                  <a:lnTo>
                    <a:pt x="156" y="1"/>
                  </a:lnTo>
                  <a:lnTo>
                    <a:pt x="156" y="20"/>
                  </a:lnTo>
                  <a:lnTo>
                    <a:pt x="163" y="23"/>
                  </a:lnTo>
                  <a:lnTo>
                    <a:pt x="162" y="29"/>
                  </a:lnTo>
                  <a:lnTo>
                    <a:pt x="159" y="28"/>
                  </a:lnTo>
                  <a:lnTo>
                    <a:pt x="137" y="27"/>
                  </a:lnTo>
                  <a:lnTo>
                    <a:pt x="127" y="44"/>
                  </a:lnTo>
                  <a:lnTo>
                    <a:pt x="123" y="57"/>
                  </a:lnTo>
                  <a:lnTo>
                    <a:pt x="129" y="72"/>
                  </a:lnTo>
                  <a:lnTo>
                    <a:pt x="137" y="78"/>
                  </a:lnTo>
                  <a:lnTo>
                    <a:pt x="140" y="97"/>
                  </a:lnTo>
                  <a:lnTo>
                    <a:pt x="136" y="102"/>
                  </a:lnTo>
                  <a:lnTo>
                    <a:pt x="156" y="119"/>
                  </a:lnTo>
                  <a:lnTo>
                    <a:pt x="153" y="127"/>
                  </a:lnTo>
                  <a:lnTo>
                    <a:pt x="147" y="132"/>
                  </a:lnTo>
                  <a:lnTo>
                    <a:pt x="135" y="132"/>
                  </a:lnTo>
                  <a:lnTo>
                    <a:pt x="131" y="134"/>
                  </a:lnTo>
                  <a:lnTo>
                    <a:pt x="131" y="137"/>
                  </a:lnTo>
                  <a:lnTo>
                    <a:pt x="135" y="141"/>
                  </a:lnTo>
                  <a:lnTo>
                    <a:pt x="133" y="145"/>
                  </a:lnTo>
                  <a:lnTo>
                    <a:pt x="133" y="151"/>
                  </a:lnTo>
                  <a:lnTo>
                    <a:pt x="130" y="162"/>
                  </a:lnTo>
                  <a:lnTo>
                    <a:pt x="127" y="167"/>
                  </a:lnTo>
                  <a:lnTo>
                    <a:pt x="127" y="175"/>
                  </a:lnTo>
                  <a:lnTo>
                    <a:pt x="126" y="175"/>
                  </a:lnTo>
                  <a:lnTo>
                    <a:pt x="119" y="169"/>
                  </a:lnTo>
                  <a:lnTo>
                    <a:pt x="116" y="164"/>
                  </a:lnTo>
                  <a:lnTo>
                    <a:pt x="113" y="164"/>
                  </a:lnTo>
                  <a:lnTo>
                    <a:pt x="103" y="152"/>
                  </a:lnTo>
                  <a:lnTo>
                    <a:pt x="98" y="153"/>
                  </a:lnTo>
                  <a:lnTo>
                    <a:pt x="91" y="148"/>
                  </a:lnTo>
                  <a:lnTo>
                    <a:pt x="87" y="144"/>
                  </a:lnTo>
                  <a:lnTo>
                    <a:pt x="83" y="143"/>
                  </a:lnTo>
                  <a:lnTo>
                    <a:pt x="79" y="143"/>
                  </a:lnTo>
                  <a:lnTo>
                    <a:pt x="73" y="148"/>
                  </a:lnTo>
                  <a:lnTo>
                    <a:pt x="66" y="151"/>
                  </a:lnTo>
                  <a:lnTo>
                    <a:pt x="61" y="151"/>
                  </a:lnTo>
                  <a:lnTo>
                    <a:pt x="58" y="149"/>
                  </a:lnTo>
                  <a:lnTo>
                    <a:pt x="57" y="149"/>
                  </a:lnTo>
                  <a:lnTo>
                    <a:pt x="54" y="149"/>
                  </a:lnTo>
                  <a:lnTo>
                    <a:pt x="51" y="153"/>
                  </a:lnTo>
                  <a:lnTo>
                    <a:pt x="47" y="159"/>
                  </a:lnTo>
                  <a:lnTo>
                    <a:pt x="43" y="163"/>
                  </a:lnTo>
                  <a:lnTo>
                    <a:pt x="41" y="168"/>
                  </a:lnTo>
                  <a:lnTo>
                    <a:pt x="39" y="169"/>
                  </a:lnTo>
                  <a:lnTo>
                    <a:pt x="38" y="169"/>
                  </a:lnTo>
                  <a:lnTo>
                    <a:pt x="40" y="170"/>
                  </a:lnTo>
                  <a:lnTo>
                    <a:pt x="40" y="173"/>
                  </a:lnTo>
                  <a:lnTo>
                    <a:pt x="38" y="178"/>
                  </a:lnTo>
                  <a:lnTo>
                    <a:pt x="35" y="179"/>
                  </a:lnTo>
                  <a:lnTo>
                    <a:pt x="33" y="180"/>
                  </a:lnTo>
                  <a:lnTo>
                    <a:pt x="31" y="181"/>
                  </a:lnTo>
                  <a:lnTo>
                    <a:pt x="27" y="183"/>
                  </a:lnTo>
                  <a:lnTo>
                    <a:pt x="26" y="181"/>
                  </a:lnTo>
                  <a:lnTo>
                    <a:pt x="25" y="183"/>
                  </a:lnTo>
                  <a:lnTo>
                    <a:pt x="24" y="183"/>
                  </a:lnTo>
                  <a:lnTo>
                    <a:pt x="22" y="183"/>
                  </a:lnTo>
                  <a:lnTo>
                    <a:pt x="21" y="183"/>
                  </a:lnTo>
                  <a:lnTo>
                    <a:pt x="21" y="184"/>
                  </a:lnTo>
                  <a:lnTo>
                    <a:pt x="19" y="183"/>
                  </a:lnTo>
                  <a:lnTo>
                    <a:pt x="17" y="184"/>
                  </a:lnTo>
                  <a:lnTo>
                    <a:pt x="15" y="183"/>
                  </a:lnTo>
                  <a:lnTo>
                    <a:pt x="14" y="184"/>
                  </a:lnTo>
                  <a:lnTo>
                    <a:pt x="13" y="184"/>
                  </a:lnTo>
                  <a:lnTo>
                    <a:pt x="10" y="184"/>
                  </a:lnTo>
                  <a:lnTo>
                    <a:pt x="9" y="184"/>
                  </a:lnTo>
                  <a:lnTo>
                    <a:pt x="7" y="185"/>
                  </a:lnTo>
                  <a:lnTo>
                    <a:pt x="5" y="186"/>
                  </a:lnTo>
                  <a:lnTo>
                    <a:pt x="4" y="188"/>
                  </a:lnTo>
                  <a:lnTo>
                    <a:pt x="3" y="188"/>
                  </a:lnTo>
                  <a:lnTo>
                    <a:pt x="2" y="189"/>
                  </a:lnTo>
                  <a:lnTo>
                    <a:pt x="0" y="189"/>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41" name="Freeform 88"/>
            <p:cNvSpPr>
              <a:spLocks/>
            </p:cNvSpPr>
            <p:nvPr/>
          </p:nvSpPr>
          <p:spPr bwMode="auto">
            <a:xfrm>
              <a:off x="4690930" y="4290558"/>
              <a:ext cx="393712" cy="549084"/>
            </a:xfrm>
            <a:custGeom>
              <a:avLst/>
              <a:gdLst>
                <a:gd name="T0" fmla="*/ 6 w 147"/>
                <a:gd name="T1" fmla="*/ 49 h 206"/>
                <a:gd name="T2" fmla="*/ 7 w 147"/>
                <a:gd name="T3" fmla="*/ 69 h 206"/>
                <a:gd name="T4" fmla="*/ 5 w 147"/>
                <a:gd name="T5" fmla="*/ 80 h 206"/>
                <a:gd name="T6" fmla="*/ 7 w 147"/>
                <a:gd name="T7" fmla="*/ 86 h 206"/>
                <a:gd name="T8" fmla="*/ 10 w 147"/>
                <a:gd name="T9" fmla="*/ 92 h 206"/>
                <a:gd name="T10" fmla="*/ 13 w 147"/>
                <a:gd name="T11" fmla="*/ 99 h 206"/>
                <a:gd name="T12" fmla="*/ 17 w 147"/>
                <a:gd name="T13" fmla="*/ 105 h 206"/>
                <a:gd name="T14" fmla="*/ 19 w 147"/>
                <a:gd name="T15" fmla="*/ 116 h 206"/>
                <a:gd name="T16" fmla="*/ 24 w 147"/>
                <a:gd name="T17" fmla="*/ 120 h 206"/>
                <a:gd name="T18" fmla="*/ 31 w 147"/>
                <a:gd name="T19" fmla="*/ 124 h 206"/>
                <a:gd name="T20" fmla="*/ 34 w 147"/>
                <a:gd name="T21" fmla="*/ 127 h 206"/>
                <a:gd name="T22" fmla="*/ 40 w 147"/>
                <a:gd name="T23" fmla="*/ 130 h 206"/>
                <a:gd name="T24" fmla="*/ 40 w 147"/>
                <a:gd name="T25" fmla="*/ 133 h 206"/>
                <a:gd name="T26" fmla="*/ 38 w 147"/>
                <a:gd name="T27" fmla="*/ 136 h 206"/>
                <a:gd name="T28" fmla="*/ 34 w 147"/>
                <a:gd name="T29" fmla="*/ 142 h 206"/>
                <a:gd name="T30" fmla="*/ 37 w 147"/>
                <a:gd name="T31" fmla="*/ 152 h 206"/>
                <a:gd name="T32" fmla="*/ 35 w 147"/>
                <a:gd name="T33" fmla="*/ 156 h 206"/>
                <a:gd name="T34" fmla="*/ 34 w 147"/>
                <a:gd name="T35" fmla="*/ 160 h 206"/>
                <a:gd name="T36" fmla="*/ 34 w 147"/>
                <a:gd name="T37" fmla="*/ 166 h 206"/>
                <a:gd name="T38" fmla="*/ 30 w 147"/>
                <a:gd name="T39" fmla="*/ 169 h 206"/>
                <a:gd name="T40" fmla="*/ 27 w 147"/>
                <a:gd name="T41" fmla="*/ 169 h 206"/>
                <a:gd name="T42" fmla="*/ 24 w 147"/>
                <a:gd name="T43" fmla="*/ 173 h 206"/>
                <a:gd name="T44" fmla="*/ 20 w 147"/>
                <a:gd name="T45" fmla="*/ 176 h 206"/>
                <a:gd name="T46" fmla="*/ 15 w 147"/>
                <a:gd name="T47" fmla="*/ 182 h 206"/>
                <a:gd name="T48" fmla="*/ 9 w 147"/>
                <a:gd name="T49" fmla="*/ 187 h 206"/>
                <a:gd name="T50" fmla="*/ 7 w 147"/>
                <a:gd name="T51" fmla="*/ 188 h 206"/>
                <a:gd name="T52" fmla="*/ 9 w 147"/>
                <a:gd name="T53" fmla="*/ 188 h 206"/>
                <a:gd name="T54" fmla="*/ 15 w 147"/>
                <a:gd name="T55" fmla="*/ 190 h 206"/>
                <a:gd name="T56" fmla="*/ 22 w 147"/>
                <a:gd name="T57" fmla="*/ 190 h 206"/>
                <a:gd name="T58" fmla="*/ 27 w 147"/>
                <a:gd name="T59" fmla="*/ 198 h 206"/>
                <a:gd name="T60" fmla="*/ 29 w 147"/>
                <a:gd name="T61" fmla="*/ 200 h 206"/>
                <a:gd name="T62" fmla="*/ 34 w 147"/>
                <a:gd name="T63" fmla="*/ 194 h 206"/>
                <a:gd name="T64" fmla="*/ 45 w 147"/>
                <a:gd name="T65" fmla="*/ 180 h 206"/>
                <a:gd name="T66" fmla="*/ 52 w 147"/>
                <a:gd name="T67" fmla="*/ 182 h 206"/>
                <a:gd name="T68" fmla="*/ 64 w 147"/>
                <a:gd name="T69" fmla="*/ 179 h 206"/>
                <a:gd name="T70" fmla="*/ 78 w 147"/>
                <a:gd name="T71" fmla="*/ 175 h 206"/>
                <a:gd name="T72" fmla="*/ 94 w 147"/>
                <a:gd name="T73" fmla="*/ 183 h 206"/>
                <a:gd name="T74" fmla="*/ 110 w 147"/>
                <a:gd name="T75" fmla="*/ 200 h 206"/>
                <a:gd name="T76" fmla="*/ 118 w 147"/>
                <a:gd name="T77" fmla="*/ 198 h 206"/>
                <a:gd name="T78" fmla="*/ 124 w 147"/>
                <a:gd name="T79" fmla="*/ 176 h 206"/>
                <a:gd name="T80" fmla="*/ 122 w 147"/>
                <a:gd name="T81" fmla="*/ 165 h 206"/>
                <a:gd name="T82" fmla="*/ 144 w 147"/>
                <a:gd name="T83" fmla="*/ 158 h 206"/>
                <a:gd name="T84" fmla="*/ 131 w 147"/>
                <a:gd name="T85" fmla="*/ 128 h 206"/>
                <a:gd name="T86" fmla="*/ 114 w 147"/>
                <a:gd name="T87" fmla="*/ 88 h 206"/>
                <a:gd name="T88" fmla="*/ 113 w 147"/>
                <a:gd name="T89" fmla="*/ 55 h 206"/>
                <a:gd name="T90" fmla="*/ 104 w 147"/>
                <a:gd name="T91" fmla="*/ 55 h 206"/>
                <a:gd name="T92" fmla="*/ 92 w 147"/>
                <a:gd name="T93" fmla="*/ 47 h 206"/>
                <a:gd name="T94" fmla="*/ 82 w 147"/>
                <a:gd name="T95" fmla="*/ 32 h 206"/>
                <a:gd name="T96" fmla="*/ 66 w 147"/>
                <a:gd name="T97" fmla="*/ 38 h 206"/>
                <a:gd name="T98" fmla="*/ 55 w 147"/>
                <a:gd name="T99" fmla="*/ 36 h 206"/>
                <a:gd name="T100" fmla="*/ 62 w 147"/>
                <a:gd name="T101" fmla="*/ 27 h 206"/>
                <a:gd name="T102" fmla="*/ 56 w 147"/>
                <a:gd name="T103" fmla="*/ 9 h 206"/>
                <a:gd name="T104" fmla="*/ 23 w 147"/>
                <a:gd name="T105" fmla="*/ 0 h 206"/>
                <a:gd name="T106" fmla="*/ 16 w 147"/>
                <a:gd name="T107" fmla="*/ 7 h 206"/>
                <a:gd name="T108" fmla="*/ 16 w 147"/>
                <a:gd name="T109" fmla="*/ 29 h 206"/>
                <a:gd name="T110" fmla="*/ 18 w 147"/>
                <a:gd name="T111" fmla="*/ 35 h 206"/>
                <a:gd name="T112" fmla="*/ 10 w 147"/>
                <a:gd name="T113" fmla="*/ 40 h 206"/>
                <a:gd name="T114" fmla="*/ 7 w 147"/>
                <a:gd name="T115" fmla="*/ 36 h 206"/>
                <a:gd name="T116" fmla="*/ 2 w 147"/>
                <a:gd name="T117" fmla="*/ 33 h 2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7"/>
                <a:gd name="T178" fmla="*/ 0 h 206"/>
                <a:gd name="T179" fmla="*/ 147 w 147"/>
                <a:gd name="T180" fmla="*/ 206 h 20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7" h="206">
                  <a:moveTo>
                    <a:pt x="0" y="34"/>
                  </a:moveTo>
                  <a:lnTo>
                    <a:pt x="1" y="40"/>
                  </a:lnTo>
                  <a:lnTo>
                    <a:pt x="6" y="49"/>
                  </a:lnTo>
                  <a:lnTo>
                    <a:pt x="7" y="64"/>
                  </a:lnTo>
                  <a:lnTo>
                    <a:pt x="7" y="66"/>
                  </a:lnTo>
                  <a:lnTo>
                    <a:pt x="7" y="69"/>
                  </a:lnTo>
                  <a:lnTo>
                    <a:pt x="7" y="73"/>
                  </a:lnTo>
                  <a:lnTo>
                    <a:pt x="6" y="75"/>
                  </a:lnTo>
                  <a:lnTo>
                    <a:pt x="5" y="80"/>
                  </a:lnTo>
                  <a:lnTo>
                    <a:pt x="6" y="84"/>
                  </a:lnTo>
                  <a:lnTo>
                    <a:pt x="7" y="85"/>
                  </a:lnTo>
                  <a:lnTo>
                    <a:pt x="7" y="86"/>
                  </a:lnTo>
                  <a:lnTo>
                    <a:pt x="8" y="88"/>
                  </a:lnTo>
                  <a:lnTo>
                    <a:pt x="10" y="91"/>
                  </a:lnTo>
                  <a:lnTo>
                    <a:pt x="10" y="92"/>
                  </a:lnTo>
                  <a:lnTo>
                    <a:pt x="12" y="97"/>
                  </a:lnTo>
                  <a:lnTo>
                    <a:pt x="13" y="98"/>
                  </a:lnTo>
                  <a:lnTo>
                    <a:pt x="13" y="99"/>
                  </a:lnTo>
                  <a:lnTo>
                    <a:pt x="16" y="101"/>
                  </a:lnTo>
                  <a:lnTo>
                    <a:pt x="16" y="102"/>
                  </a:lnTo>
                  <a:lnTo>
                    <a:pt x="17" y="105"/>
                  </a:lnTo>
                  <a:lnTo>
                    <a:pt x="20" y="111"/>
                  </a:lnTo>
                  <a:lnTo>
                    <a:pt x="20" y="113"/>
                  </a:lnTo>
                  <a:lnTo>
                    <a:pt x="19" y="116"/>
                  </a:lnTo>
                  <a:lnTo>
                    <a:pt x="20" y="117"/>
                  </a:lnTo>
                  <a:lnTo>
                    <a:pt x="22" y="119"/>
                  </a:lnTo>
                  <a:lnTo>
                    <a:pt x="24" y="120"/>
                  </a:lnTo>
                  <a:lnTo>
                    <a:pt x="29" y="123"/>
                  </a:lnTo>
                  <a:lnTo>
                    <a:pt x="31" y="125"/>
                  </a:lnTo>
                  <a:lnTo>
                    <a:pt x="31" y="124"/>
                  </a:lnTo>
                  <a:lnTo>
                    <a:pt x="32" y="125"/>
                  </a:lnTo>
                  <a:lnTo>
                    <a:pt x="33" y="127"/>
                  </a:lnTo>
                  <a:lnTo>
                    <a:pt x="34" y="127"/>
                  </a:lnTo>
                  <a:lnTo>
                    <a:pt x="35" y="127"/>
                  </a:lnTo>
                  <a:lnTo>
                    <a:pt x="38" y="127"/>
                  </a:lnTo>
                  <a:lnTo>
                    <a:pt x="40" y="130"/>
                  </a:lnTo>
                  <a:lnTo>
                    <a:pt x="40" y="131"/>
                  </a:lnTo>
                  <a:lnTo>
                    <a:pt x="40" y="132"/>
                  </a:lnTo>
                  <a:lnTo>
                    <a:pt x="40" y="133"/>
                  </a:lnTo>
                  <a:lnTo>
                    <a:pt x="39" y="135"/>
                  </a:lnTo>
                  <a:lnTo>
                    <a:pt x="39" y="136"/>
                  </a:lnTo>
                  <a:lnTo>
                    <a:pt x="38" y="136"/>
                  </a:lnTo>
                  <a:lnTo>
                    <a:pt x="35" y="140"/>
                  </a:lnTo>
                  <a:lnTo>
                    <a:pt x="35" y="142"/>
                  </a:lnTo>
                  <a:lnTo>
                    <a:pt x="34" y="142"/>
                  </a:lnTo>
                  <a:lnTo>
                    <a:pt x="37" y="145"/>
                  </a:lnTo>
                  <a:lnTo>
                    <a:pt x="37" y="150"/>
                  </a:lnTo>
                  <a:lnTo>
                    <a:pt x="37" y="152"/>
                  </a:lnTo>
                  <a:lnTo>
                    <a:pt x="37" y="153"/>
                  </a:lnTo>
                  <a:lnTo>
                    <a:pt x="37" y="154"/>
                  </a:lnTo>
                  <a:lnTo>
                    <a:pt x="35" y="156"/>
                  </a:lnTo>
                  <a:lnTo>
                    <a:pt x="35" y="157"/>
                  </a:lnTo>
                  <a:lnTo>
                    <a:pt x="35" y="158"/>
                  </a:lnTo>
                  <a:lnTo>
                    <a:pt x="34" y="160"/>
                  </a:lnTo>
                  <a:lnTo>
                    <a:pt x="34" y="161"/>
                  </a:lnTo>
                  <a:lnTo>
                    <a:pt x="34" y="163"/>
                  </a:lnTo>
                  <a:lnTo>
                    <a:pt x="34" y="166"/>
                  </a:lnTo>
                  <a:lnTo>
                    <a:pt x="31" y="169"/>
                  </a:lnTo>
                  <a:lnTo>
                    <a:pt x="31" y="168"/>
                  </a:lnTo>
                  <a:lnTo>
                    <a:pt x="30" y="169"/>
                  </a:lnTo>
                  <a:lnTo>
                    <a:pt x="29" y="168"/>
                  </a:lnTo>
                  <a:lnTo>
                    <a:pt x="28" y="168"/>
                  </a:lnTo>
                  <a:lnTo>
                    <a:pt x="27" y="169"/>
                  </a:lnTo>
                  <a:lnTo>
                    <a:pt x="27" y="171"/>
                  </a:lnTo>
                  <a:lnTo>
                    <a:pt x="26" y="172"/>
                  </a:lnTo>
                  <a:lnTo>
                    <a:pt x="24" y="173"/>
                  </a:lnTo>
                  <a:lnTo>
                    <a:pt x="24" y="174"/>
                  </a:lnTo>
                  <a:lnTo>
                    <a:pt x="21" y="176"/>
                  </a:lnTo>
                  <a:lnTo>
                    <a:pt x="20" y="176"/>
                  </a:lnTo>
                  <a:lnTo>
                    <a:pt x="17" y="180"/>
                  </a:lnTo>
                  <a:lnTo>
                    <a:pt x="16" y="180"/>
                  </a:lnTo>
                  <a:lnTo>
                    <a:pt x="15" y="182"/>
                  </a:lnTo>
                  <a:lnTo>
                    <a:pt x="15" y="183"/>
                  </a:lnTo>
                  <a:lnTo>
                    <a:pt x="11" y="187"/>
                  </a:lnTo>
                  <a:lnTo>
                    <a:pt x="9" y="187"/>
                  </a:lnTo>
                  <a:lnTo>
                    <a:pt x="9" y="186"/>
                  </a:lnTo>
                  <a:lnTo>
                    <a:pt x="8" y="187"/>
                  </a:lnTo>
                  <a:lnTo>
                    <a:pt x="7" y="188"/>
                  </a:lnTo>
                  <a:lnTo>
                    <a:pt x="7" y="189"/>
                  </a:lnTo>
                  <a:lnTo>
                    <a:pt x="8" y="188"/>
                  </a:lnTo>
                  <a:lnTo>
                    <a:pt x="9" y="188"/>
                  </a:lnTo>
                  <a:lnTo>
                    <a:pt x="12" y="190"/>
                  </a:lnTo>
                  <a:lnTo>
                    <a:pt x="13" y="190"/>
                  </a:lnTo>
                  <a:lnTo>
                    <a:pt x="15" y="190"/>
                  </a:lnTo>
                  <a:lnTo>
                    <a:pt x="18" y="193"/>
                  </a:lnTo>
                  <a:lnTo>
                    <a:pt x="19" y="193"/>
                  </a:lnTo>
                  <a:lnTo>
                    <a:pt x="22" y="190"/>
                  </a:lnTo>
                  <a:lnTo>
                    <a:pt x="23" y="192"/>
                  </a:lnTo>
                  <a:lnTo>
                    <a:pt x="24" y="194"/>
                  </a:lnTo>
                  <a:lnTo>
                    <a:pt x="27" y="198"/>
                  </a:lnTo>
                  <a:lnTo>
                    <a:pt x="28" y="198"/>
                  </a:lnTo>
                  <a:lnTo>
                    <a:pt x="28" y="199"/>
                  </a:lnTo>
                  <a:lnTo>
                    <a:pt x="29" y="200"/>
                  </a:lnTo>
                  <a:lnTo>
                    <a:pt x="30" y="200"/>
                  </a:lnTo>
                  <a:lnTo>
                    <a:pt x="32" y="199"/>
                  </a:lnTo>
                  <a:lnTo>
                    <a:pt x="34" y="194"/>
                  </a:lnTo>
                  <a:lnTo>
                    <a:pt x="38" y="190"/>
                  </a:lnTo>
                  <a:lnTo>
                    <a:pt x="42" y="184"/>
                  </a:lnTo>
                  <a:lnTo>
                    <a:pt x="45" y="180"/>
                  </a:lnTo>
                  <a:lnTo>
                    <a:pt x="48" y="180"/>
                  </a:lnTo>
                  <a:lnTo>
                    <a:pt x="49" y="180"/>
                  </a:lnTo>
                  <a:lnTo>
                    <a:pt x="52" y="182"/>
                  </a:lnTo>
                  <a:lnTo>
                    <a:pt x="53" y="182"/>
                  </a:lnTo>
                  <a:lnTo>
                    <a:pt x="57" y="182"/>
                  </a:lnTo>
                  <a:lnTo>
                    <a:pt x="64" y="179"/>
                  </a:lnTo>
                  <a:lnTo>
                    <a:pt x="70" y="174"/>
                  </a:lnTo>
                  <a:lnTo>
                    <a:pt x="74" y="174"/>
                  </a:lnTo>
                  <a:lnTo>
                    <a:pt x="78" y="175"/>
                  </a:lnTo>
                  <a:lnTo>
                    <a:pt x="82" y="179"/>
                  </a:lnTo>
                  <a:lnTo>
                    <a:pt x="89" y="184"/>
                  </a:lnTo>
                  <a:lnTo>
                    <a:pt x="94" y="183"/>
                  </a:lnTo>
                  <a:lnTo>
                    <a:pt x="104" y="195"/>
                  </a:lnTo>
                  <a:lnTo>
                    <a:pt x="107" y="195"/>
                  </a:lnTo>
                  <a:lnTo>
                    <a:pt x="110" y="200"/>
                  </a:lnTo>
                  <a:lnTo>
                    <a:pt x="117" y="206"/>
                  </a:lnTo>
                  <a:lnTo>
                    <a:pt x="118" y="206"/>
                  </a:lnTo>
                  <a:lnTo>
                    <a:pt x="118" y="198"/>
                  </a:lnTo>
                  <a:lnTo>
                    <a:pt x="121" y="193"/>
                  </a:lnTo>
                  <a:lnTo>
                    <a:pt x="124" y="182"/>
                  </a:lnTo>
                  <a:lnTo>
                    <a:pt x="124" y="176"/>
                  </a:lnTo>
                  <a:lnTo>
                    <a:pt x="126" y="172"/>
                  </a:lnTo>
                  <a:lnTo>
                    <a:pt x="122" y="168"/>
                  </a:lnTo>
                  <a:lnTo>
                    <a:pt x="122" y="165"/>
                  </a:lnTo>
                  <a:lnTo>
                    <a:pt x="126" y="163"/>
                  </a:lnTo>
                  <a:lnTo>
                    <a:pt x="138" y="163"/>
                  </a:lnTo>
                  <a:lnTo>
                    <a:pt x="144" y="158"/>
                  </a:lnTo>
                  <a:lnTo>
                    <a:pt x="147" y="150"/>
                  </a:lnTo>
                  <a:lnTo>
                    <a:pt x="127" y="133"/>
                  </a:lnTo>
                  <a:lnTo>
                    <a:pt x="131" y="128"/>
                  </a:lnTo>
                  <a:lnTo>
                    <a:pt x="128" y="109"/>
                  </a:lnTo>
                  <a:lnTo>
                    <a:pt x="120" y="103"/>
                  </a:lnTo>
                  <a:lnTo>
                    <a:pt x="114" y="88"/>
                  </a:lnTo>
                  <a:lnTo>
                    <a:pt x="118" y="75"/>
                  </a:lnTo>
                  <a:lnTo>
                    <a:pt x="115" y="54"/>
                  </a:lnTo>
                  <a:lnTo>
                    <a:pt x="113" y="55"/>
                  </a:lnTo>
                  <a:lnTo>
                    <a:pt x="111" y="54"/>
                  </a:lnTo>
                  <a:lnTo>
                    <a:pt x="110" y="55"/>
                  </a:lnTo>
                  <a:lnTo>
                    <a:pt x="104" y="55"/>
                  </a:lnTo>
                  <a:lnTo>
                    <a:pt x="98" y="53"/>
                  </a:lnTo>
                  <a:lnTo>
                    <a:pt x="95" y="51"/>
                  </a:lnTo>
                  <a:lnTo>
                    <a:pt x="92" y="47"/>
                  </a:lnTo>
                  <a:lnTo>
                    <a:pt x="91" y="37"/>
                  </a:lnTo>
                  <a:lnTo>
                    <a:pt x="86" y="33"/>
                  </a:lnTo>
                  <a:lnTo>
                    <a:pt x="82" y="32"/>
                  </a:lnTo>
                  <a:lnTo>
                    <a:pt x="75" y="33"/>
                  </a:lnTo>
                  <a:lnTo>
                    <a:pt x="69" y="36"/>
                  </a:lnTo>
                  <a:lnTo>
                    <a:pt x="66" y="38"/>
                  </a:lnTo>
                  <a:lnTo>
                    <a:pt x="63" y="38"/>
                  </a:lnTo>
                  <a:lnTo>
                    <a:pt x="57" y="38"/>
                  </a:lnTo>
                  <a:lnTo>
                    <a:pt x="55" y="36"/>
                  </a:lnTo>
                  <a:lnTo>
                    <a:pt x="55" y="34"/>
                  </a:lnTo>
                  <a:lnTo>
                    <a:pt x="57" y="31"/>
                  </a:lnTo>
                  <a:lnTo>
                    <a:pt x="62" y="27"/>
                  </a:lnTo>
                  <a:lnTo>
                    <a:pt x="56" y="13"/>
                  </a:lnTo>
                  <a:lnTo>
                    <a:pt x="55" y="12"/>
                  </a:lnTo>
                  <a:lnTo>
                    <a:pt x="56" y="9"/>
                  </a:lnTo>
                  <a:lnTo>
                    <a:pt x="29" y="3"/>
                  </a:lnTo>
                  <a:lnTo>
                    <a:pt x="28" y="2"/>
                  </a:lnTo>
                  <a:lnTo>
                    <a:pt x="23" y="0"/>
                  </a:lnTo>
                  <a:lnTo>
                    <a:pt x="19" y="2"/>
                  </a:lnTo>
                  <a:lnTo>
                    <a:pt x="17" y="4"/>
                  </a:lnTo>
                  <a:lnTo>
                    <a:pt x="16" y="7"/>
                  </a:lnTo>
                  <a:lnTo>
                    <a:pt x="17" y="9"/>
                  </a:lnTo>
                  <a:lnTo>
                    <a:pt x="18" y="10"/>
                  </a:lnTo>
                  <a:lnTo>
                    <a:pt x="16" y="29"/>
                  </a:lnTo>
                  <a:lnTo>
                    <a:pt x="16" y="31"/>
                  </a:lnTo>
                  <a:lnTo>
                    <a:pt x="16" y="32"/>
                  </a:lnTo>
                  <a:lnTo>
                    <a:pt x="18" y="35"/>
                  </a:lnTo>
                  <a:lnTo>
                    <a:pt x="19" y="40"/>
                  </a:lnTo>
                  <a:lnTo>
                    <a:pt x="18" y="41"/>
                  </a:lnTo>
                  <a:lnTo>
                    <a:pt x="10" y="40"/>
                  </a:lnTo>
                  <a:lnTo>
                    <a:pt x="9" y="40"/>
                  </a:lnTo>
                  <a:lnTo>
                    <a:pt x="9" y="37"/>
                  </a:lnTo>
                  <a:lnTo>
                    <a:pt x="7" y="36"/>
                  </a:lnTo>
                  <a:lnTo>
                    <a:pt x="6" y="36"/>
                  </a:lnTo>
                  <a:lnTo>
                    <a:pt x="2" y="34"/>
                  </a:lnTo>
                  <a:lnTo>
                    <a:pt x="2" y="33"/>
                  </a:lnTo>
                  <a:lnTo>
                    <a:pt x="0" y="34"/>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42" name="Freeform 89"/>
            <p:cNvSpPr>
              <a:spLocks/>
            </p:cNvSpPr>
            <p:nvPr/>
          </p:nvSpPr>
          <p:spPr bwMode="auto">
            <a:xfrm>
              <a:off x="3964599" y="3267757"/>
              <a:ext cx="801001" cy="1128312"/>
            </a:xfrm>
            <a:custGeom>
              <a:avLst/>
              <a:gdLst>
                <a:gd name="T0" fmla="*/ 2 w 299"/>
                <a:gd name="T1" fmla="*/ 102 h 424"/>
                <a:gd name="T2" fmla="*/ 3 w 299"/>
                <a:gd name="T3" fmla="*/ 118 h 424"/>
                <a:gd name="T4" fmla="*/ 15 w 299"/>
                <a:gd name="T5" fmla="*/ 121 h 424"/>
                <a:gd name="T6" fmla="*/ 21 w 299"/>
                <a:gd name="T7" fmla="*/ 127 h 424"/>
                <a:gd name="T8" fmla="*/ 25 w 299"/>
                <a:gd name="T9" fmla="*/ 126 h 424"/>
                <a:gd name="T10" fmla="*/ 29 w 299"/>
                <a:gd name="T11" fmla="*/ 136 h 424"/>
                <a:gd name="T12" fmla="*/ 32 w 299"/>
                <a:gd name="T13" fmla="*/ 134 h 424"/>
                <a:gd name="T14" fmla="*/ 38 w 299"/>
                <a:gd name="T15" fmla="*/ 137 h 424"/>
                <a:gd name="T16" fmla="*/ 41 w 299"/>
                <a:gd name="T17" fmla="*/ 132 h 424"/>
                <a:gd name="T18" fmla="*/ 47 w 299"/>
                <a:gd name="T19" fmla="*/ 132 h 424"/>
                <a:gd name="T20" fmla="*/ 50 w 299"/>
                <a:gd name="T21" fmla="*/ 137 h 424"/>
                <a:gd name="T22" fmla="*/ 48 w 299"/>
                <a:gd name="T23" fmla="*/ 145 h 424"/>
                <a:gd name="T24" fmla="*/ 67 w 299"/>
                <a:gd name="T25" fmla="*/ 155 h 424"/>
                <a:gd name="T26" fmla="*/ 75 w 299"/>
                <a:gd name="T27" fmla="*/ 162 h 424"/>
                <a:gd name="T28" fmla="*/ 95 w 299"/>
                <a:gd name="T29" fmla="*/ 176 h 424"/>
                <a:gd name="T30" fmla="*/ 106 w 299"/>
                <a:gd name="T31" fmla="*/ 184 h 424"/>
                <a:gd name="T32" fmla="*/ 107 w 299"/>
                <a:gd name="T33" fmla="*/ 192 h 424"/>
                <a:gd name="T34" fmla="*/ 105 w 299"/>
                <a:gd name="T35" fmla="*/ 200 h 424"/>
                <a:gd name="T36" fmla="*/ 104 w 299"/>
                <a:gd name="T37" fmla="*/ 214 h 424"/>
                <a:gd name="T38" fmla="*/ 119 w 299"/>
                <a:gd name="T39" fmla="*/ 229 h 424"/>
                <a:gd name="T40" fmla="*/ 149 w 299"/>
                <a:gd name="T41" fmla="*/ 258 h 424"/>
                <a:gd name="T42" fmla="*/ 180 w 299"/>
                <a:gd name="T43" fmla="*/ 287 h 424"/>
                <a:gd name="T44" fmla="*/ 193 w 299"/>
                <a:gd name="T45" fmla="*/ 309 h 424"/>
                <a:gd name="T46" fmla="*/ 199 w 299"/>
                <a:gd name="T47" fmla="*/ 319 h 424"/>
                <a:gd name="T48" fmla="*/ 207 w 299"/>
                <a:gd name="T49" fmla="*/ 330 h 424"/>
                <a:gd name="T50" fmla="*/ 217 w 299"/>
                <a:gd name="T51" fmla="*/ 347 h 424"/>
                <a:gd name="T52" fmla="*/ 222 w 299"/>
                <a:gd name="T53" fmla="*/ 358 h 424"/>
                <a:gd name="T54" fmla="*/ 232 w 299"/>
                <a:gd name="T55" fmla="*/ 366 h 424"/>
                <a:gd name="T56" fmla="*/ 245 w 299"/>
                <a:gd name="T57" fmla="*/ 382 h 424"/>
                <a:gd name="T58" fmla="*/ 249 w 299"/>
                <a:gd name="T59" fmla="*/ 390 h 424"/>
                <a:gd name="T60" fmla="*/ 259 w 299"/>
                <a:gd name="T61" fmla="*/ 399 h 424"/>
                <a:gd name="T62" fmla="*/ 272 w 299"/>
                <a:gd name="T63" fmla="*/ 416 h 424"/>
                <a:gd name="T64" fmla="*/ 279 w 299"/>
                <a:gd name="T65" fmla="*/ 423 h 424"/>
                <a:gd name="T66" fmla="*/ 286 w 299"/>
                <a:gd name="T67" fmla="*/ 415 h 424"/>
                <a:gd name="T68" fmla="*/ 286 w 299"/>
                <a:gd name="T69" fmla="*/ 390 h 424"/>
                <a:gd name="T70" fmla="*/ 299 w 299"/>
                <a:gd name="T71" fmla="*/ 376 h 424"/>
                <a:gd name="T72" fmla="*/ 283 w 299"/>
                <a:gd name="T73" fmla="*/ 363 h 424"/>
                <a:gd name="T74" fmla="*/ 276 w 299"/>
                <a:gd name="T75" fmla="*/ 344 h 424"/>
                <a:gd name="T76" fmla="*/ 266 w 299"/>
                <a:gd name="T77" fmla="*/ 318 h 424"/>
                <a:gd name="T78" fmla="*/ 261 w 299"/>
                <a:gd name="T79" fmla="*/ 285 h 424"/>
                <a:gd name="T80" fmla="*/ 242 w 299"/>
                <a:gd name="T81" fmla="*/ 255 h 424"/>
                <a:gd name="T82" fmla="*/ 225 w 299"/>
                <a:gd name="T83" fmla="*/ 260 h 424"/>
                <a:gd name="T84" fmla="*/ 210 w 299"/>
                <a:gd name="T85" fmla="*/ 241 h 424"/>
                <a:gd name="T86" fmla="*/ 194 w 299"/>
                <a:gd name="T87" fmla="*/ 212 h 424"/>
                <a:gd name="T88" fmla="*/ 182 w 299"/>
                <a:gd name="T89" fmla="*/ 197 h 424"/>
                <a:gd name="T90" fmla="*/ 181 w 299"/>
                <a:gd name="T91" fmla="*/ 159 h 424"/>
                <a:gd name="T92" fmla="*/ 183 w 299"/>
                <a:gd name="T93" fmla="*/ 130 h 424"/>
                <a:gd name="T94" fmla="*/ 166 w 299"/>
                <a:gd name="T95" fmla="*/ 99 h 424"/>
                <a:gd name="T96" fmla="*/ 140 w 299"/>
                <a:gd name="T97" fmla="*/ 89 h 424"/>
                <a:gd name="T98" fmla="*/ 129 w 299"/>
                <a:gd name="T99" fmla="*/ 70 h 424"/>
                <a:gd name="T100" fmla="*/ 119 w 299"/>
                <a:gd name="T101" fmla="*/ 22 h 424"/>
                <a:gd name="T102" fmla="*/ 101 w 299"/>
                <a:gd name="T103" fmla="*/ 1 h 424"/>
                <a:gd name="T104" fmla="*/ 85 w 299"/>
                <a:gd name="T105" fmla="*/ 14 h 424"/>
                <a:gd name="T106" fmla="*/ 38 w 299"/>
                <a:gd name="T107" fmla="*/ 55 h 424"/>
                <a:gd name="T108" fmla="*/ 20 w 299"/>
                <a:gd name="T109" fmla="*/ 60 h 424"/>
                <a:gd name="T110" fmla="*/ 3 w 299"/>
                <a:gd name="T111" fmla="*/ 87 h 4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9"/>
                <a:gd name="T169" fmla="*/ 0 h 424"/>
                <a:gd name="T170" fmla="*/ 299 w 299"/>
                <a:gd name="T171" fmla="*/ 424 h 4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9" h="424">
                  <a:moveTo>
                    <a:pt x="2" y="91"/>
                  </a:moveTo>
                  <a:lnTo>
                    <a:pt x="2" y="93"/>
                  </a:lnTo>
                  <a:lnTo>
                    <a:pt x="3" y="95"/>
                  </a:lnTo>
                  <a:lnTo>
                    <a:pt x="4" y="97"/>
                  </a:lnTo>
                  <a:lnTo>
                    <a:pt x="2" y="102"/>
                  </a:lnTo>
                  <a:lnTo>
                    <a:pt x="0" y="103"/>
                  </a:lnTo>
                  <a:lnTo>
                    <a:pt x="0" y="104"/>
                  </a:lnTo>
                  <a:lnTo>
                    <a:pt x="3" y="107"/>
                  </a:lnTo>
                  <a:lnTo>
                    <a:pt x="3" y="114"/>
                  </a:lnTo>
                  <a:lnTo>
                    <a:pt x="3" y="118"/>
                  </a:lnTo>
                  <a:lnTo>
                    <a:pt x="4" y="119"/>
                  </a:lnTo>
                  <a:lnTo>
                    <a:pt x="5" y="119"/>
                  </a:lnTo>
                  <a:lnTo>
                    <a:pt x="8" y="119"/>
                  </a:lnTo>
                  <a:lnTo>
                    <a:pt x="11" y="119"/>
                  </a:lnTo>
                  <a:lnTo>
                    <a:pt x="15" y="121"/>
                  </a:lnTo>
                  <a:lnTo>
                    <a:pt x="18" y="123"/>
                  </a:lnTo>
                  <a:lnTo>
                    <a:pt x="20" y="125"/>
                  </a:lnTo>
                  <a:lnTo>
                    <a:pt x="19" y="126"/>
                  </a:lnTo>
                  <a:lnTo>
                    <a:pt x="20" y="127"/>
                  </a:lnTo>
                  <a:lnTo>
                    <a:pt x="21" y="127"/>
                  </a:lnTo>
                  <a:lnTo>
                    <a:pt x="20" y="126"/>
                  </a:lnTo>
                  <a:lnTo>
                    <a:pt x="20" y="125"/>
                  </a:lnTo>
                  <a:lnTo>
                    <a:pt x="21" y="125"/>
                  </a:lnTo>
                  <a:lnTo>
                    <a:pt x="25" y="125"/>
                  </a:lnTo>
                  <a:lnTo>
                    <a:pt x="25" y="126"/>
                  </a:lnTo>
                  <a:lnTo>
                    <a:pt x="24" y="129"/>
                  </a:lnTo>
                  <a:lnTo>
                    <a:pt x="27" y="133"/>
                  </a:lnTo>
                  <a:lnTo>
                    <a:pt x="27" y="134"/>
                  </a:lnTo>
                  <a:lnTo>
                    <a:pt x="28" y="135"/>
                  </a:lnTo>
                  <a:lnTo>
                    <a:pt x="29" y="136"/>
                  </a:lnTo>
                  <a:lnTo>
                    <a:pt x="31" y="136"/>
                  </a:lnTo>
                  <a:lnTo>
                    <a:pt x="31" y="135"/>
                  </a:lnTo>
                  <a:lnTo>
                    <a:pt x="31" y="134"/>
                  </a:lnTo>
                  <a:lnTo>
                    <a:pt x="31" y="133"/>
                  </a:lnTo>
                  <a:lnTo>
                    <a:pt x="32" y="134"/>
                  </a:lnTo>
                  <a:lnTo>
                    <a:pt x="34" y="134"/>
                  </a:lnTo>
                  <a:lnTo>
                    <a:pt x="35" y="134"/>
                  </a:lnTo>
                  <a:lnTo>
                    <a:pt x="36" y="135"/>
                  </a:lnTo>
                  <a:lnTo>
                    <a:pt x="37" y="135"/>
                  </a:lnTo>
                  <a:lnTo>
                    <a:pt x="38" y="137"/>
                  </a:lnTo>
                  <a:lnTo>
                    <a:pt x="40" y="136"/>
                  </a:lnTo>
                  <a:lnTo>
                    <a:pt x="41" y="135"/>
                  </a:lnTo>
                  <a:lnTo>
                    <a:pt x="41" y="134"/>
                  </a:lnTo>
                  <a:lnTo>
                    <a:pt x="41" y="133"/>
                  </a:lnTo>
                  <a:lnTo>
                    <a:pt x="41" y="132"/>
                  </a:lnTo>
                  <a:lnTo>
                    <a:pt x="43" y="130"/>
                  </a:lnTo>
                  <a:lnTo>
                    <a:pt x="45" y="130"/>
                  </a:lnTo>
                  <a:lnTo>
                    <a:pt x="46" y="130"/>
                  </a:lnTo>
                  <a:lnTo>
                    <a:pt x="46" y="132"/>
                  </a:lnTo>
                  <a:lnTo>
                    <a:pt x="47" y="132"/>
                  </a:lnTo>
                  <a:lnTo>
                    <a:pt x="47" y="133"/>
                  </a:lnTo>
                  <a:lnTo>
                    <a:pt x="47" y="134"/>
                  </a:lnTo>
                  <a:lnTo>
                    <a:pt x="48" y="134"/>
                  </a:lnTo>
                  <a:lnTo>
                    <a:pt x="50" y="135"/>
                  </a:lnTo>
                  <a:lnTo>
                    <a:pt x="50" y="137"/>
                  </a:lnTo>
                  <a:lnTo>
                    <a:pt x="49" y="140"/>
                  </a:lnTo>
                  <a:lnTo>
                    <a:pt x="50" y="140"/>
                  </a:lnTo>
                  <a:lnTo>
                    <a:pt x="50" y="141"/>
                  </a:lnTo>
                  <a:lnTo>
                    <a:pt x="48" y="143"/>
                  </a:lnTo>
                  <a:lnTo>
                    <a:pt x="48" y="145"/>
                  </a:lnTo>
                  <a:lnTo>
                    <a:pt x="48" y="146"/>
                  </a:lnTo>
                  <a:lnTo>
                    <a:pt x="49" y="147"/>
                  </a:lnTo>
                  <a:lnTo>
                    <a:pt x="51" y="147"/>
                  </a:lnTo>
                  <a:lnTo>
                    <a:pt x="58" y="151"/>
                  </a:lnTo>
                  <a:lnTo>
                    <a:pt x="67" y="155"/>
                  </a:lnTo>
                  <a:lnTo>
                    <a:pt x="68" y="155"/>
                  </a:lnTo>
                  <a:lnTo>
                    <a:pt x="70" y="157"/>
                  </a:lnTo>
                  <a:lnTo>
                    <a:pt x="71" y="157"/>
                  </a:lnTo>
                  <a:lnTo>
                    <a:pt x="74" y="159"/>
                  </a:lnTo>
                  <a:lnTo>
                    <a:pt x="75" y="162"/>
                  </a:lnTo>
                  <a:lnTo>
                    <a:pt x="79" y="167"/>
                  </a:lnTo>
                  <a:lnTo>
                    <a:pt x="86" y="168"/>
                  </a:lnTo>
                  <a:lnTo>
                    <a:pt x="90" y="169"/>
                  </a:lnTo>
                  <a:lnTo>
                    <a:pt x="92" y="170"/>
                  </a:lnTo>
                  <a:lnTo>
                    <a:pt x="95" y="176"/>
                  </a:lnTo>
                  <a:lnTo>
                    <a:pt x="98" y="176"/>
                  </a:lnTo>
                  <a:lnTo>
                    <a:pt x="102" y="177"/>
                  </a:lnTo>
                  <a:lnTo>
                    <a:pt x="102" y="178"/>
                  </a:lnTo>
                  <a:lnTo>
                    <a:pt x="105" y="180"/>
                  </a:lnTo>
                  <a:lnTo>
                    <a:pt x="106" y="184"/>
                  </a:lnTo>
                  <a:lnTo>
                    <a:pt x="104" y="186"/>
                  </a:lnTo>
                  <a:lnTo>
                    <a:pt x="104" y="187"/>
                  </a:lnTo>
                  <a:lnTo>
                    <a:pt x="105" y="187"/>
                  </a:lnTo>
                  <a:lnTo>
                    <a:pt x="107" y="188"/>
                  </a:lnTo>
                  <a:lnTo>
                    <a:pt x="107" y="192"/>
                  </a:lnTo>
                  <a:lnTo>
                    <a:pt x="105" y="193"/>
                  </a:lnTo>
                  <a:lnTo>
                    <a:pt x="105" y="196"/>
                  </a:lnTo>
                  <a:lnTo>
                    <a:pt x="106" y="196"/>
                  </a:lnTo>
                  <a:lnTo>
                    <a:pt x="106" y="199"/>
                  </a:lnTo>
                  <a:lnTo>
                    <a:pt x="105" y="200"/>
                  </a:lnTo>
                  <a:lnTo>
                    <a:pt x="103" y="205"/>
                  </a:lnTo>
                  <a:lnTo>
                    <a:pt x="100" y="205"/>
                  </a:lnTo>
                  <a:lnTo>
                    <a:pt x="104" y="209"/>
                  </a:lnTo>
                  <a:lnTo>
                    <a:pt x="104" y="211"/>
                  </a:lnTo>
                  <a:lnTo>
                    <a:pt x="104" y="214"/>
                  </a:lnTo>
                  <a:lnTo>
                    <a:pt x="104" y="216"/>
                  </a:lnTo>
                  <a:lnTo>
                    <a:pt x="106" y="218"/>
                  </a:lnTo>
                  <a:lnTo>
                    <a:pt x="109" y="222"/>
                  </a:lnTo>
                  <a:lnTo>
                    <a:pt x="118" y="229"/>
                  </a:lnTo>
                  <a:lnTo>
                    <a:pt x="119" y="229"/>
                  </a:lnTo>
                  <a:lnTo>
                    <a:pt x="120" y="230"/>
                  </a:lnTo>
                  <a:lnTo>
                    <a:pt x="119" y="231"/>
                  </a:lnTo>
                  <a:lnTo>
                    <a:pt x="120" y="233"/>
                  </a:lnTo>
                  <a:lnTo>
                    <a:pt x="141" y="250"/>
                  </a:lnTo>
                  <a:lnTo>
                    <a:pt x="149" y="258"/>
                  </a:lnTo>
                  <a:lnTo>
                    <a:pt x="150" y="260"/>
                  </a:lnTo>
                  <a:lnTo>
                    <a:pt x="155" y="263"/>
                  </a:lnTo>
                  <a:lnTo>
                    <a:pt x="158" y="265"/>
                  </a:lnTo>
                  <a:lnTo>
                    <a:pt x="166" y="273"/>
                  </a:lnTo>
                  <a:lnTo>
                    <a:pt x="180" y="287"/>
                  </a:lnTo>
                  <a:lnTo>
                    <a:pt x="187" y="296"/>
                  </a:lnTo>
                  <a:lnTo>
                    <a:pt x="188" y="300"/>
                  </a:lnTo>
                  <a:lnTo>
                    <a:pt x="191" y="305"/>
                  </a:lnTo>
                  <a:lnTo>
                    <a:pt x="191" y="306"/>
                  </a:lnTo>
                  <a:lnTo>
                    <a:pt x="193" y="309"/>
                  </a:lnTo>
                  <a:lnTo>
                    <a:pt x="192" y="312"/>
                  </a:lnTo>
                  <a:lnTo>
                    <a:pt x="193" y="314"/>
                  </a:lnTo>
                  <a:lnTo>
                    <a:pt x="196" y="317"/>
                  </a:lnTo>
                  <a:lnTo>
                    <a:pt x="198" y="317"/>
                  </a:lnTo>
                  <a:lnTo>
                    <a:pt x="199" y="319"/>
                  </a:lnTo>
                  <a:lnTo>
                    <a:pt x="200" y="319"/>
                  </a:lnTo>
                  <a:lnTo>
                    <a:pt x="201" y="320"/>
                  </a:lnTo>
                  <a:lnTo>
                    <a:pt x="203" y="325"/>
                  </a:lnTo>
                  <a:lnTo>
                    <a:pt x="205" y="327"/>
                  </a:lnTo>
                  <a:lnTo>
                    <a:pt x="207" y="330"/>
                  </a:lnTo>
                  <a:lnTo>
                    <a:pt x="210" y="333"/>
                  </a:lnTo>
                  <a:lnTo>
                    <a:pt x="212" y="334"/>
                  </a:lnTo>
                  <a:lnTo>
                    <a:pt x="216" y="342"/>
                  </a:lnTo>
                  <a:lnTo>
                    <a:pt x="216" y="345"/>
                  </a:lnTo>
                  <a:lnTo>
                    <a:pt x="217" y="347"/>
                  </a:lnTo>
                  <a:lnTo>
                    <a:pt x="218" y="351"/>
                  </a:lnTo>
                  <a:lnTo>
                    <a:pt x="221" y="353"/>
                  </a:lnTo>
                  <a:lnTo>
                    <a:pt x="221" y="358"/>
                  </a:lnTo>
                  <a:lnTo>
                    <a:pt x="222" y="356"/>
                  </a:lnTo>
                  <a:lnTo>
                    <a:pt x="222" y="358"/>
                  </a:lnTo>
                  <a:lnTo>
                    <a:pt x="222" y="356"/>
                  </a:lnTo>
                  <a:lnTo>
                    <a:pt x="227" y="361"/>
                  </a:lnTo>
                  <a:lnTo>
                    <a:pt x="231" y="365"/>
                  </a:lnTo>
                  <a:lnTo>
                    <a:pt x="232" y="365"/>
                  </a:lnTo>
                  <a:lnTo>
                    <a:pt x="232" y="366"/>
                  </a:lnTo>
                  <a:lnTo>
                    <a:pt x="234" y="369"/>
                  </a:lnTo>
                  <a:lnTo>
                    <a:pt x="235" y="371"/>
                  </a:lnTo>
                  <a:lnTo>
                    <a:pt x="238" y="374"/>
                  </a:lnTo>
                  <a:lnTo>
                    <a:pt x="241" y="377"/>
                  </a:lnTo>
                  <a:lnTo>
                    <a:pt x="245" y="382"/>
                  </a:lnTo>
                  <a:lnTo>
                    <a:pt x="246" y="384"/>
                  </a:lnTo>
                  <a:lnTo>
                    <a:pt x="248" y="387"/>
                  </a:lnTo>
                  <a:lnTo>
                    <a:pt x="249" y="391"/>
                  </a:lnTo>
                  <a:lnTo>
                    <a:pt x="249" y="392"/>
                  </a:lnTo>
                  <a:lnTo>
                    <a:pt x="249" y="390"/>
                  </a:lnTo>
                  <a:lnTo>
                    <a:pt x="250" y="391"/>
                  </a:lnTo>
                  <a:lnTo>
                    <a:pt x="256" y="395"/>
                  </a:lnTo>
                  <a:lnTo>
                    <a:pt x="258" y="398"/>
                  </a:lnTo>
                  <a:lnTo>
                    <a:pt x="259" y="398"/>
                  </a:lnTo>
                  <a:lnTo>
                    <a:pt x="259" y="399"/>
                  </a:lnTo>
                  <a:lnTo>
                    <a:pt x="265" y="405"/>
                  </a:lnTo>
                  <a:lnTo>
                    <a:pt x="269" y="414"/>
                  </a:lnTo>
                  <a:lnTo>
                    <a:pt x="270" y="415"/>
                  </a:lnTo>
                  <a:lnTo>
                    <a:pt x="270" y="417"/>
                  </a:lnTo>
                  <a:lnTo>
                    <a:pt x="272" y="416"/>
                  </a:lnTo>
                  <a:lnTo>
                    <a:pt x="272" y="417"/>
                  </a:lnTo>
                  <a:lnTo>
                    <a:pt x="276" y="419"/>
                  </a:lnTo>
                  <a:lnTo>
                    <a:pt x="277" y="419"/>
                  </a:lnTo>
                  <a:lnTo>
                    <a:pt x="279" y="420"/>
                  </a:lnTo>
                  <a:lnTo>
                    <a:pt x="279" y="423"/>
                  </a:lnTo>
                  <a:lnTo>
                    <a:pt x="280" y="423"/>
                  </a:lnTo>
                  <a:lnTo>
                    <a:pt x="288" y="424"/>
                  </a:lnTo>
                  <a:lnTo>
                    <a:pt x="289" y="423"/>
                  </a:lnTo>
                  <a:lnTo>
                    <a:pt x="288" y="418"/>
                  </a:lnTo>
                  <a:lnTo>
                    <a:pt x="286" y="415"/>
                  </a:lnTo>
                  <a:lnTo>
                    <a:pt x="286" y="414"/>
                  </a:lnTo>
                  <a:lnTo>
                    <a:pt x="286" y="412"/>
                  </a:lnTo>
                  <a:lnTo>
                    <a:pt x="288" y="393"/>
                  </a:lnTo>
                  <a:lnTo>
                    <a:pt x="287" y="392"/>
                  </a:lnTo>
                  <a:lnTo>
                    <a:pt x="286" y="390"/>
                  </a:lnTo>
                  <a:lnTo>
                    <a:pt x="287" y="387"/>
                  </a:lnTo>
                  <a:lnTo>
                    <a:pt x="289" y="385"/>
                  </a:lnTo>
                  <a:lnTo>
                    <a:pt x="293" y="383"/>
                  </a:lnTo>
                  <a:lnTo>
                    <a:pt x="298" y="385"/>
                  </a:lnTo>
                  <a:lnTo>
                    <a:pt x="299" y="376"/>
                  </a:lnTo>
                  <a:lnTo>
                    <a:pt x="299" y="371"/>
                  </a:lnTo>
                  <a:lnTo>
                    <a:pt x="297" y="365"/>
                  </a:lnTo>
                  <a:lnTo>
                    <a:pt x="290" y="364"/>
                  </a:lnTo>
                  <a:lnTo>
                    <a:pt x="286" y="364"/>
                  </a:lnTo>
                  <a:lnTo>
                    <a:pt x="283" y="363"/>
                  </a:lnTo>
                  <a:lnTo>
                    <a:pt x="285" y="362"/>
                  </a:lnTo>
                  <a:lnTo>
                    <a:pt x="281" y="358"/>
                  </a:lnTo>
                  <a:lnTo>
                    <a:pt x="280" y="353"/>
                  </a:lnTo>
                  <a:lnTo>
                    <a:pt x="277" y="347"/>
                  </a:lnTo>
                  <a:lnTo>
                    <a:pt x="276" y="344"/>
                  </a:lnTo>
                  <a:lnTo>
                    <a:pt x="275" y="341"/>
                  </a:lnTo>
                  <a:lnTo>
                    <a:pt x="272" y="339"/>
                  </a:lnTo>
                  <a:lnTo>
                    <a:pt x="271" y="336"/>
                  </a:lnTo>
                  <a:lnTo>
                    <a:pt x="270" y="326"/>
                  </a:lnTo>
                  <a:lnTo>
                    <a:pt x="266" y="318"/>
                  </a:lnTo>
                  <a:lnTo>
                    <a:pt x="264" y="312"/>
                  </a:lnTo>
                  <a:lnTo>
                    <a:pt x="261" y="301"/>
                  </a:lnTo>
                  <a:lnTo>
                    <a:pt x="263" y="295"/>
                  </a:lnTo>
                  <a:lnTo>
                    <a:pt x="260" y="290"/>
                  </a:lnTo>
                  <a:lnTo>
                    <a:pt x="261" y="285"/>
                  </a:lnTo>
                  <a:lnTo>
                    <a:pt x="255" y="269"/>
                  </a:lnTo>
                  <a:lnTo>
                    <a:pt x="253" y="268"/>
                  </a:lnTo>
                  <a:lnTo>
                    <a:pt x="248" y="260"/>
                  </a:lnTo>
                  <a:lnTo>
                    <a:pt x="246" y="260"/>
                  </a:lnTo>
                  <a:lnTo>
                    <a:pt x="242" y="255"/>
                  </a:lnTo>
                  <a:lnTo>
                    <a:pt x="238" y="256"/>
                  </a:lnTo>
                  <a:lnTo>
                    <a:pt x="234" y="257"/>
                  </a:lnTo>
                  <a:lnTo>
                    <a:pt x="232" y="258"/>
                  </a:lnTo>
                  <a:lnTo>
                    <a:pt x="228" y="258"/>
                  </a:lnTo>
                  <a:lnTo>
                    <a:pt x="225" y="260"/>
                  </a:lnTo>
                  <a:lnTo>
                    <a:pt x="220" y="261"/>
                  </a:lnTo>
                  <a:lnTo>
                    <a:pt x="216" y="257"/>
                  </a:lnTo>
                  <a:lnTo>
                    <a:pt x="212" y="250"/>
                  </a:lnTo>
                  <a:lnTo>
                    <a:pt x="211" y="244"/>
                  </a:lnTo>
                  <a:lnTo>
                    <a:pt x="210" y="241"/>
                  </a:lnTo>
                  <a:lnTo>
                    <a:pt x="207" y="234"/>
                  </a:lnTo>
                  <a:lnTo>
                    <a:pt x="203" y="228"/>
                  </a:lnTo>
                  <a:lnTo>
                    <a:pt x="201" y="222"/>
                  </a:lnTo>
                  <a:lnTo>
                    <a:pt x="199" y="218"/>
                  </a:lnTo>
                  <a:lnTo>
                    <a:pt x="194" y="212"/>
                  </a:lnTo>
                  <a:lnTo>
                    <a:pt x="192" y="211"/>
                  </a:lnTo>
                  <a:lnTo>
                    <a:pt x="190" y="211"/>
                  </a:lnTo>
                  <a:lnTo>
                    <a:pt x="188" y="210"/>
                  </a:lnTo>
                  <a:lnTo>
                    <a:pt x="184" y="206"/>
                  </a:lnTo>
                  <a:lnTo>
                    <a:pt x="182" y="197"/>
                  </a:lnTo>
                  <a:lnTo>
                    <a:pt x="179" y="188"/>
                  </a:lnTo>
                  <a:lnTo>
                    <a:pt x="179" y="180"/>
                  </a:lnTo>
                  <a:lnTo>
                    <a:pt x="178" y="173"/>
                  </a:lnTo>
                  <a:lnTo>
                    <a:pt x="179" y="165"/>
                  </a:lnTo>
                  <a:lnTo>
                    <a:pt x="181" y="159"/>
                  </a:lnTo>
                  <a:lnTo>
                    <a:pt x="182" y="156"/>
                  </a:lnTo>
                  <a:lnTo>
                    <a:pt x="183" y="148"/>
                  </a:lnTo>
                  <a:lnTo>
                    <a:pt x="183" y="142"/>
                  </a:lnTo>
                  <a:lnTo>
                    <a:pt x="183" y="138"/>
                  </a:lnTo>
                  <a:lnTo>
                    <a:pt x="183" y="130"/>
                  </a:lnTo>
                  <a:lnTo>
                    <a:pt x="180" y="124"/>
                  </a:lnTo>
                  <a:lnTo>
                    <a:pt x="172" y="115"/>
                  </a:lnTo>
                  <a:lnTo>
                    <a:pt x="168" y="113"/>
                  </a:lnTo>
                  <a:lnTo>
                    <a:pt x="166" y="109"/>
                  </a:lnTo>
                  <a:lnTo>
                    <a:pt x="166" y="99"/>
                  </a:lnTo>
                  <a:lnTo>
                    <a:pt x="165" y="94"/>
                  </a:lnTo>
                  <a:lnTo>
                    <a:pt x="160" y="92"/>
                  </a:lnTo>
                  <a:lnTo>
                    <a:pt x="157" y="92"/>
                  </a:lnTo>
                  <a:lnTo>
                    <a:pt x="150" y="91"/>
                  </a:lnTo>
                  <a:lnTo>
                    <a:pt x="140" y="89"/>
                  </a:lnTo>
                  <a:lnTo>
                    <a:pt x="137" y="89"/>
                  </a:lnTo>
                  <a:lnTo>
                    <a:pt x="134" y="86"/>
                  </a:lnTo>
                  <a:lnTo>
                    <a:pt x="134" y="84"/>
                  </a:lnTo>
                  <a:lnTo>
                    <a:pt x="130" y="81"/>
                  </a:lnTo>
                  <a:lnTo>
                    <a:pt x="129" y="70"/>
                  </a:lnTo>
                  <a:lnTo>
                    <a:pt x="129" y="62"/>
                  </a:lnTo>
                  <a:lnTo>
                    <a:pt x="127" y="47"/>
                  </a:lnTo>
                  <a:lnTo>
                    <a:pt x="124" y="38"/>
                  </a:lnTo>
                  <a:lnTo>
                    <a:pt x="123" y="28"/>
                  </a:lnTo>
                  <a:lnTo>
                    <a:pt x="119" y="22"/>
                  </a:lnTo>
                  <a:lnTo>
                    <a:pt x="119" y="16"/>
                  </a:lnTo>
                  <a:lnTo>
                    <a:pt x="116" y="10"/>
                  </a:lnTo>
                  <a:lnTo>
                    <a:pt x="109" y="6"/>
                  </a:lnTo>
                  <a:lnTo>
                    <a:pt x="104" y="2"/>
                  </a:lnTo>
                  <a:lnTo>
                    <a:pt x="101" y="1"/>
                  </a:lnTo>
                  <a:lnTo>
                    <a:pt x="98" y="1"/>
                  </a:lnTo>
                  <a:lnTo>
                    <a:pt x="96" y="1"/>
                  </a:lnTo>
                  <a:lnTo>
                    <a:pt x="94" y="0"/>
                  </a:lnTo>
                  <a:lnTo>
                    <a:pt x="85" y="4"/>
                  </a:lnTo>
                  <a:lnTo>
                    <a:pt x="85" y="14"/>
                  </a:lnTo>
                  <a:lnTo>
                    <a:pt x="86" y="18"/>
                  </a:lnTo>
                  <a:lnTo>
                    <a:pt x="85" y="22"/>
                  </a:lnTo>
                  <a:lnTo>
                    <a:pt x="76" y="32"/>
                  </a:lnTo>
                  <a:lnTo>
                    <a:pt x="64" y="40"/>
                  </a:lnTo>
                  <a:lnTo>
                    <a:pt x="38" y="55"/>
                  </a:lnTo>
                  <a:lnTo>
                    <a:pt x="26" y="64"/>
                  </a:lnTo>
                  <a:lnTo>
                    <a:pt x="22" y="56"/>
                  </a:lnTo>
                  <a:lnTo>
                    <a:pt x="21" y="56"/>
                  </a:lnTo>
                  <a:lnTo>
                    <a:pt x="20" y="58"/>
                  </a:lnTo>
                  <a:lnTo>
                    <a:pt x="20" y="60"/>
                  </a:lnTo>
                  <a:lnTo>
                    <a:pt x="18" y="62"/>
                  </a:lnTo>
                  <a:lnTo>
                    <a:pt x="14" y="71"/>
                  </a:lnTo>
                  <a:lnTo>
                    <a:pt x="8" y="78"/>
                  </a:lnTo>
                  <a:lnTo>
                    <a:pt x="4" y="86"/>
                  </a:lnTo>
                  <a:lnTo>
                    <a:pt x="3" y="87"/>
                  </a:lnTo>
                  <a:lnTo>
                    <a:pt x="2" y="91"/>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sp>
          <p:nvSpPr>
            <p:cNvPr id="43" name="Freeform 90"/>
            <p:cNvSpPr>
              <a:spLocks/>
            </p:cNvSpPr>
            <p:nvPr/>
          </p:nvSpPr>
          <p:spPr bwMode="auto">
            <a:xfrm>
              <a:off x="3014259" y="1799230"/>
              <a:ext cx="1244492" cy="1638635"/>
            </a:xfrm>
            <a:custGeom>
              <a:avLst/>
              <a:gdLst>
                <a:gd name="T0" fmla="*/ 463 w 463"/>
                <a:gd name="T1" fmla="*/ 281 h 615"/>
                <a:gd name="T2" fmla="*/ 446 w 463"/>
                <a:gd name="T3" fmla="*/ 410 h 615"/>
                <a:gd name="T4" fmla="*/ 432 w 463"/>
                <a:gd name="T5" fmla="*/ 442 h 615"/>
                <a:gd name="T6" fmla="*/ 407 w 463"/>
                <a:gd name="T7" fmla="*/ 438 h 615"/>
                <a:gd name="T8" fmla="*/ 407 w 463"/>
                <a:gd name="T9" fmla="*/ 464 h 615"/>
                <a:gd name="T10" fmla="*/ 427 w 463"/>
                <a:gd name="T11" fmla="*/ 502 h 615"/>
                <a:gd name="T12" fmla="*/ 427 w 463"/>
                <a:gd name="T13" fmla="*/ 542 h 615"/>
                <a:gd name="T14" fmla="*/ 430 w 463"/>
                <a:gd name="T15" fmla="*/ 583 h 615"/>
                <a:gd name="T16" fmla="*/ 372 w 463"/>
                <a:gd name="T17" fmla="*/ 588 h 615"/>
                <a:gd name="T18" fmla="*/ 354 w 463"/>
                <a:gd name="T19" fmla="*/ 574 h 615"/>
                <a:gd name="T20" fmla="*/ 339 w 463"/>
                <a:gd name="T21" fmla="*/ 573 h 615"/>
                <a:gd name="T22" fmla="*/ 330 w 463"/>
                <a:gd name="T23" fmla="*/ 543 h 615"/>
                <a:gd name="T24" fmla="*/ 313 w 463"/>
                <a:gd name="T25" fmla="*/ 532 h 615"/>
                <a:gd name="T26" fmla="*/ 295 w 463"/>
                <a:gd name="T27" fmla="*/ 520 h 615"/>
                <a:gd name="T28" fmla="*/ 290 w 463"/>
                <a:gd name="T29" fmla="*/ 508 h 615"/>
                <a:gd name="T30" fmla="*/ 284 w 463"/>
                <a:gd name="T31" fmla="*/ 500 h 615"/>
                <a:gd name="T32" fmla="*/ 281 w 463"/>
                <a:gd name="T33" fmla="*/ 486 h 615"/>
                <a:gd name="T34" fmla="*/ 284 w 463"/>
                <a:gd name="T35" fmla="*/ 474 h 615"/>
                <a:gd name="T36" fmla="*/ 286 w 463"/>
                <a:gd name="T37" fmla="*/ 464 h 615"/>
                <a:gd name="T38" fmla="*/ 271 w 463"/>
                <a:gd name="T39" fmla="*/ 455 h 615"/>
                <a:gd name="T40" fmla="*/ 260 w 463"/>
                <a:gd name="T41" fmla="*/ 454 h 615"/>
                <a:gd name="T42" fmla="*/ 252 w 463"/>
                <a:gd name="T43" fmla="*/ 450 h 615"/>
                <a:gd name="T44" fmla="*/ 249 w 463"/>
                <a:gd name="T45" fmla="*/ 450 h 615"/>
                <a:gd name="T46" fmla="*/ 247 w 463"/>
                <a:gd name="T47" fmla="*/ 447 h 615"/>
                <a:gd name="T48" fmla="*/ 240 w 463"/>
                <a:gd name="T49" fmla="*/ 441 h 615"/>
                <a:gd name="T50" fmla="*/ 236 w 463"/>
                <a:gd name="T51" fmla="*/ 434 h 615"/>
                <a:gd name="T52" fmla="*/ 232 w 463"/>
                <a:gd name="T53" fmla="*/ 428 h 615"/>
                <a:gd name="T54" fmla="*/ 228 w 463"/>
                <a:gd name="T55" fmla="*/ 419 h 615"/>
                <a:gd name="T56" fmla="*/ 226 w 463"/>
                <a:gd name="T57" fmla="*/ 411 h 615"/>
                <a:gd name="T58" fmla="*/ 207 w 463"/>
                <a:gd name="T59" fmla="*/ 399 h 615"/>
                <a:gd name="T60" fmla="*/ 205 w 463"/>
                <a:gd name="T61" fmla="*/ 387 h 615"/>
                <a:gd name="T62" fmla="*/ 194 w 463"/>
                <a:gd name="T63" fmla="*/ 373 h 615"/>
                <a:gd name="T64" fmla="*/ 186 w 463"/>
                <a:gd name="T65" fmla="*/ 357 h 615"/>
                <a:gd name="T66" fmla="*/ 179 w 463"/>
                <a:gd name="T67" fmla="*/ 344 h 615"/>
                <a:gd name="T68" fmla="*/ 178 w 463"/>
                <a:gd name="T69" fmla="*/ 330 h 615"/>
                <a:gd name="T70" fmla="*/ 171 w 463"/>
                <a:gd name="T71" fmla="*/ 316 h 615"/>
                <a:gd name="T72" fmla="*/ 168 w 463"/>
                <a:gd name="T73" fmla="*/ 301 h 615"/>
                <a:gd name="T74" fmla="*/ 161 w 463"/>
                <a:gd name="T75" fmla="*/ 289 h 615"/>
                <a:gd name="T76" fmla="*/ 151 w 463"/>
                <a:gd name="T77" fmla="*/ 261 h 615"/>
                <a:gd name="T78" fmla="*/ 149 w 463"/>
                <a:gd name="T79" fmla="*/ 231 h 615"/>
                <a:gd name="T80" fmla="*/ 142 w 463"/>
                <a:gd name="T81" fmla="*/ 209 h 615"/>
                <a:gd name="T82" fmla="*/ 132 w 463"/>
                <a:gd name="T83" fmla="*/ 170 h 615"/>
                <a:gd name="T84" fmla="*/ 139 w 463"/>
                <a:gd name="T85" fmla="*/ 153 h 615"/>
                <a:gd name="T86" fmla="*/ 139 w 463"/>
                <a:gd name="T87" fmla="*/ 143 h 615"/>
                <a:gd name="T88" fmla="*/ 118 w 463"/>
                <a:gd name="T89" fmla="*/ 132 h 615"/>
                <a:gd name="T90" fmla="*/ 100 w 463"/>
                <a:gd name="T91" fmla="*/ 125 h 615"/>
                <a:gd name="T92" fmla="*/ 100 w 463"/>
                <a:gd name="T93" fmla="*/ 110 h 615"/>
                <a:gd name="T94" fmla="*/ 88 w 463"/>
                <a:gd name="T95" fmla="*/ 100 h 615"/>
                <a:gd name="T96" fmla="*/ 78 w 463"/>
                <a:gd name="T97" fmla="*/ 98 h 615"/>
                <a:gd name="T98" fmla="*/ 65 w 463"/>
                <a:gd name="T99" fmla="*/ 105 h 615"/>
                <a:gd name="T100" fmla="*/ 49 w 463"/>
                <a:gd name="T101" fmla="*/ 90 h 615"/>
                <a:gd name="T102" fmla="*/ 38 w 463"/>
                <a:gd name="T103" fmla="*/ 82 h 615"/>
                <a:gd name="T104" fmla="*/ 27 w 463"/>
                <a:gd name="T105" fmla="*/ 74 h 615"/>
                <a:gd name="T106" fmla="*/ 19 w 463"/>
                <a:gd name="T107" fmla="*/ 71 h 615"/>
                <a:gd name="T108" fmla="*/ 3 w 463"/>
                <a:gd name="T109" fmla="*/ 51 h 615"/>
                <a:gd name="T110" fmla="*/ 31 w 463"/>
                <a:gd name="T111" fmla="*/ 0 h 615"/>
                <a:gd name="T112" fmla="*/ 335 w 463"/>
                <a:gd name="T113" fmla="*/ 156 h 61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3"/>
                <a:gd name="T172" fmla="*/ 0 h 615"/>
                <a:gd name="T173" fmla="*/ 463 w 463"/>
                <a:gd name="T174" fmla="*/ 615 h 61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3" h="615">
                  <a:moveTo>
                    <a:pt x="452" y="171"/>
                  </a:moveTo>
                  <a:lnTo>
                    <a:pt x="446" y="180"/>
                  </a:lnTo>
                  <a:lnTo>
                    <a:pt x="450" y="178"/>
                  </a:lnTo>
                  <a:lnTo>
                    <a:pt x="451" y="194"/>
                  </a:lnTo>
                  <a:lnTo>
                    <a:pt x="456" y="234"/>
                  </a:lnTo>
                  <a:lnTo>
                    <a:pt x="461" y="253"/>
                  </a:lnTo>
                  <a:lnTo>
                    <a:pt x="463" y="281"/>
                  </a:lnTo>
                  <a:lnTo>
                    <a:pt x="455" y="344"/>
                  </a:lnTo>
                  <a:lnTo>
                    <a:pt x="447" y="343"/>
                  </a:lnTo>
                  <a:lnTo>
                    <a:pt x="449" y="356"/>
                  </a:lnTo>
                  <a:lnTo>
                    <a:pt x="449" y="375"/>
                  </a:lnTo>
                  <a:lnTo>
                    <a:pt x="451" y="392"/>
                  </a:lnTo>
                  <a:lnTo>
                    <a:pt x="449" y="402"/>
                  </a:lnTo>
                  <a:lnTo>
                    <a:pt x="446" y="410"/>
                  </a:lnTo>
                  <a:lnTo>
                    <a:pt x="448" y="420"/>
                  </a:lnTo>
                  <a:lnTo>
                    <a:pt x="448" y="427"/>
                  </a:lnTo>
                  <a:lnTo>
                    <a:pt x="447" y="432"/>
                  </a:lnTo>
                  <a:lnTo>
                    <a:pt x="449" y="438"/>
                  </a:lnTo>
                  <a:lnTo>
                    <a:pt x="449" y="441"/>
                  </a:lnTo>
                  <a:lnTo>
                    <a:pt x="440" y="446"/>
                  </a:lnTo>
                  <a:lnTo>
                    <a:pt x="432" y="442"/>
                  </a:lnTo>
                  <a:lnTo>
                    <a:pt x="428" y="441"/>
                  </a:lnTo>
                  <a:lnTo>
                    <a:pt x="417" y="441"/>
                  </a:lnTo>
                  <a:lnTo>
                    <a:pt x="415" y="439"/>
                  </a:lnTo>
                  <a:lnTo>
                    <a:pt x="413" y="438"/>
                  </a:lnTo>
                  <a:lnTo>
                    <a:pt x="411" y="437"/>
                  </a:lnTo>
                  <a:lnTo>
                    <a:pt x="408" y="437"/>
                  </a:lnTo>
                  <a:lnTo>
                    <a:pt x="407" y="438"/>
                  </a:lnTo>
                  <a:lnTo>
                    <a:pt x="404" y="442"/>
                  </a:lnTo>
                  <a:lnTo>
                    <a:pt x="402" y="443"/>
                  </a:lnTo>
                  <a:lnTo>
                    <a:pt x="402" y="446"/>
                  </a:lnTo>
                  <a:lnTo>
                    <a:pt x="402" y="450"/>
                  </a:lnTo>
                  <a:lnTo>
                    <a:pt x="405" y="458"/>
                  </a:lnTo>
                  <a:lnTo>
                    <a:pt x="406" y="461"/>
                  </a:lnTo>
                  <a:lnTo>
                    <a:pt x="407" y="464"/>
                  </a:lnTo>
                  <a:lnTo>
                    <a:pt x="411" y="465"/>
                  </a:lnTo>
                  <a:lnTo>
                    <a:pt x="412" y="467"/>
                  </a:lnTo>
                  <a:lnTo>
                    <a:pt x="415" y="471"/>
                  </a:lnTo>
                  <a:lnTo>
                    <a:pt x="418" y="485"/>
                  </a:lnTo>
                  <a:lnTo>
                    <a:pt x="427" y="495"/>
                  </a:lnTo>
                  <a:lnTo>
                    <a:pt x="426" y="499"/>
                  </a:lnTo>
                  <a:lnTo>
                    <a:pt x="427" y="502"/>
                  </a:lnTo>
                  <a:lnTo>
                    <a:pt x="433" y="507"/>
                  </a:lnTo>
                  <a:lnTo>
                    <a:pt x="434" y="515"/>
                  </a:lnTo>
                  <a:lnTo>
                    <a:pt x="437" y="525"/>
                  </a:lnTo>
                  <a:lnTo>
                    <a:pt x="432" y="530"/>
                  </a:lnTo>
                  <a:lnTo>
                    <a:pt x="428" y="533"/>
                  </a:lnTo>
                  <a:lnTo>
                    <a:pt x="427" y="535"/>
                  </a:lnTo>
                  <a:lnTo>
                    <a:pt x="427" y="542"/>
                  </a:lnTo>
                  <a:lnTo>
                    <a:pt x="430" y="547"/>
                  </a:lnTo>
                  <a:lnTo>
                    <a:pt x="436" y="551"/>
                  </a:lnTo>
                  <a:lnTo>
                    <a:pt x="439" y="555"/>
                  </a:lnTo>
                  <a:lnTo>
                    <a:pt x="439" y="565"/>
                  </a:lnTo>
                  <a:lnTo>
                    <a:pt x="440" y="569"/>
                  </a:lnTo>
                  <a:lnTo>
                    <a:pt x="439" y="573"/>
                  </a:lnTo>
                  <a:lnTo>
                    <a:pt x="430" y="583"/>
                  </a:lnTo>
                  <a:lnTo>
                    <a:pt x="418" y="591"/>
                  </a:lnTo>
                  <a:lnTo>
                    <a:pt x="392" y="606"/>
                  </a:lnTo>
                  <a:lnTo>
                    <a:pt x="380" y="615"/>
                  </a:lnTo>
                  <a:lnTo>
                    <a:pt x="376" y="607"/>
                  </a:lnTo>
                  <a:lnTo>
                    <a:pt x="375" y="607"/>
                  </a:lnTo>
                  <a:lnTo>
                    <a:pt x="375" y="594"/>
                  </a:lnTo>
                  <a:lnTo>
                    <a:pt x="372" y="588"/>
                  </a:lnTo>
                  <a:lnTo>
                    <a:pt x="371" y="587"/>
                  </a:lnTo>
                  <a:lnTo>
                    <a:pt x="369" y="585"/>
                  </a:lnTo>
                  <a:lnTo>
                    <a:pt x="368" y="582"/>
                  </a:lnTo>
                  <a:lnTo>
                    <a:pt x="364" y="578"/>
                  </a:lnTo>
                  <a:lnTo>
                    <a:pt x="359" y="577"/>
                  </a:lnTo>
                  <a:lnTo>
                    <a:pt x="356" y="576"/>
                  </a:lnTo>
                  <a:lnTo>
                    <a:pt x="354" y="574"/>
                  </a:lnTo>
                  <a:lnTo>
                    <a:pt x="350" y="574"/>
                  </a:lnTo>
                  <a:lnTo>
                    <a:pt x="347" y="574"/>
                  </a:lnTo>
                  <a:lnTo>
                    <a:pt x="346" y="575"/>
                  </a:lnTo>
                  <a:lnTo>
                    <a:pt x="345" y="576"/>
                  </a:lnTo>
                  <a:lnTo>
                    <a:pt x="343" y="575"/>
                  </a:lnTo>
                  <a:lnTo>
                    <a:pt x="341" y="574"/>
                  </a:lnTo>
                  <a:lnTo>
                    <a:pt x="339" y="573"/>
                  </a:lnTo>
                  <a:lnTo>
                    <a:pt x="338" y="572"/>
                  </a:lnTo>
                  <a:lnTo>
                    <a:pt x="337" y="571"/>
                  </a:lnTo>
                  <a:lnTo>
                    <a:pt x="332" y="566"/>
                  </a:lnTo>
                  <a:lnTo>
                    <a:pt x="330" y="552"/>
                  </a:lnTo>
                  <a:lnTo>
                    <a:pt x="327" y="545"/>
                  </a:lnTo>
                  <a:lnTo>
                    <a:pt x="327" y="544"/>
                  </a:lnTo>
                  <a:lnTo>
                    <a:pt x="330" y="543"/>
                  </a:lnTo>
                  <a:lnTo>
                    <a:pt x="329" y="539"/>
                  </a:lnTo>
                  <a:lnTo>
                    <a:pt x="327" y="536"/>
                  </a:lnTo>
                  <a:lnTo>
                    <a:pt x="325" y="534"/>
                  </a:lnTo>
                  <a:lnTo>
                    <a:pt x="319" y="536"/>
                  </a:lnTo>
                  <a:lnTo>
                    <a:pt x="317" y="534"/>
                  </a:lnTo>
                  <a:lnTo>
                    <a:pt x="316" y="533"/>
                  </a:lnTo>
                  <a:lnTo>
                    <a:pt x="313" y="532"/>
                  </a:lnTo>
                  <a:lnTo>
                    <a:pt x="307" y="530"/>
                  </a:lnTo>
                  <a:lnTo>
                    <a:pt x="304" y="529"/>
                  </a:lnTo>
                  <a:lnTo>
                    <a:pt x="302" y="528"/>
                  </a:lnTo>
                  <a:lnTo>
                    <a:pt x="302" y="529"/>
                  </a:lnTo>
                  <a:lnTo>
                    <a:pt x="299" y="526"/>
                  </a:lnTo>
                  <a:lnTo>
                    <a:pt x="295" y="522"/>
                  </a:lnTo>
                  <a:lnTo>
                    <a:pt x="295" y="520"/>
                  </a:lnTo>
                  <a:lnTo>
                    <a:pt x="293" y="517"/>
                  </a:lnTo>
                  <a:lnTo>
                    <a:pt x="288" y="514"/>
                  </a:lnTo>
                  <a:lnTo>
                    <a:pt x="286" y="513"/>
                  </a:lnTo>
                  <a:lnTo>
                    <a:pt x="285" y="513"/>
                  </a:lnTo>
                  <a:lnTo>
                    <a:pt x="286" y="513"/>
                  </a:lnTo>
                  <a:lnTo>
                    <a:pt x="288" y="511"/>
                  </a:lnTo>
                  <a:lnTo>
                    <a:pt x="290" y="508"/>
                  </a:lnTo>
                  <a:lnTo>
                    <a:pt x="287" y="506"/>
                  </a:lnTo>
                  <a:lnTo>
                    <a:pt x="285" y="507"/>
                  </a:lnTo>
                  <a:lnTo>
                    <a:pt x="284" y="507"/>
                  </a:lnTo>
                  <a:lnTo>
                    <a:pt x="283" y="507"/>
                  </a:lnTo>
                  <a:lnTo>
                    <a:pt x="284" y="504"/>
                  </a:lnTo>
                  <a:lnTo>
                    <a:pt x="284" y="502"/>
                  </a:lnTo>
                  <a:lnTo>
                    <a:pt x="284" y="500"/>
                  </a:lnTo>
                  <a:lnTo>
                    <a:pt x="283" y="500"/>
                  </a:lnTo>
                  <a:lnTo>
                    <a:pt x="282" y="500"/>
                  </a:lnTo>
                  <a:lnTo>
                    <a:pt x="283" y="495"/>
                  </a:lnTo>
                  <a:lnTo>
                    <a:pt x="283" y="492"/>
                  </a:lnTo>
                  <a:lnTo>
                    <a:pt x="282" y="488"/>
                  </a:lnTo>
                  <a:lnTo>
                    <a:pt x="281" y="488"/>
                  </a:lnTo>
                  <a:lnTo>
                    <a:pt x="281" y="486"/>
                  </a:lnTo>
                  <a:lnTo>
                    <a:pt x="281" y="485"/>
                  </a:lnTo>
                  <a:lnTo>
                    <a:pt x="281" y="484"/>
                  </a:lnTo>
                  <a:lnTo>
                    <a:pt x="281" y="480"/>
                  </a:lnTo>
                  <a:lnTo>
                    <a:pt x="282" y="478"/>
                  </a:lnTo>
                  <a:lnTo>
                    <a:pt x="283" y="479"/>
                  </a:lnTo>
                  <a:lnTo>
                    <a:pt x="284" y="477"/>
                  </a:lnTo>
                  <a:lnTo>
                    <a:pt x="284" y="474"/>
                  </a:lnTo>
                  <a:lnTo>
                    <a:pt x="283" y="473"/>
                  </a:lnTo>
                  <a:lnTo>
                    <a:pt x="283" y="470"/>
                  </a:lnTo>
                  <a:lnTo>
                    <a:pt x="283" y="469"/>
                  </a:lnTo>
                  <a:lnTo>
                    <a:pt x="284" y="466"/>
                  </a:lnTo>
                  <a:lnTo>
                    <a:pt x="286" y="466"/>
                  </a:lnTo>
                  <a:lnTo>
                    <a:pt x="286" y="465"/>
                  </a:lnTo>
                  <a:lnTo>
                    <a:pt x="286" y="464"/>
                  </a:lnTo>
                  <a:lnTo>
                    <a:pt x="285" y="463"/>
                  </a:lnTo>
                  <a:lnTo>
                    <a:pt x="284" y="461"/>
                  </a:lnTo>
                  <a:lnTo>
                    <a:pt x="282" y="459"/>
                  </a:lnTo>
                  <a:lnTo>
                    <a:pt x="281" y="459"/>
                  </a:lnTo>
                  <a:lnTo>
                    <a:pt x="280" y="459"/>
                  </a:lnTo>
                  <a:lnTo>
                    <a:pt x="276" y="457"/>
                  </a:lnTo>
                  <a:lnTo>
                    <a:pt x="271" y="455"/>
                  </a:lnTo>
                  <a:lnTo>
                    <a:pt x="266" y="456"/>
                  </a:lnTo>
                  <a:lnTo>
                    <a:pt x="265" y="457"/>
                  </a:lnTo>
                  <a:lnTo>
                    <a:pt x="265" y="458"/>
                  </a:lnTo>
                  <a:lnTo>
                    <a:pt x="258" y="456"/>
                  </a:lnTo>
                  <a:lnTo>
                    <a:pt x="258" y="455"/>
                  </a:lnTo>
                  <a:lnTo>
                    <a:pt x="259" y="455"/>
                  </a:lnTo>
                  <a:lnTo>
                    <a:pt x="260" y="454"/>
                  </a:lnTo>
                  <a:lnTo>
                    <a:pt x="259" y="454"/>
                  </a:lnTo>
                  <a:lnTo>
                    <a:pt x="258" y="453"/>
                  </a:lnTo>
                  <a:lnTo>
                    <a:pt x="258" y="452"/>
                  </a:lnTo>
                  <a:lnTo>
                    <a:pt x="258" y="450"/>
                  </a:lnTo>
                  <a:lnTo>
                    <a:pt x="256" y="450"/>
                  </a:lnTo>
                  <a:lnTo>
                    <a:pt x="254" y="449"/>
                  </a:lnTo>
                  <a:lnTo>
                    <a:pt x="252" y="450"/>
                  </a:lnTo>
                  <a:lnTo>
                    <a:pt x="252" y="452"/>
                  </a:lnTo>
                  <a:lnTo>
                    <a:pt x="251" y="452"/>
                  </a:lnTo>
                  <a:lnTo>
                    <a:pt x="251" y="450"/>
                  </a:lnTo>
                  <a:lnTo>
                    <a:pt x="251" y="452"/>
                  </a:lnTo>
                  <a:lnTo>
                    <a:pt x="250" y="452"/>
                  </a:lnTo>
                  <a:lnTo>
                    <a:pt x="249" y="452"/>
                  </a:lnTo>
                  <a:lnTo>
                    <a:pt x="249" y="450"/>
                  </a:lnTo>
                  <a:lnTo>
                    <a:pt x="248" y="450"/>
                  </a:lnTo>
                  <a:lnTo>
                    <a:pt x="249" y="450"/>
                  </a:lnTo>
                  <a:lnTo>
                    <a:pt x="248" y="449"/>
                  </a:lnTo>
                  <a:lnTo>
                    <a:pt x="248" y="448"/>
                  </a:lnTo>
                  <a:lnTo>
                    <a:pt x="247" y="449"/>
                  </a:lnTo>
                  <a:lnTo>
                    <a:pt x="247" y="448"/>
                  </a:lnTo>
                  <a:lnTo>
                    <a:pt x="247" y="447"/>
                  </a:lnTo>
                  <a:lnTo>
                    <a:pt x="245" y="447"/>
                  </a:lnTo>
                  <a:lnTo>
                    <a:pt x="245" y="446"/>
                  </a:lnTo>
                  <a:lnTo>
                    <a:pt x="244" y="446"/>
                  </a:lnTo>
                  <a:lnTo>
                    <a:pt x="243" y="445"/>
                  </a:lnTo>
                  <a:lnTo>
                    <a:pt x="242" y="443"/>
                  </a:lnTo>
                  <a:lnTo>
                    <a:pt x="241" y="442"/>
                  </a:lnTo>
                  <a:lnTo>
                    <a:pt x="240" y="441"/>
                  </a:lnTo>
                  <a:lnTo>
                    <a:pt x="239" y="439"/>
                  </a:lnTo>
                  <a:lnTo>
                    <a:pt x="238" y="438"/>
                  </a:lnTo>
                  <a:lnTo>
                    <a:pt x="238" y="439"/>
                  </a:lnTo>
                  <a:lnTo>
                    <a:pt x="238" y="438"/>
                  </a:lnTo>
                  <a:lnTo>
                    <a:pt x="236" y="436"/>
                  </a:lnTo>
                  <a:lnTo>
                    <a:pt x="236" y="435"/>
                  </a:lnTo>
                  <a:lnTo>
                    <a:pt x="236" y="434"/>
                  </a:lnTo>
                  <a:lnTo>
                    <a:pt x="236" y="433"/>
                  </a:lnTo>
                  <a:lnTo>
                    <a:pt x="234" y="433"/>
                  </a:lnTo>
                  <a:lnTo>
                    <a:pt x="236" y="432"/>
                  </a:lnTo>
                  <a:lnTo>
                    <a:pt x="234" y="432"/>
                  </a:lnTo>
                  <a:lnTo>
                    <a:pt x="233" y="431"/>
                  </a:lnTo>
                  <a:lnTo>
                    <a:pt x="233" y="430"/>
                  </a:lnTo>
                  <a:lnTo>
                    <a:pt x="232" y="428"/>
                  </a:lnTo>
                  <a:lnTo>
                    <a:pt x="233" y="426"/>
                  </a:lnTo>
                  <a:lnTo>
                    <a:pt x="231" y="424"/>
                  </a:lnTo>
                  <a:lnTo>
                    <a:pt x="230" y="424"/>
                  </a:lnTo>
                  <a:lnTo>
                    <a:pt x="230" y="423"/>
                  </a:lnTo>
                  <a:lnTo>
                    <a:pt x="230" y="421"/>
                  </a:lnTo>
                  <a:lnTo>
                    <a:pt x="229" y="421"/>
                  </a:lnTo>
                  <a:lnTo>
                    <a:pt x="228" y="419"/>
                  </a:lnTo>
                  <a:lnTo>
                    <a:pt x="228" y="417"/>
                  </a:lnTo>
                  <a:lnTo>
                    <a:pt x="227" y="417"/>
                  </a:lnTo>
                  <a:lnTo>
                    <a:pt x="227" y="416"/>
                  </a:lnTo>
                  <a:lnTo>
                    <a:pt x="226" y="415"/>
                  </a:lnTo>
                  <a:lnTo>
                    <a:pt x="225" y="414"/>
                  </a:lnTo>
                  <a:lnTo>
                    <a:pt x="225" y="412"/>
                  </a:lnTo>
                  <a:lnTo>
                    <a:pt x="226" y="411"/>
                  </a:lnTo>
                  <a:lnTo>
                    <a:pt x="225" y="410"/>
                  </a:lnTo>
                  <a:lnTo>
                    <a:pt x="222" y="408"/>
                  </a:lnTo>
                  <a:lnTo>
                    <a:pt x="220" y="406"/>
                  </a:lnTo>
                  <a:lnTo>
                    <a:pt x="218" y="404"/>
                  </a:lnTo>
                  <a:lnTo>
                    <a:pt x="211" y="401"/>
                  </a:lnTo>
                  <a:lnTo>
                    <a:pt x="208" y="400"/>
                  </a:lnTo>
                  <a:lnTo>
                    <a:pt x="207" y="399"/>
                  </a:lnTo>
                  <a:lnTo>
                    <a:pt x="207" y="398"/>
                  </a:lnTo>
                  <a:lnTo>
                    <a:pt x="207" y="397"/>
                  </a:lnTo>
                  <a:lnTo>
                    <a:pt x="207" y="394"/>
                  </a:lnTo>
                  <a:lnTo>
                    <a:pt x="206" y="392"/>
                  </a:lnTo>
                  <a:lnTo>
                    <a:pt x="205" y="389"/>
                  </a:lnTo>
                  <a:lnTo>
                    <a:pt x="205" y="388"/>
                  </a:lnTo>
                  <a:lnTo>
                    <a:pt x="205" y="387"/>
                  </a:lnTo>
                  <a:lnTo>
                    <a:pt x="203" y="383"/>
                  </a:lnTo>
                  <a:lnTo>
                    <a:pt x="199" y="380"/>
                  </a:lnTo>
                  <a:lnTo>
                    <a:pt x="197" y="378"/>
                  </a:lnTo>
                  <a:lnTo>
                    <a:pt x="196" y="376"/>
                  </a:lnTo>
                  <a:lnTo>
                    <a:pt x="195" y="376"/>
                  </a:lnTo>
                  <a:lnTo>
                    <a:pt x="195" y="375"/>
                  </a:lnTo>
                  <a:lnTo>
                    <a:pt x="194" y="373"/>
                  </a:lnTo>
                  <a:lnTo>
                    <a:pt x="194" y="371"/>
                  </a:lnTo>
                  <a:lnTo>
                    <a:pt x="193" y="370"/>
                  </a:lnTo>
                  <a:lnTo>
                    <a:pt x="193" y="369"/>
                  </a:lnTo>
                  <a:lnTo>
                    <a:pt x="193" y="363"/>
                  </a:lnTo>
                  <a:lnTo>
                    <a:pt x="187" y="360"/>
                  </a:lnTo>
                  <a:lnTo>
                    <a:pt x="186" y="358"/>
                  </a:lnTo>
                  <a:lnTo>
                    <a:pt x="186" y="357"/>
                  </a:lnTo>
                  <a:lnTo>
                    <a:pt x="184" y="354"/>
                  </a:lnTo>
                  <a:lnTo>
                    <a:pt x="184" y="351"/>
                  </a:lnTo>
                  <a:lnTo>
                    <a:pt x="183" y="350"/>
                  </a:lnTo>
                  <a:lnTo>
                    <a:pt x="178" y="349"/>
                  </a:lnTo>
                  <a:lnTo>
                    <a:pt x="179" y="348"/>
                  </a:lnTo>
                  <a:lnTo>
                    <a:pt x="180" y="347"/>
                  </a:lnTo>
                  <a:lnTo>
                    <a:pt x="179" y="344"/>
                  </a:lnTo>
                  <a:lnTo>
                    <a:pt x="179" y="340"/>
                  </a:lnTo>
                  <a:lnTo>
                    <a:pt x="178" y="339"/>
                  </a:lnTo>
                  <a:lnTo>
                    <a:pt x="179" y="337"/>
                  </a:lnTo>
                  <a:lnTo>
                    <a:pt x="180" y="336"/>
                  </a:lnTo>
                  <a:lnTo>
                    <a:pt x="179" y="333"/>
                  </a:lnTo>
                  <a:lnTo>
                    <a:pt x="178" y="332"/>
                  </a:lnTo>
                  <a:lnTo>
                    <a:pt x="178" y="330"/>
                  </a:lnTo>
                  <a:lnTo>
                    <a:pt x="176" y="330"/>
                  </a:lnTo>
                  <a:lnTo>
                    <a:pt x="178" y="325"/>
                  </a:lnTo>
                  <a:lnTo>
                    <a:pt x="178" y="322"/>
                  </a:lnTo>
                  <a:lnTo>
                    <a:pt x="177" y="318"/>
                  </a:lnTo>
                  <a:lnTo>
                    <a:pt x="176" y="317"/>
                  </a:lnTo>
                  <a:lnTo>
                    <a:pt x="174" y="316"/>
                  </a:lnTo>
                  <a:lnTo>
                    <a:pt x="171" y="316"/>
                  </a:lnTo>
                  <a:lnTo>
                    <a:pt x="169" y="319"/>
                  </a:lnTo>
                  <a:lnTo>
                    <a:pt x="168" y="316"/>
                  </a:lnTo>
                  <a:lnTo>
                    <a:pt x="165" y="314"/>
                  </a:lnTo>
                  <a:lnTo>
                    <a:pt x="164" y="313"/>
                  </a:lnTo>
                  <a:lnTo>
                    <a:pt x="164" y="311"/>
                  </a:lnTo>
                  <a:lnTo>
                    <a:pt x="168" y="304"/>
                  </a:lnTo>
                  <a:lnTo>
                    <a:pt x="168" y="301"/>
                  </a:lnTo>
                  <a:lnTo>
                    <a:pt x="167" y="300"/>
                  </a:lnTo>
                  <a:lnTo>
                    <a:pt x="165" y="299"/>
                  </a:lnTo>
                  <a:lnTo>
                    <a:pt x="165" y="294"/>
                  </a:lnTo>
                  <a:lnTo>
                    <a:pt x="164" y="292"/>
                  </a:lnTo>
                  <a:lnTo>
                    <a:pt x="163" y="291"/>
                  </a:lnTo>
                  <a:lnTo>
                    <a:pt x="162" y="289"/>
                  </a:lnTo>
                  <a:lnTo>
                    <a:pt x="161" y="289"/>
                  </a:lnTo>
                  <a:lnTo>
                    <a:pt x="158" y="282"/>
                  </a:lnTo>
                  <a:lnTo>
                    <a:pt x="158" y="281"/>
                  </a:lnTo>
                  <a:lnTo>
                    <a:pt x="156" y="280"/>
                  </a:lnTo>
                  <a:lnTo>
                    <a:pt x="155" y="272"/>
                  </a:lnTo>
                  <a:lnTo>
                    <a:pt x="152" y="268"/>
                  </a:lnTo>
                  <a:lnTo>
                    <a:pt x="152" y="262"/>
                  </a:lnTo>
                  <a:lnTo>
                    <a:pt x="151" y="261"/>
                  </a:lnTo>
                  <a:lnTo>
                    <a:pt x="150" y="260"/>
                  </a:lnTo>
                  <a:lnTo>
                    <a:pt x="147" y="261"/>
                  </a:lnTo>
                  <a:lnTo>
                    <a:pt x="146" y="260"/>
                  </a:lnTo>
                  <a:lnTo>
                    <a:pt x="149" y="249"/>
                  </a:lnTo>
                  <a:lnTo>
                    <a:pt x="147" y="246"/>
                  </a:lnTo>
                  <a:lnTo>
                    <a:pt x="149" y="237"/>
                  </a:lnTo>
                  <a:lnTo>
                    <a:pt x="149" y="231"/>
                  </a:lnTo>
                  <a:lnTo>
                    <a:pt x="146" y="228"/>
                  </a:lnTo>
                  <a:lnTo>
                    <a:pt x="144" y="227"/>
                  </a:lnTo>
                  <a:lnTo>
                    <a:pt x="143" y="227"/>
                  </a:lnTo>
                  <a:lnTo>
                    <a:pt x="142" y="227"/>
                  </a:lnTo>
                  <a:lnTo>
                    <a:pt x="144" y="221"/>
                  </a:lnTo>
                  <a:lnTo>
                    <a:pt x="144" y="216"/>
                  </a:lnTo>
                  <a:lnTo>
                    <a:pt x="142" y="209"/>
                  </a:lnTo>
                  <a:lnTo>
                    <a:pt x="136" y="202"/>
                  </a:lnTo>
                  <a:lnTo>
                    <a:pt x="131" y="190"/>
                  </a:lnTo>
                  <a:lnTo>
                    <a:pt x="131" y="186"/>
                  </a:lnTo>
                  <a:lnTo>
                    <a:pt x="131" y="181"/>
                  </a:lnTo>
                  <a:lnTo>
                    <a:pt x="130" y="175"/>
                  </a:lnTo>
                  <a:lnTo>
                    <a:pt x="131" y="174"/>
                  </a:lnTo>
                  <a:lnTo>
                    <a:pt x="132" y="170"/>
                  </a:lnTo>
                  <a:lnTo>
                    <a:pt x="134" y="163"/>
                  </a:lnTo>
                  <a:lnTo>
                    <a:pt x="134" y="162"/>
                  </a:lnTo>
                  <a:lnTo>
                    <a:pt x="134" y="159"/>
                  </a:lnTo>
                  <a:lnTo>
                    <a:pt x="133" y="154"/>
                  </a:lnTo>
                  <a:lnTo>
                    <a:pt x="133" y="153"/>
                  </a:lnTo>
                  <a:lnTo>
                    <a:pt x="134" y="154"/>
                  </a:lnTo>
                  <a:lnTo>
                    <a:pt x="139" y="153"/>
                  </a:lnTo>
                  <a:lnTo>
                    <a:pt x="140" y="151"/>
                  </a:lnTo>
                  <a:lnTo>
                    <a:pt x="140" y="150"/>
                  </a:lnTo>
                  <a:lnTo>
                    <a:pt x="141" y="148"/>
                  </a:lnTo>
                  <a:lnTo>
                    <a:pt x="141" y="147"/>
                  </a:lnTo>
                  <a:lnTo>
                    <a:pt x="140" y="144"/>
                  </a:lnTo>
                  <a:lnTo>
                    <a:pt x="139" y="144"/>
                  </a:lnTo>
                  <a:lnTo>
                    <a:pt x="139" y="143"/>
                  </a:lnTo>
                  <a:lnTo>
                    <a:pt x="136" y="142"/>
                  </a:lnTo>
                  <a:lnTo>
                    <a:pt x="135" y="142"/>
                  </a:lnTo>
                  <a:lnTo>
                    <a:pt x="130" y="139"/>
                  </a:lnTo>
                  <a:lnTo>
                    <a:pt x="130" y="137"/>
                  </a:lnTo>
                  <a:lnTo>
                    <a:pt x="128" y="137"/>
                  </a:lnTo>
                  <a:lnTo>
                    <a:pt x="124" y="136"/>
                  </a:lnTo>
                  <a:lnTo>
                    <a:pt x="118" y="132"/>
                  </a:lnTo>
                  <a:lnTo>
                    <a:pt x="113" y="131"/>
                  </a:lnTo>
                  <a:lnTo>
                    <a:pt x="112" y="130"/>
                  </a:lnTo>
                  <a:lnTo>
                    <a:pt x="112" y="131"/>
                  </a:lnTo>
                  <a:lnTo>
                    <a:pt x="106" y="128"/>
                  </a:lnTo>
                  <a:lnTo>
                    <a:pt x="105" y="128"/>
                  </a:lnTo>
                  <a:lnTo>
                    <a:pt x="103" y="126"/>
                  </a:lnTo>
                  <a:lnTo>
                    <a:pt x="100" y="125"/>
                  </a:lnTo>
                  <a:lnTo>
                    <a:pt x="99" y="123"/>
                  </a:lnTo>
                  <a:lnTo>
                    <a:pt x="99" y="122"/>
                  </a:lnTo>
                  <a:lnTo>
                    <a:pt x="101" y="120"/>
                  </a:lnTo>
                  <a:lnTo>
                    <a:pt x="101" y="119"/>
                  </a:lnTo>
                  <a:lnTo>
                    <a:pt x="100" y="116"/>
                  </a:lnTo>
                  <a:lnTo>
                    <a:pt x="101" y="114"/>
                  </a:lnTo>
                  <a:lnTo>
                    <a:pt x="100" y="110"/>
                  </a:lnTo>
                  <a:lnTo>
                    <a:pt x="99" y="108"/>
                  </a:lnTo>
                  <a:lnTo>
                    <a:pt x="98" y="107"/>
                  </a:lnTo>
                  <a:lnTo>
                    <a:pt x="92" y="104"/>
                  </a:lnTo>
                  <a:lnTo>
                    <a:pt x="91" y="103"/>
                  </a:lnTo>
                  <a:lnTo>
                    <a:pt x="90" y="103"/>
                  </a:lnTo>
                  <a:lnTo>
                    <a:pt x="89" y="101"/>
                  </a:lnTo>
                  <a:lnTo>
                    <a:pt x="88" y="100"/>
                  </a:lnTo>
                  <a:lnTo>
                    <a:pt x="86" y="99"/>
                  </a:lnTo>
                  <a:lnTo>
                    <a:pt x="84" y="99"/>
                  </a:lnTo>
                  <a:lnTo>
                    <a:pt x="84" y="98"/>
                  </a:lnTo>
                  <a:lnTo>
                    <a:pt x="82" y="98"/>
                  </a:lnTo>
                  <a:lnTo>
                    <a:pt x="82" y="97"/>
                  </a:lnTo>
                  <a:lnTo>
                    <a:pt x="81" y="97"/>
                  </a:lnTo>
                  <a:lnTo>
                    <a:pt x="78" y="98"/>
                  </a:lnTo>
                  <a:lnTo>
                    <a:pt x="77" y="98"/>
                  </a:lnTo>
                  <a:lnTo>
                    <a:pt x="77" y="99"/>
                  </a:lnTo>
                  <a:lnTo>
                    <a:pt x="76" y="99"/>
                  </a:lnTo>
                  <a:lnTo>
                    <a:pt x="74" y="98"/>
                  </a:lnTo>
                  <a:lnTo>
                    <a:pt x="68" y="100"/>
                  </a:lnTo>
                  <a:lnTo>
                    <a:pt x="68" y="103"/>
                  </a:lnTo>
                  <a:lnTo>
                    <a:pt x="65" y="105"/>
                  </a:lnTo>
                  <a:lnTo>
                    <a:pt x="62" y="104"/>
                  </a:lnTo>
                  <a:lnTo>
                    <a:pt x="59" y="101"/>
                  </a:lnTo>
                  <a:lnTo>
                    <a:pt x="57" y="99"/>
                  </a:lnTo>
                  <a:lnTo>
                    <a:pt x="54" y="97"/>
                  </a:lnTo>
                  <a:lnTo>
                    <a:pt x="53" y="96"/>
                  </a:lnTo>
                  <a:lnTo>
                    <a:pt x="52" y="94"/>
                  </a:lnTo>
                  <a:lnTo>
                    <a:pt x="49" y="90"/>
                  </a:lnTo>
                  <a:lnTo>
                    <a:pt x="44" y="87"/>
                  </a:lnTo>
                  <a:lnTo>
                    <a:pt x="44" y="86"/>
                  </a:lnTo>
                  <a:lnTo>
                    <a:pt x="43" y="85"/>
                  </a:lnTo>
                  <a:lnTo>
                    <a:pt x="41" y="84"/>
                  </a:lnTo>
                  <a:lnTo>
                    <a:pt x="40" y="83"/>
                  </a:lnTo>
                  <a:lnTo>
                    <a:pt x="40" y="82"/>
                  </a:lnTo>
                  <a:lnTo>
                    <a:pt x="38" y="82"/>
                  </a:lnTo>
                  <a:lnTo>
                    <a:pt x="37" y="79"/>
                  </a:lnTo>
                  <a:lnTo>
                    <a:pt x="37" y="78"/>
                  </a:lnTo>
                  <a:lnTo>
                    <a:pt x="35" y="76"/>
                  </a:lnTo>
                  <a:lnTo>
                    <a:pt x="34" y="75"/>
                  </a:lnTo>
                  <a:lnTo>
                    <a:pt x="31" y="74"/>
                  </a:lnTo>
                  <a:lnTo>
                    <a:pt x="29" y="74"/>
                  </a:lnTo>
                  <a:lnTo>
                    <a:pt x="27" y="74"/>
                  </a:lnTo>
                  <a:lnTo>
                    <a:pt x="25" y="71"/>
                  </a:lnTo>
                  <a:lnTo>
                    <a:pt x="23" y="68"/>
                  </a:lnTo>
                  <a:lnTo>
                    <a:pt x="22" y="67"/>
                  </a:lnTo>
                  <a:lnTo>
                    <a:pt x="21" y="67"/>
                  </a:lnTo>
                  <a:lnTo>
                    <a:pt x="20" y="67"/>
                  </a:lnTo>
                  <a:lnTo>
                    <a:pt x="19" y="69"/>
                  </a:lnTo>
                  <a:lnTo>
                    <a:pt x="19" y="71"/>
                  </a:lnTo>
                  <a:lnTo>
                    <a:pt x="18" y="72"/>
                  </a:lnTo>
                  <a:lnTo>
                    <a:pt x="13" y="71"/>
                  </a:lnTo>
                  <a:lnTo>
                    <a:pt x="12" y="67"/>
                  </a:lnTo>
                  <a:lnTo>
                    <a:pt x="5" y="58"/>
                  </a:lnTo>
                  <a:lnTo>
                    <a:pt x="3" y="56"/>
                  </a:lnTo>
                  <a:lnTo>
                    <a:pt x="0" y="51"/>
                  </a:lnTo>
                  <a:lnTo>
                    <a:pt x="3" y="51"/>
                  </a:lnTo>
                  <a:lnTo>
                    <a:pt x="4" y="47"/>
                  </a:lnTo>
                  <a:lnTo>
                    <a:pt x="4" y="31"/>
                  </a:lnTo>
                  <a:lnTo>
                    <a:pt x="8" y="30"/>
                  </a:lnTo>
                  <a:lnTo>
                    <a:pt x="9" y="31"/>
                  </a:lnTo>
                  <a:lnTo>
                    <a:pt x="11" y="21"/>
                  </a:lnTo>
                  <a:lnTo>
                    <a:pt x="20" y="10"/>
                  </a:lnTo>
                  <a:lnTo>
                    <a:pt x="31" y="0"/>
                  </a:lnTo>
                  <a:lnTo>
                    <a:pt x="40" y="13"/>
                  </a:lnTo>
                  <a:lnTo>
                    <a:pt x="131" y="65"/>
                  </a:lnTo>
                  <a:lnTo>
                    <a:pt x="259" y="134"/>
                  </a:lnTo>
                  <a:lnTo>
                    <a:pt x="267" y="140"/>
                  </a:lnTo>
                  <a:lnTo>
                    <a:pt x="270" y="141"/>
                  </a:lnTo>
                  <a:lnTo>
                    <a:pt x="288" y="151"/>
                  </a:lnTo>
                  <a:lnTo>
                    <a:pt x="335" y="156"/>
                  </a:lnTo>
                  <a:lnTo>
                    <a:pt x="439" y="170"/>
                  </a:lnTo>
                  <a:lnTo>
                    <a:pt x="452" y="171"/>
                  </a:lnTo>
                  <a:close/>
                </a:path>
              </a:pathLst>
            </a:custGeom>
            <a:grpFill/>
            <a:ln w="1588">
              <a:solidFill>
                <a:schemeClr val="tx1">
                  <a:lumMod val="50000"/>
                </a:schemeClr>
              </a:solidFill>
              <a:round/>
              <a:headEnd/>
              <a:tailEnd/>
            </a:ln>
          </p:spPr>
          <p:txBody>
            <a:bodyPr/>
            <a:lstStyle/>
            <a:p>
              <a:pPr>
                <a:defRPr/>
              </a:pPr>
              <a:endParaRPr lang="en-US">
                <a:latin typeface="Arial Narrow" pitchFamily="34" charset="0"/>
              </a:endParaRPr>
            </a:p>
          </p:txBody>
        </p:sp>
      </p:grpSp>
      <p:graphicFrame>
        <p:nvGraphicFramePr>
          <p:cNvPr id="5" name="Table 4"/>
          <p:cNvGraphicFramePr>
            <a:graphicFrameLocks noGrp="1"/>
          </p:cNvGraphicFramePr>
          <p:nvPr>
            <p:extLst>
              <p:ext uri="{D42A27DB-BD31-4B8C-83A1-F6EECF244321}">
                <p14:modId xmlns:p14="http://schemas.microsoft.com/office/powerpoint/2010/main" val="22312007"/>
              </p:ext>
            </p:extLst>
          </p:nvPr>
        </p:nvGraphicFramePr>
        <p:xfrm>
          <a:off x="3452813" y="1053925"/>
          <a:ext cx="2759075" cy="4730380"/>
        </p:xfrm>
        <a:graphic>
          <a:graphicData uri="http://schemas.openxmlformats.org/drawingml/2006/table">
            <a:tbl>
              <a:tblPr firstRow="1">
                <a:tableStyleId>{00A15C55-8517-42AA-B614-E9B94910E393}</a:tableStyleId>
              </a:tblPr>
              <a:tblGrid>
                <a:gridCol w="1581363"/>
                <a:gridCol w="1177712"/>
              </a:tblGrid>
              <a:tr h="261250">
                <a:tc>
                  <a:txBody>
                    <a:bodyPr/>
                    <a:lstStyle/>
                    <a:p>
                      <a:pPr algn="l" fontAlgn="b"/>
                      <a:r>
                        <a:rPr lang="es-MX" sz="1600" b="0" u="none" strike="noStrike" dirty="0">
                          <a:effectLst/>
                        </a:rPr>
                        <a:t>Estado   </a:t>
                      </a:r>
                      <a:endParaRPr lang="es-MX" sz="1600" b="0" i="0" u="none" strike="noStrike" dirty="0">
                        <a:solidFill>
                          <a:schemeClr val="tx1"/>
                        </a:solidFill>
                        <a:effectLst/>
                        <a:latin typeface="Calibri"/>
                      </a:endParaRPr>
                    </a:p>
                  </a:txBody>
                  <a:tcPr marL="9525" marR="9525" marT="9524" marB="0" anchor="b"/>
                </a:tc>
                <a:tc>
                  <a:txBody>
                    <a:bodyPr/>
                    <a:lstStyle/>
                    <a:p>
                      <a:pPr algn="l" fontAlgn="b"/>
                      <a:r>
                        <a:rPr lang="es-MX" sz="1600" b="0" u="none" strike="noStrike" dirty="0">
                          <a:effectLst/>
                        </a:rPr>
                        <a:t>Participantes</a:t>
                      </a:r>
                      <a:endParaRPr lang="es-MX" sz="1600" b="0" i="0" u="none" strike="noStrike" dirty="0">
                        <a:solidFill>
                          <a:schemeClr val="tx1"/>
                        </a:solidFill>
                        <a:effectLst/>
                        <a:latin typeface="Calibri"/>
                      </a:endParaRPr>
                    </a:p>
                  </a:txBody>
                  <a:tcPr marL="9525" marR="9525" marT="9524" marB="0" anchor="b"/>
                </a:tc>
              </a:tr>
              <a:tr h="236563">
                <a:tc>
                  <a:txBody>
                    <a:bodyPr/>
                    <a:lstStyle/>
                    <a:p>
                      <a:pPr algn="l" fontAlgn="ctr"/>
                      <a:r>
                        <a:rPr lang="es-MX" sz="1600" b="0" u="none" strike="noStrike" dirty="0">
                          <a:effectLst/>
                        </a:rPr>
                        <a:t>Aguascalientes</a:t>
                      </a:r>
                      <a:endParaRPr lang="es-MX" sz="1600" b="0" i="0" u="none" strike="noStrike" dirty="0">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406</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dirty="0">
                          <a:effectLst/>
                        </a:rPr>
                        <a:t>Baja California</a:t>
                      </a:r>
                      <a:endParaRPr lang="es-MX" sz="1600" b="0" i="0" u="none" strike="noStrike" dirty="0">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245</a:t>
                      </a:r>
                      <a:endParaRPr lang="es-MX" sz="1600" b="0" u="none" strike="noStrike" kern="1200" dirty="0">
                        <a:solidFill>
                          <a:schemeClr val="dk1"/>
                        </a:solidFill>
                        <a:effectLst/>
                        <a:latin typeface="+mn-lt"/>
                        <a:ea typeface="+mn-ea"/>
                        <a:cs typeface="+mn-cs"/>
                      </a:endParaRPr>
                    </a:p>
                  </a:txBody>
                  <a:tcPr marL="47625" marR="47625" marT="9525" marB="9525" anchor="ctr"/>
                </a:tc>
              </a:tr>
              <a:tr h="154671">
                <a:tc>
                  <a:txBody>
                    <a:bodyPr/>
                    <a:lstStyle/>
                    <a:p>
                      <a:pPr algn="l" fontAlgn="ctr"/>
                      <a:r>
                        <a:rPr lang="es-MX" sz="1600" b="0" u="none" strike="noStrike" dirty="0">
                          <a:effectLst/>
                        </a:rPr>
                        <a:t>Baja California Sur</a:t>
                      </a:r>
                      <a:endParaRPr lang="es-MX" sz="1600" b="0" i="0" u="none" strike="noStrike" dirty="0">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81</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dirty="0">
                          <a:effectLst/>
                        </a:rPr>
                        <a:t>Campeche</a:t>
                      </a:r>
                      <a:endParaRPr lang="es-MX" sz="1600" b="0" i="0" u="none" strike="noStrike" dirty="0">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1,251</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Chiapas</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1,144</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Chihuahua</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1,863</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Coahuila</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1,587</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Colima</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724</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Distrito Federal</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3,842</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Durango</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995</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Guanajuato</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3,528</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Guerrero</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265</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Hidalgo</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2,899</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dirty="0">
                          <a:effectLst/>
                        </a:rPr>
                        <a:t>Jalisco</a:t>
                      </a:r>
                      <a:endParaRPr lang="es-MX" sz="1600" b="0" i="0" u="none" strike="noStrike" dirty="0">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2,710</a:t>
                      </a:r>
                      <a:endParaRPr lang="es-MX" sz="1600" b="0" u="none" strike="noStrike" kern="1200" dirty="0">
                        <a:solidFill>
                          <a:schemeClr val="dk1"/>
                        </a:solidFill>
                        <a:effectLst/>
                        <a:latin typeface="+mn-lt"/>
                        <a:ea typeface="+mn-ea"/>
                        <a:cs typeface="+mn-cs"/>
                      </a:endParaRPr>
                    </a:p>
                  </a:txBody>
                  <a:tcPr marL="47625" marR="47625" marT="9525" marB="9525" anchor="ctr"/>
                </a:tc>
              </a:tr>
              <a:tr h="0">
                <a:tc>
                  <a:txBody>
                    <a:bodyPr/>
                    <a:lstStyle/>
                    <a:p>
                      <a:pPr algn="l" fontAlgn="ctr"/>
                      <a:r>
                        <a:rPr lang="es-MX" sz="1600" b="0" u="none" strike="noStrike">
                          <a:effectLst/>
                        </a:rPr>
                        <a:t>Estado de México</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smtClean="0">
                          <a:effectLst/>
                        </a:rPr>
                        <a:t>4,844</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Michoacán</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625</a:t>
                      </a:r>
                      <a:endParaRPr lang="es-MX" sz="1600" b="0" u="none" strike="noStrike" kern="1200" dirty="0">
                        <a:solidFill>
                          <a:schemeClr val="dk1"/>
                        </a:solidFill>
                        <a:effectLst/>
                        <a:latin typeface="+mn-lt"/>
                        <a:ea typeface="+mn-ea"/>
                        <a:cs typeface="+mn-cs"/>
                      </a:endParaRPr>
                    </a:p>
                  </a:txBody>
                  <a:tcPr marL="47625" marR="47625" marT="9525" marB="9525" anchor="ctr"/>
                </a:tc>
              </a:tr>
              <a:tr h="236563">
                <a:tc>
                  <a:txBody>
                    <a:bodyPr/>
                    <a:lstStyle/>
                    <a:p>
                      <a:pPr algn="l" fontAlgn="ctr"/>
                      <a:r>
                        <a:rPr lang="es-MX" sz="1600" b="0" u="none" strike="noStrike">
                          <a:effectLst/>
                        </a:rPr>
                        <a:t>Morelos</a:t>
                      </a:r>
                      <a:endParaRPr lang="es-MX" sz="1600" b="0" i="0" u="none" strike="noStrike">
                        <a:solidFill>
                          <a:schemeClr val="tx1"/>
                        </a:solidFill>
                        <a:effectLst/>
                        <a:latin typeface="Calibri"/>
                      </a:endParaRPr>
                    </a:p>
                  </a:txBody>
                  <a:tcPr marL="9525" marR="9525" marT="9524" marB="0" anchor="ctr"/>
                </a:tc>
                <a:tc>
                  <a:txBody>
                    <a:bodyPr/>
                    <a:lstStyle/>
                    <a:p>
                      <a:pPr marL="0" marR="0" algn="ctr" defTabSz="457200" rtl="0" eaLnBrk="1" fontAlgn="ctr" latinLnBrk="0" hangingPunct="1">
                        <a:spcBef>
                          <a:spcPts val="0"/>
                        </a:spcBef>
                        <a:spcAft>
                          <a:spcPts val="0"/>
                        </a:spcAft>
                      </a:pPr>
                      <a:r>
                        <a:rPr lang="es-MX" sz="1600" b="0" u="none" strike="noStrike" kern="1200" dirty="0">
                          <a:effectLst/>
                        </a:rPr>
                        <a:t>692</a:t>
                      </a:r>
                      <a:endParaRPr lang="es-MX" sz="1600" b="0" u="none" strike="noStrike" kern="1200" dirty="0">
                        <a:solidFill>
                          <a:schemeClr val="dk1"/>
                        </a:solidFill>
                        <a:effectLst/>
                        <a:latin typeface="+mn-lt"/>
                        <a:ea typeface="+mn-ea"/>
                        <a:cs typeface="+mn-cs"/>
                      </a:endParaRPr>
                    </a:p>
                  </a:txBody>
                  <a:tcPr marL="47625" marR="47625" marT="9525" marB="9525"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19783508"/>
              </p:ext>
            </p:extLst>
          </p:nvPr>
        </p:nvGraphicFramePr>
        <p:xfrm>
          <a:off x="6413500" y="1066800"/>
          <a:ext cx="2644938" cy="4738693"/>
        </p:xfrm>
        <a:graphic>
          <a:graphicData uri="http://schemas.openxmlformats.org/drawingml/2006/table">
            <a:tbl>
              <a:tblPr firstRow="1" lastRow="1">
                <a:tableStyleId>{00A15C55-8517-42AA-B614-E9B94910E393}</a:tableStyleId>
              </a:tblPr>
              <a:tblGrid>
                <a:gridCol w="1383845"/>
                <a:gridCol w="1261093"/>
              </a:tblGrid>
              <a:tr h="282772">
                <a:tc>
                  <a:txBody>
                    <a:bodyPr/>
                    <a:lstStyle/>
                    <a:p>
                      <a:pPr algn="l" fontAlgn="b"/>
                      <a:r>
                        <a:rPr lang="es-MX" sz="1400" u="none" strike="noStrike" dirty="0">
                          <a:effectLst/>
                        </a:rPr>
                        <a:t>Estado   </a:t>
                      </a:r>
                      <a:endParaRPr lang="es-MX" sz="1400" b="1" i="0" u="none" strike="noStrike" dirty="0">
                        <a:solidFill>
                          <a:schemeClr val="tx1"/>
                        </a:solidFill>
                        <a:effectLst/>
                        <a:latin typeface="Calibri"/>
                      </a:endParaRPr>
                    </a:p>
                  </a:txBody>
                  <a:tcPr marL="9525" marR="9525" marT="9526" marB="0" anchor="b"/>
                </a:tc>
                <a:tc>
                  <a:txBody>
                    <a:bodyPr/>
                    <a:lstStyle/>
                    <a:p>
                      <a:pPr algn="l" fontAlgn="b"/>
                      <a:r>
                        <a:rPr lang="es-MX" sz="1400" u="none" strike="noStrike" dirty="0">
                          <a:effectLst/>
                        </a:rPr>
                        <a:t>Participantes</a:t>
                      </a:r>
                      <a:endParaRPr lang="es-MX" sz="1400" b="1" i="0" u="none" strike="noStrike" dirty="0">
                        <a:solidFill>
                          <a:schemeClr val="tx1"/>
                        </a:solidFill>
                        <a:effectLst/>
                        <a:latin typeface="Calibri"/>
                      </a:endParaRPr>
                    </a:p>
                  </a:txBody>
                  <a:tcPr marL="9525" marR="9525" marT="9526" marB="0" anchor="b"/>
                </a:tc>
              </a:tr>
              <a:tr h="262113">
                <a:tc>
                  <a:txBody>
                    <a:bodyPr/>
                    <a:lstStyle/>
                    <a:p>
                      <a:pPr algn="l" fontAlgn="ctr"/>
                      <a:r>
                        <a:rPr lang="es-MX" sz="1400" u="none" strike="noStrike" dirty="0">
                          <a:effectLst/>
                        </a:rPr>
                        <a:t>Nayarit</a:t>
                      </a:r>
                      <a:endParaRPr lang="es-MX" sz="1400" b="1" i="0" u="none" strike="noStrike" dirty="0">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1,889</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dirty="0">
                          <a:effectLst/>
                        </a:rPr>
                        <a:t>Nuevo León</a:t>
                      </a:r>
                      <a:endParaRPr lang="es-MX" sz="1400" b="1" i="0" u="none" strike="noStrike" dirty="0">
                        <a:solidFill>
                          <a:schemeClr val="tx1"/>
                        </a:solidFill>
                        <a:effectLst/>
                        <a:latin typeface="Calibri"/>
                      </a:endParaRPr>
                    </a:p>
                  </a:txBody>
                  <a:tcPr marL="9525" marR="9525" marT="9526" marB="0" anchor="ctr">
                    <a:solidFill>
                      <a:srgbClr val="E8F5EF"/>
                    </a:solidFill>
                  </a:tcP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2,734</a:t>
                      </a:r>
                      <a:endParaRPr lang="es-MX" sz="1400" u="none" strike="noStrike" kern="1200" dirty="0">
                        <a:solidFill>
                          <a:schemeClr val="dk1"/>
                        </a:solidFill>
                        <a:effectLst/>
                        <a:latin typeface="+mn-lt"/>
                        <a:ea typeface="+mn-ea"/>
                        <a:cs typeface="+mn-cs"/>
                      </a:endParaRPr>
                    </a:p>
                  </a:txBody>
                  <a:tcPr marL="47625" marR="47625" marT="9525" marB="9525" anchor="ctr">
                    <a:solidFill>
                      <a:srgbClr val="E8F5EF"/>
                    </a:solidFill>
                  </a:tcPr>
                </a:tc>
              </a:tr>
              <a:tr h="262113">
                <a:tc>
                  <a:txBody>
                    <a:bodyPr/>
                    <a:lstStyle/>
                    <a:p>
                      <a:pPr algn="l" fontAlgn="ctr"/>
                      <a:r>
                        <a:rPr lang="es-MX" sz="1400" u="none" strike="noStrike" dirty="0">
                          <a:effectLst/>
                        </a:rPr>
                        <a:t>Oaxaca</a:t>
                      </a:r>
                      <a:endParaRPr lang="es-MX" sz="1400" b="1" i="0" u="none" strike="noStrike" dirty="0">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1,328</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dirty="0">
                          <a:effectLst/>
                        </a:rPr>
                        <a:t>Puebla</a:t>
                      </a:r>
                      <a:endParaRPr lang="es-MX" sz="1400" b="1" i="0" u="none" strike="noStrike" dirty="0">
                        <a:solidFill>
                          <a:schemeClr val="tx1"/>
                        </a:solidFill>
                        <a:effectLst/>
                        <a:latin typeface="Calibri"/>
                      </a:endParaRPr>
                    </a:p>
                  </a:txBody>
                  <a:tcPr marL="9525" marR="9525" marT="9526" marB="0" anchor="ctr">
                    <a:solidFill>
                      <a:srgbClr val="E8F5EF"/>
                    </a:solidFill>
                  </a:tcP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6,203</a:t>
                      </a:r>
                      <a:endParaRPr lang="es-MX" sz="1400" u="none" strike="noStrike" kern="1200" dirty="0">
                        <a:solidFill>
                          <a:schemeClr val="dk1"/>
                        </a:solidFill>
                        <a:effectLst/>
                        <a:latin typeface="+mn-lt"/>
                        <a:ea typeface="+mn-ea"/>
                        <a:cs typeface="+mn-cs"/>
                      </a:endParaRPr>
                    </a:p>
                  </a:txBody>
                  <a:tcPr marL="47625" marR="47625" marT="9525" marB="9525" anchor="ctr">
                    <a:solidFill>
                      <a:srgbClr val="E8F5EF"/>
                    </a:solidFill>
                  </a:tcPr>
                </a:tc>
              </a:tr>
              <a:tr h="262113">
                <a:tc>
                  <a:txBody>
                    <a:bodyPr/>
                    <a:lstStyle/>
                    <a:p>
                      <a:pPr algn="l" fontAlgn="ctr"/>
                      <a:r>
                        <a:rPr lang="es-MX" sz="1400" u="none" strike="noStrike">
                          <a:effectLst/>
                        </a:rPr>
                        <a:t>Querétaro</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2,726</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Quintana Roo</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a:effectLst/>
                        </a:rPr>
                        <a:t>890</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San Luis Potosí</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1,688</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Sinaloa</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a:effectLst/>
                        </a:rPr>
                        <a:t>494</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Sonora</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1,327</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Tabasco</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a:effectLst/>
                        </a:rPr>
                        <a:t>60</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Tamaulipas</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3,071</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Tlaxcala</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1,213</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Veracruz</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7,699</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Yucatán</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1,274</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a:effectLst/>
                        </a:rPr>
                        <a:t>Zacatecas</a:t>
                      </a:r>
                      <a:endParaRPr lang="es-MX" sz="1400" b="1" i="0" u="none" strike="noStrike">
                        <a:solidFill>
                          <a:schemeClr val="tx1"/>
                        </a:solidFill>
                        <a:effectLst/>
                        <a:latin typeface="Calibri"/>
                      </a:endParaRPr>
                    </a:p>
                  </a:txBody>
                  <a:tcPr marL="9525" marR="9525" marT="9526" marB="0" anchor="ctr"/>
                </a:tc>
                <a:tc>
                  <a:txBody>
                    <a:bodyPr/>
                    <a:lstStyle/>
                    <a:p>
                      <a:pPr marL="0" marR="0" algn="ctr" defTabSz="457200" rtl="0" eaLnBrk="1" fontAlgn="ctr" latinLnBrk="0" hangingPunct="1">
                        <a:spcBef>
                          <a:spcPts val="0"/>
                        </a:spcBef>
                        <a:spcAft>
                          <a:spcPts val="0"/>
                        </a:spcAft>
                      </a:pPr>
                      <a:r>
                        <a:rPr lang="es-MX" sz="1400" u="none" strike="noStrike" kern="1200" dirty="0" smtClean="0">
                          <a:effectLst/>
                        </a:rPr>
                        <a:t>1,427</a:t>
                      </a:r>
                      <a:endParaRPr lang="es-MX" sz="1400" u="none" strike="noStrike" kern="1200" dirty="0">
                        <a:solidFill>
                          <a:schemeClr val="dk1"/>
                        </a:solidFill>
                        <a:effectLst/>
                        <a:latin typeface="+mn-lt"/>
                        <a:ea typeface="+mn-ea"/>
                        <a:cs typeface="+mn-cs"/>
                      </a:endParaRPr>
                    </a:p>
                  </a:txBody>
                  <a:tcPr marL="47625" marR="47625" marT="9525" marB="9525" anchor="ctr"/>
                </a:tc>
              </a:tr>
              <a:tr h="262113">
                <a:tc>
                  <a:txBody>
                    <a:bodyPr/>
                    <a:lstStyle/>
                    <a:p>
                      <a:pPr algn="l" fontAlgn="ctr"/>
                      <a:r>
                        <a:rPr lang="es-MX" sz="1400" u="none" strike="noStrike" dirty="0">
                          <a:effectLst/>
                        </a:rPr>
                        <a:t>Otro</a:t>
                      </a:r>
                      <a:endParaRPr lang="es-MX" sz="1400" b="1" i="0" u="none" strike="noStrike" dirty="0">
                        <a:solidFill>
                          <a:schemeClr val="tx1"/>
                        </a:solidFill>
                        <a:effectLst/>
                        <a:latin typeface="Calibri"/>
                      </a:endParaRPr>
                    </a:p>
                  </a:txBody>
                  <a:tcPr marL="9525" marR="9525" marT="9526" marB="0" anchor="ctr"/>
                </a:tc>
                <a:tc>
                  <a:txBody>
                    <a:bodyPr/>
                    <a:lstStyle/>
                    <a:p>
                      <a:pPr algn="ctr" fontAlgn="ctr"/>
                      <a:r>
                        <a:rPr lang="es-MX" sz="1400" u="none" strike="noStrike" dirty="0">
                          <a:effectLst/>
                        </a:rPr>
                        <a:t>557</a:t>
                      </a:r>
                      <a:endParaRPr lang="es-MX" sz="1400" b="1" i="0" u="none" strike="noStrike" dirty="0">
                        <a:solidFill>
                          <a:schemeClr val="tx1"/>
                        </a:solidFill>
                        <a:effectLst/>
                        <a:latin typeface="Calibri"/>
                      </a:endParaRPr>
                    </a:p>
                  </a:txBody>
                  <a:tcPr marL="9525" marR="9525" marT="9526" marB="0" anchor="ctr"/>
                </a:tc>
              </a:tr>
              <a:tr h="262113">
                <a:tc>
                  <a:txBody>
                    <a:bodyPr/>
                    <a:lstStyle/>
                    <a:p>
                      <a:pPr algn="l" fontAlgn="ctr"/>
                      <a:r>
                        <a:rPr lang="es-MX" sz="1400" u="none" strike="noStrike" dirty="0" smtClean="0">
                          <a:effectLst/>
                        </a:rPr>
                        <a:t>Total</a:t>
                      </a:r>
                      <a:endParaRPr lang="es-MX" sz="1400" b="1" i="0" u="none" strike="noStrike" dirty="0">
                        <a:solidFill>
                          <a:schemeClr val="tx1"/>
                        </a:solidFill>
                        <a:effectLst/>
                        <a:latin typeface="Calibri"/>
                      </a:endParaRPr>
                    </a:p>
                  </a:txBody>
                  <a:tcPr marL="9525" marR="9525" marT="9526" marB="0" anchor="ctr"/>
                </a:tc>
                <a:tc>
                  <a:txBody>
                    <a:bodyPr/>
                    <a:lstStyle/>
                    <a:p>
                      <a:pPr algn="ctr" fontAlgn="ctr"/>
                      <a:r>
                        <a:rPr lang="es-MX" sz="1400" u="none" strike="noStrike" dirty="0" smtClean="0">
                          <a:effectLst/>
                        </a:rPr>
                        <a:t>61,705</a:t>
                      </a:r>
                      <a:endParaRPr lang="es-MX" sz="1400" b="1" i="0" u="none" strike="noStrike" dirty="0">
                        <a:solidFill>
                          <a:schemeClr val="tx1"/>
                        </a:solidFill>
                        <a:effectLst/>
                        <a:latin typeface="Calibri"/>
                      </a:endParaRPr>
                    </a:p>
                  </a:txBody>
                  <a:tcPr marL="9525" marR="9525" marT="9526" marB="0" anchor="ctr"/>
                </a:tc>
              </a:tr>
            </a:tbl>
          </a:graphicData>
        </a:graphic>
      </p:graphicFrame>
      <p:sp>
        <p:nvSpPr>
          <p:cNvPr id="59" name="TextBox 1"/>
          <p:cNvSpPr txBox="1">
            <a:spLocks noChangeArrowheads="1"/>
          </p:cNvSpPr>
          <p:nvPr/>
        </p:nvSpPr>
        <p:spPr bwMode="auto">
          <a:xfrm>
            <a:off x="686994" y="1871575"/>
            <a:ext cx="2393284" cy="661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tabLst>
                <a:tab pos="152400" algn="l"/>
              </a:tabLst>
              <a:defRPr>
                <a:solidFill>
                  <a:schemeClr val="tx1"/>
                </a:solidFill>
                <a:latin typeface="Calibri" charset="0"/>
                <a:ea typeface="ＭＳ Ｐゴシック" charset="0"/>
              </a:defRPr>
            </a:lvl1pPr>
            <a:lvl2pPr marL="742950" indent="-285750">
              <a:tabLst>
                <a:tab pos="152400" algn="l"/>
              </a:tabLst>
              <a:defRPr>
                <a:solidFill>
                  <a:schemeClr val="tx1"/>
                </a:solidFill>
                <a:latin typeface="Calibri" charset="0"/>
                <a:ea typeface="ＭＳ Ｐゴシック" charset="0"/>
              </a:defRPr>
            </a:lvl2pPr>
            <a:lvl3pPr marL="1143000" indent="-228600">
              <a:tabLst>
                <a:tab pos="152400" algn="l"/>
              </a:tabLst>
              <a:defRPr>
                <a:solidFill>
                  <a:schemeClr val="tx1"/>
                </a:solidFill>
                <a:latin typeface="Calibri" charset="0"/>
                <a:ea typeface="ＭＳ Ｐゴシック" charset="0"/>
              </a:defRPr>
            </a:lvl3pPr>
            <a:lvl4pPr marL="1600200" indent="-228600">
              <a:tabLst>
                <a:tab pos="152400" algn="l"/>
              </a:tabLst>
              <a:defRPr>
                <a:solidFill>
                  <a:schemeClr val="tx1"/>
                </a:solidFill>
                <a:latin typeface="Calibri" charset="0"/>
                <a:ea typeface="ＭＳ Ｐゴシック" charset="0"/>
              </a:defRPr>
            </a:lvl4pPr>
            <a:lvl5pPr marL="2057400" indent="-228600">
              <a:tabLst>
                <a:tab pos="152400" algn="l"/>
              </a:tabLst>
              <a:defRPr>
                <a:solidFill>
                  <a:schemeClr val="tx1"/>
                </a:solidFill>
                <a:latin typeface="Calibri" charset="0"/>
                <a:ea typeface="ＭＳ Ｐゴシック" charset="0"/>
              </a:defRPr>
            </a:lvl5pPr>
            <a:lvl6pPr marL="2514600" indent="-228600" fontAlgn="base">
              <a:spcBef>
                <a:spcPct val="0"/>
              </a:spcBef>
              <a:spcAft>
                <a:spcPct val="0"/>
              </a:spcAft>
              <a:tabLst>
                <a:tab pos="152400" algn="l"/>
              </a:tabLst>
              <a:defRPr>
                <a:solidFill>
                  <a:schemeClr val="tx1"/>
                </a:solidFill>
                <a:latin typeface="Calibri" charset="0"/>
                <a:ea typeface="ＭＳ Ｐゴシック" charset="0"/>
              </a:defRPr>
            </a:lvl6pPr>
            <a:lvl7pPr marL="2971800" indent="-228600" fontAlgn="base">
              <a:spcBef>
                <a:spcPct val="0"/>
              </a:spcBef>
              <a:spcAft>
                <a:spcPct val="0"/>
              </a:spcAft>
              <a:tabLst>
                <a:tab pos="152400" algn="l"/>
              </a:tabLst>
              <a:defRPr>
                <a:solidFill>
                  <a:schemeClr val="tx1"/>
                </a:solidFill>
                <a:latin typeface="Calibri" charset="0"/>
                <a:ea typeface="ＭＳ Ｐゴシック" charset="0"/>
              </a:defRPr>
            </a:lvl7pPr>
            <a:lvl8pPr marL="3429000" indent="-228600" fontAlgn="base">
              <a:spcBef>
                <a:spcPct val="0"/>
              </a:spcBef>
              <a:spcAft>
                <a:spcPct val="0"/>
              </a:spcAft>
              <a:tabLst>
                <a:tab pos="152400" algn="l"/>
              </a:tabLst>
              <a:defRPr>
                <a:solidFill>
                  <a:schemeClr val="tx1"/>
                </a:solidFill>
                <a:latin typeface="Calibri" charset="0"/>
                <a:ea typeface="ＭＳ Ｐゴシック" charset="0"/>
              </a:defRPr>
            </a:lvl8pPr>
            <a:lvl9pPr marL="3886200" indent="-228600" fontAlgn="base">
              <a:spcBef>
                <a:spcPct val="0"/>
              </a:spcBef>
              <a:spcAft>
                <a:spcPct val="0"/>
              </a:spcAft>
              <a:tabLst>
                <a:tab pos="152400" algn="l"/>
              </a:tabLst>
              <a:defRPr>
                <a:solidFill>
                  <a:schemeClr val="tx1"/>
                </a:solidFill>
                <a:latin typeface="Calibri" charset="0"/>
                <a:ea typeface="ＭＳ Ｐゴシック" charset="0"/>
              </a:defRPr>
            </a:lvl9pPr>
          </a:lstStyle>
          <a:p>
            <a:pPr>
              <a:lnSpc>
                <a:spcPts val="2400"/>
              </a:lnSpc>
            </a:pPr>
            <a:r>
              <a:rPr lang="es-MX" altLang="zh-CN" sz="4400" dirty="0" smtClean="0">
                <a:solidFill>
                  <a:srgbClr val="52E1FF"/>
                </a:solidFill>
                <a:latin typeface="Arial"/>
                <a:ea typeface="宋体" charset="0"/>
                <a:cs typeface="Arial"/>
              </a:rPr>
              <a:t>61,705</a:t>
            </a:r>
          </a:p>
          <a:p>
            <a:pPr>
              <a:lnSpc>
                <a:spcPts val="2400"/>
              </a:lnSpc>
            </a:pPr>
            <a:r>
              <a:rPr lang="es-MX" altLang="zh-CN" sz="2000" dirty="0" smtClean="0">
                <a:latin typeface="Arial"/>
                <a:ea typeface="宋体" charset="0"/>
                <a:cs typeface="Arial"/>
              </a:rPr>
              <a:t>docentes y directivos</a:t>
            </a:r>
            <a:endParaRPr lang="es-MX" altLang="zh-CN" sz="2000" dirty="0">
              <a:latin typeface="Arial"/>
              <a:ea typeface="宋体" charset="0"/>
              <a:cs typeface="Arial"/>
            </a:endParaRPr>
          </a:p>
        </p:txBody>
      </p:sp>
      <p:sp>
        <p:nvSpPr>
          <p:cNvPr id="60" name="TextBox 1"/>
          <p:cNvSpPr txBox="1">
            <a:spLocks noChangeArrowheads="1"/>
          </p:cNvSpPr>
          <p:nvPr/>
        </p:nvSpPr>
        <p:spPr bwMode="auto">
          <a:xfrm>
            <a:off x="689266" y="2979335"/>
            <a:ext cx="1939634" cy="661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a:spAutoFit/>
          </a:bodyPr>
          <a:lstStyle>
            <a:lvl1pPr>
              <a:tabLst>
                <a:tab pos="152400" algn="l"/>
              </a:tabLst>
              <a:defRPr>
                <a:solidFill>
                  <a:schemeClr val="tx1"/>
                </a:solidFill>
                <a:latin typeface="Calibri" charset="0"/>
                <a:ea typeface="ＭＳ Ｐゴシック" charset="0"/>
              </a:defRPr>
            </a:lvl1pPr>
            <a:lvl2pPr marL="742950" indent="-285750">
              <a:tabLst>
                <a:tab pos="152400" algn="l"/>
              </a:tabLst>
              <a:defRPr>
                <a:solidFill>
                  <a:schemeClr val="tx1"/>
                </a:solidFill>
                <a:latin typeface="Calibri" charset="0"/>
                <a:ea typeface="ＭＳ Ｐゴシック" charset="0"/>
              </a:defRPr>
            </a:lvl2pPr>
            <a:lvl3pPr marL="1143000" indent="-228600">
              <a:tabLst>
                <a:tab pos="152400" algn="l"/>
              </a:tabLst>
              <a:defRPr>
                <a:solidFill>
                  <a:schemeClr val="tx1"/>
                </a:solidFill>
                <a:latin typeface="Calibri" charset="0"/>
                <a:ea typeface="ＭＳ Ｐゴシック" charset="0"/>
              </a:defRPr>
            </a:lvl3pPr>
            <a:lvl4pPr marL="1600200" indent="-228600">
              <a:tabLst>
                <a:tab pos="152400" algn="l"/>
              </a:tabLst>
              <a:defRPr>
                <a:solidFill>
                  <a:schemeClr val="tx1"/>
                </a:solidFill>
                <a:latin typeface="Calibri" charset="0"/>
                <a:ea typeface="ＭＳ Ｐゴシック" charset="0"/>
              </a:defRPr>
            </a:lvl4pPr>
            <a:lvl5pPr marL="2057400" indent="-228600">
              <a:tabLst>
                <a:tab pos="152400" algn="l"/>
              </a:tabLst>
              <a:defRPr>
                <a:solidFill>
                  <a:schemeClr val="tx1"/>
                </a:solidFill>
                <a:latin typeface="Calibri" charset="0"/>
                <a:ea typeface="ＭＳ Ｐゴシック" charset="0"/>
              </a:defRPr>
            </a:lvl5pPr>
            <a:lvl6pPr marL="2514600" indent="-228600" fontAlgn="base">
              <a:spcBef>
                <a:spcPct val="0"/>
              </a:spcBef>
              <a:spcAft>
                <a:spcPct val="0"/>
              </a:spcAft>
              <a:tabLst>
                <a:tab pos="152400" algn="l"/>
              </a:tabLst>
              <a:defRPr>
                <a:solidFill>
                  <a:schemeClr val="tx1"/>
                </a:solidFill>
                <a:latin typeface="Calibri" charset="0"/>
                <a:ea typeface="ＭＳ Ｐゴシック" charset="0"/>
              </a:defRPr>
            </a:lvl6pPr>
            <a:lvl7pPr marL="2971800" indent="-228600" fontAlgn="base">
              <a:spcBef>
                <a:spcPct val="0"/>
              </a:spcBef>
              <a:spcAft>
                <a:spcPct val="0"/>
              </a:spcAft>
              <a:tabLst>
                <a:tab pos="152400" algn="l"/>
              </a:tabLst>
              <a:defRPr>
                <a:solidFill>
                  <a:schemeClr val="tx1"/>
                </a:solidFill>
                <a:latin typeface="Calibri" charset="0"/>
                <a:ea typeface="ＭＳ Ｐゴシック" charset="0"/>
              </a:defRPr>
            </a:lvl7pPr>
            <a:lvl8pPr marL="3429000" indent="-228600" fontAlgn="base">
              <a:spcBef>
                <a:spcPct val="0"/>
              </a:spcBef>
              <a:spcAft>
                <a:spcPct val="0"/>
              </a:spcAft>
              <a:tabLst>
                <a:tab pos="152400" algn="l"/>
              </a:tabLst>
              <a:defRPr>
                <a:solidFill>
                  <a:schemeClr val="tx1"/>
                </a:solidFill>
                <a:latin typeface="Calibri" charset="0"/>
                <a:ea typeface="ＭＳ Ｐゴシック" charset="0"/>
              </a:defRPr>
            </a:lvl8pPr>
            <a:lvl9pPr marL="3886200" indent="-228600" fontAlgn="base">
              <a:spcBef>
                <a:spcPct val="0"/>
              </a:spcBef>
              <a:spcAft>
                <a:spcPct val="0"/>
              </a:spcAft>
              <a:tabLst>
                <a:tab pos="152400" algn="l"/>
              </a:tabLst>
              <a:defRPr>
                <a:solidFill>
                  <a:schemeClr val="tx1"/>
                </a:solidFill>
                <a:latin typeface="Calibri" charset="0"/>
                <a:ea typeface="ＭＳ Ｐゴシック" charset="0"/>
              </a:defRPr>
            </a:lvl9pPr>
          </a:lstStyle>
          <a:p>
            <a:pPr>
              <a:lnSpc>
                <a:spcPts val="2400"/>
              </a:lnSpc>
            </a:pPr>
            <a:r>
              <a:rPr lang="es-MX" altLang="zh-CN" sz="4400" dirty="0" smtClean="0">
                <a:solidFill>
                  <a:srgbClr val="92D050"/>
                </a:solidFill>
                <a:latin typeface="Arial"/>
                <a:ea typeface="宋体" charset="0"/>
                <a:cs typeface="Arial"/>
              </a:rPr>
              <a:t>610</a:t>
            </a:r>
          </a:p>
          <a:p>
            <a:pPr>
              <a:lnSpc>
                <a:spcPts val="2400"/>
              </a:lnSpc>
            </a:pPr>
            <a:r>
              <a:rPr lang="es-MX" altLang="zh-CN" sz="2000" dirty="0" smtClean="0">
                <a:latin typeface="Arial"/>
                <a:ea typeface="宋体" charset="0"/>
                <a:cs typeface="Arial"/>
              </a:rPr>
              <a:t>Becarios España</a:t>
            </a:r>
            <a:endParaRPr lang="es-MX" altLang="zh-CN" sz="2000" dirty="0">
              <a:latin typeface="Arial"/>
              <a:ea typeface="宋体" charset="0"/>
              <a:cs typeface="Arial"/>
            </a:endParaRPr>
          </a:p>
        </p:txBody>
      </p:sp>
      <p:sp>
        <p:nvSpPr>
          <p:cNvPr id="61" name="Oval 60"/>
          <p:cNvSpPr/>
          <p:nvPr/>
        </p:nvSpPr>
        <p:spPr>
          <a:xfrm>
            <a:off x="692977" y="4790727"/>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2" name="Oval 61"/>
          <p:cNvSpPr/>
          <p:nvPr/>
        </p:nvSpPr>
        <p:spPr>
          <a:xfrm>
            <a:off x="694148" y="4765984"/>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3" name="Oval 62"/>
          <p:cNvSpPr/>
          <p:nvPr/>
        </p:nvSpPr>
        <p:spPr>
          <a:xfrm>
            <a:off x="984129" y="4194759"/>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4" name="Oval 63"/>
          <p:cNvSpPr/>
          <p:nvPr/>
        </p:nvSpPr>
        <p:spPr>
          <a:xfrm>
            <a:off x="1600561" y="438810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5" name="Oval 64"/>
          <p:cNvSpPr/>
          <p:nvPr/>
        </p:nvSpPr>
        <p:spPr>
          <a:xfrm>
            <a:off x="2094161" y="474522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6" name="Oval 65"/>
          <p:cNvSpPr/>
          <p:nvPr/>
        </p:nvSpPr>
        <p:spPr>
          <a:xfrm>
            <a:off x="2505873" y="4938567"/>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7" name="Oval 66"/>
          <p:cNvSpPr/>
          <p:nvPr/>
        </p:nvSpPr>
        <p:spPr>
          <a:xfrm>
            <a:off x="2658273" y="525474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8" name="Oval 67"/>
          <p:cNvSpPr/>
          <p:nvPr/>
        </p:nvSpPr>
        <p:spPr>
          <a:xfrm>
            <a:off x="2387585" y="5502679"/>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69" name="Oval 68"/>
          <p:cNvSpPr/>
          <p:nvPr/>
        </p:nvSpPr>
        <p:spPr>
          <a:xfrm>
            <a:off x="2075953" y="5573191"/>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0" name="Oval 69"/>
          <p:cNvSpPr/>
          <p:nvPr/>
        </p:nvSpPr>
        <p:spPr>
          <a:xfrm>
            <a:off x="1696081" y="5070487"/>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1" name="Oval 70"/>
          <p:cNvSpPr/>
          <p:nvPr/>
        </p:nvSpPr>
        <p:spPr>
          <a:xfrm>
            <a:off x="1316209" y="497722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2" name="Oval 71"/>
          <p:cNvSpPr/>
          <p:nvPr/>
        </p:nvSpPr>
        <p:spPr>
          <a:xfrm>
            <a:off x="1987233" y="533434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3" name="Oval 72"/>
          <p:cNvSpPr/>
          <p:nvPr/>
        </p:nvSpPr>
        <p:spPr>
          <a:xfrm>
            <a:off x="3013105" y="6087255"/>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4" name="Oval 73"/>
          <p:cNvSpPr/>
          <p:nvPr/>
        </p:nvSpPr>
        <p:spPr>
          <a:xfrm>
            <a:off x="4161809" y="5761975"/>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5" name="Oval 74"/>
          <p:cNvSpPr/>
          <p:nvPr/>
        </p:nvSpPr>
        <p:spPr>
          <a:xfrm>
            <a:off x="3975100" y="6071825"/>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6" name="Oval 75"/>
          <p:cNvSpPr/>
          <p:nvPr/>
        </p:nvSpPr>
        <p:spPr>
          <a:xfrm>
            <a:off x="4297308" y="5960242"/>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7" name="Oval 76"/>
          <p:cNvSpPr/>
          <p:nvPr/>
        </p:nvSpPr>
        <p:spPr>
          <a:xfrm>
            <a:off x="3626617" y="6517454"/>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8" name="Oval 77"/>
          <p:cNvSpPr/>
          <p:nvPr/>
        </p:nvSpPr>
        <p:spPr>
          <a:xfrm>
            <a:off x="3601620" y="6213421"/>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79" name="Oval 78"/>
          <p:cNvSpPr/>
          <p:nvPr/>
        </p:nvSpPr>
        <p:spPr>
          <a:xfrm>
            <a:off x="2956400" y="6447496"/>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0" name="Oval 79"/>
          <p:cNvSpPr/>
          <p:nvPr/>
        </p:nvSpPr>
        <p:spPr>
          <a:xfrm>
            <a:off x="2461392" y="6322958"/>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1" name="Oval 80"/>
          <p:cNvSpPr/>
          <p:nvPr/>
        </p:nvSpPr>
        <p:spPr>
          <a:xfrm>
            <a:off x="2186998" y="6014185"/>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2" name="Oval 81"/>
          <p:cNvSpPr/>
          <p:nvPr/>
        </p:nvSpPr>
        <p:spPr>
          <a:xfrm>
            <a:off x="1837540" y="5841892"/>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3" name="Oval 82"/>
          <p:cNvSpPr/>
          <p:nvPr/>
        </p:nvSpPr>
        <p:spPr>
          <a:xfrm>
            <a:off x="1685272" y="5574171"/>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4" name="Oval 83"/>
          <p:cNvSpPr/>
          <p:nvPr/>
        </p:nvSpPr>
        <p:spPr>
          <a:xfrm>
            <a:off x="2275153" y="5777679"/>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5" name="Oval 84"/>
          <p:cNvSpPr/>
          <p:nvPr/>
        </p:nvSpPr>
        <p:spPr>
          <a:xfrm>
            <a:off x="2605854" y="5841916"/>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6" name="Oval 85"/>
          <p:cNvSpPr/>
          <p:nvPr/>
        </p:nvSpPr>
        <p:spPr>
          <a:xfrm>
            <a:off x="2459077" y="5769742"/>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7" name="Oval 86"/>
          <p:cNvSpPr/>
          <p:nvPr/>
        </p:nvSpPr>
        <p:spPr>
          <a:xfrm>
            <a:off x="2482850" y="601186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8" name="Oval 87"/>
          <p:cNvSpPr/>
          <p:nvPr/>
        </p:nvSpPr>
        <p:spPr>
          <a:xfrm>
            <a:off x="2588511" y="6049264"/>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89" name="Oval 88"/>
          <p:cNvSpPr/>
          <p:nvPr/>
        </p:nvSpPr>
        <p:spPr>
          <a:xfrm>
            <a:off x="2578164" y="6148081"/>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90" name="Oval 89"/>
          <p:cNvSpPr/>
          <p:nvPr/>
        </p:nvSpPr>
        <p:spPr>
          <a:xfrm>
            <a:off x="2752065" y="6144538"/>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91" name="Oval 90"/>
          <p:cNvSpPr/>
          <p:nvPr/>
        </p:nvSpPr>
        <p:spPr>
          <a:xfrm>
            <a:off x="2728070" y="6018163"/>
            <a:ext cx="71492" cy="7149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MX"/>
          </a:p>
        </p:txBody>
      </p:sp>
      <p:sp>
        <p:nvSpPr>
          <p:cNvPr id="2" name="Title 1"/>
          <p:cNvSpPr>
            <a:spLocks noGrp="1"/>
          </p:cNvSpPr>
          <p:nvPr>
            <p:ph type="title"/>
          </p:nvPr>
        </p:nvSpPr>
        <p:spPr>
          <a:xfrm>
            <a:off x="236538" y="152400"/>
            <a:ext cx="8382000" cy="886397"/>
          </a:xfrm>
        </p:spPr>
        <p:txBody>
          <a:bodyPr/>
          <a:lstStyle/>
          <a:p>
            <a:r>
              <a:rPr lang="es-MX" sz="3600" dirty="0" smtClean="0"/>
              <a:t>Programa Bécalos (Formando Formadores)</a:t>
            </a:r>
            <a:br>
              <a:rPr lang="es-MX" sz="3600" dirty="0" smtClean="0"/>
            </a:br>
            <a:r>
              <a:rPr lang="es-MX" sz="2800" dirty="0">
                <a:solidFill>
                  <a:schemeClr val="tx2"/>
                </a:solidFill>
              </a:rPr>
              <a:t>Participantes 2006-2012</a:t>
            </a:r>
          </a:p>
        </p:txBody>
      </p:sp>
      <p:sp>
        <p:nvSpPr>
          <p:cNvPr id="3" name="Slide Number Placeholder 2"/>
          <p:cNvSpPr>
            <a:spLocks noGrp="1"/>
          </p:cNvSpPr>
          <p:nvPr>
            <p:ph type="sldNum" sz="quarter" idx="4"/>
          </p:nvPr>
        </p:nvSpPr>
        <p:spPr/>
        <p:txBody>
          <a:bodyPr/>
          <a:lstStyle/>
          <a:p>
            <a:fld id="{DB09C58B-9000-45E6-ADB6-316584364E20}" type="slidenum">
              <a:rPr lang="es-MX" smtClean="0"/>
              <a:t>21</a:t>
            </a:fld>
            <a:endParaRPr lang="es-MX"/>
          </a:p>
        </p:txBody>
      </p:sp>
    </p:spTree>
    <p:extLst>
      <p:ext uri="{BB962C8B-B14F-4D97-AF65-F5344CB8AC3E}">
        <p14:creationId xmlns:p14="http://schemas.microsoft.com/office/powerpoint/2010/main" val="13766215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13363180"/>
              </p:ext>
            </p:extLst>
          </p:nvPr>
        </p:nvGraphicFramePr>
        <p:xfrm>
          <a:off x="457200" y="2132856"/>
          <a:ext cx="8229600" cy="446479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18"/>
          <p:cNvSpPr txBox="1">
            <a:spLocks noChangeArrowheads="1"/>
          </p:cNvSpPr>
          <p:nvPr/>
        </p:nvSpPr>
        <p:spPr bwMode="auto">
          <a:xfrm>
            <a:off x="5076824" y="1600200"/>
            <a:ext cx="3671639" cy="830997"/>
          </a:xfrm>
          <a:prstGeom prst="rect">
            <a:avLst/>
          </a:prstGeom>
          <a:noFill/>
          <a:ln w="9525">
            <a:noFill/>
            <a:miter lim="800000"/>
            <a:headEnd/>
            <a:tailEnd/>
          </a:ln>
          <a:effectLst/>
        </p:spPr>
        <p:txBody>
          <a:bodyPr wrap="square">
            <a:spAutoFit/>
          </a:bodyPr>
          <a:lstStyle/>
          <a:p>
            <a:pPr algn="ctr">
              <a:defRPr/>
            </a:pPr>
            <a:r>
              <a:rPr lang="es-MX" sz="2400" b="1" dirty="0">
                <a:solidFill>
                  <a:srgbClr val="FFFFFF"/>
                </a:solidFill>
                <a:latin typeface="Arial Narrow" pitchFamily="34" charset="0"/>
              </a:rPr>
              <a:t>Participantes por nivel educativo</a:t>
            </a:r>
            <a:endParaRPr lang="es-ES" sz="2400" b="1" dirty="0">
              <a:solidFill>
                <a:srgbClr val="66FFFF"/>
              </a:solidFill>
              <a:latin typeface="Arial Narrow" pitchFamily="34" charset="0"/>
            </a:endParaRPr>
          </a:p>
        </p:txBody>
      </p:sp>
      <p:sp>
        <p:nvSpPr>
          <p:cNvPr id="2" name="Title 1"/>
          <p:cNvSpPr>
            <a:spLocks noGrp="1"/>
          </p:cNvSpPr>
          <p:nvPr>
            <p:ph type="title"/>
          </p:nvPr>
        </p:nvSpPr>
        <p:spPr>
          <a:xfrm>
            <a:off x="381000" y="230188"/>
            <a:ext cx="8382000" cy="1107996"/>
          </a:xfrm>
        </p:spPr>
        <p:txBody>
          <a:bodyPr/>
          <a:lstStyle/>
          <a:p>
            <a:r>
              <a:rPr lang="es-MX" sz="4400" dirty="0"/>
              <a:t>Programa Formando Formadores</a:t>
            </a:r>
            <a:br>
              <a:rPr lang="es-MX" sz="4400" dirty="0"/>
            </a:br>
            <a:r>
              <a:rPr lang="es-MX" sz="3600" dirty="0">
                <a:solidFill>
                  <a:schemeClr val="tx2"/>
                </a:solidFill>
              </a:rPr>
              <a:t>Participantes 2006-2012</a:t>
            </a:r>
            <a:endParaRPr lang="es-MX" sz="4400" dirty="0"/>
          </a:p>
        </p:txBody>
      </p:sp>
      <p:sp>
        <p:nvSpPr>
          <p:cNvPr id="3" name="Slide Number Placeholder 2"/>
          <p:cNvSpPr>
            <a:spLocks noGrp="1"/>
          </p:cNvSpPr>
          <p:nvPr>
            <p:ph type="sldNum" sz="quarter" idx="4"/>
          </p:nvPr>
        </p:nvSpPr>
        <p:spPr/>
        <p:txBody>
          <a:bodyPr/>
          <a:lstStyle/>
          <a:p>
            <a:fld id="{DB09C58B-9000-45E6-ADB6-316584364E20}" type="slidenum">
              <a:rPr lang="es-MX" smtClean="0"/>
              <a:t>22</a:t>
            </a:fld>
            <a:endParaRPr lang="es-MX"/>
          </a:p>
        </p:txBody>
      </p:sp>
    </p:spTree>
    <p:extLst>
      <p:ext uri="{BB962C8B-B14F-4D97-AF65-F5344CB8AC3E}">
        <p14:creationId xmlns:p14="http://schemas.microsoft.com/office/powerpoint/2010/main" val="1490149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p:cNvPr>
          <p:cNvSpPr txBox="1"/>
          <p:nvPr/>
        </p:nvSpPr>
        <p:spPr>
          <a:xfrm>
            <a:off x="1916113" y="6215063"/>
            <a:ext cx="5399620" cy="523220"/>
          </a:xfrm>
          <a:prstGeom prst="rect">
            <a:avLst/>
          </a:prstGeom>
          <a:noFill/>
        </p:spPr>
        <p:txBody>
          <a:bodyPr wrap="none">
            <a:spAutoFit/>
          </a:bodyPr>
          <a:lstStyle/>
          <a:p>
            <a:pPr fontAlgn="auto">
              <a:spcBef>
                <a:spcPts val="0"/>
              </a:spcBef>
              <a:spcAft>
                <a:spcPts val="0"/>
              </a:spcAft>
              <a:defRPr/>
            </a:pPr>
            <a:r>
              <a:rPr lang="es-MX" sz="2800" b="1" dirty="0">
                <a:effectLst>
                  <a:glow rad="101600">
                    <a:schemeClr val="accent4">
                      <a:satMod val="175000"/>
                      <a:alpha val="40000"/>
                    </a:schemeClr>
                  </a:glow>
                  <a:outerShdw blurRad="38100" dist="38100" dir="2700000" algn="tl">
                    <a:srgbClr val="000000">
                      <a:alpha val="43137"/>
                    </a:srgbClr>
                  </a:outerShdw>
                </a:effectLst>
                <a:latin typeface="+mn-lt"/>
                <a:cs typeface="+mn-cs"/>
              </a:rPr>
              <a:t>www.formandoformadores.org.mx</a:t>
            </a:r>
          </a:p>
        </p:txBody>
      </p:sp>
      <p:pic>
        <p:nvPicPr>
          <p:cNvPr id="8" name="Picture 3"/>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a:stretch>
            <a:fillRect/>
          </a:stretch>
        </p:blipFill>
        <p:spPr bwMode="auto">
          <a:xfrm>
            <a:off x="1414434" y="1600200"/>
            <a:ext cx="6315132" cy="4525963"/>
          </a:xfrm>
          <a:prstGeom prst="roundRect">
            <a:avLst>
              <a:gd name="adj" fmla="val 4071"/>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81000" y="230188"/>
            <a:ext cx="7315200" cy="1107996"/>
          </a:xfrm>
        </p:spPr>
        <p:txBody>
          <a:bodyPr/>
          <a:lstStyle/>
          <a:p>
            <a:r>
              <a:rPr lang="es-MX" sz="4000" dirty="0"/>
              <a:t>Comunidad de </a:t>
            </a:r>
            <a:r>
              <a:rPr lang="es-MX" sz="4000" dirty="0" smtClean="0"/>
              <a:t>aprendizaje </a:t>
            </a:r>
            <a:r>
              <a:rPr lang="es-MX" sz="4000" dirty="0"/>
              <a:t>al </a:t>
            </a:r>
            <a:r>
              <a:rPr lang="es-MX" sz="4000" dirty="0" smtClean="0"/>
              <a:t>servicio del sector educativo</a:t>
            </a:r>
            <a:endParaRPr lang="es-MX" sz="4000" dirty="0"/>
          </a:p>
        </p:txBody>
      </p:sp>
      <p:sp>
        <p:nvSpPr>
          <p:cNvPr id="2" name="Slide Number Placeholder 1"/>
          <p:cNvSpPr>
            <a:spLocks noGrp="1"/>
          </p:cNvSpPr>
          <p:nvPr>
            <p:ph type="sldNum" sz="quarter" idx="4"/>
          </p:nvPr>
        </p:nvSpPr>
        <p:spPr/>
        <p:txBody>
          <a:bodyPr/>
          <a:lstStyle/>
          <a:p>
            <a:fld id="{DB09C58B-9000-45E6-ADB6-316584364E20}" type="slidenum">
              <a:rPr lang="es-MX" smtClean="0"/>
              <a:t>23</a:t>
            </a:fld>
            <a:endParaRPr lang="es-MX"/>
          </a:p>
        </p:txBody>
      </p:sp>
    </p:spTree>
    <p:extLst>
      <p:ext uri="{BB962C8B-B14F-4D97-AF65-F5344CB8AC3E}">
        <p14:creationId xmlns:p14="http://schemas.microsoft.com/office/powerpoint/2010/main" val="1601326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Mas información: </a:t>
            </a:r>
            <a:endParaRPr lang="es-MX" dirty="0"/>
          </a:p>
        </p:txBody>
      </p:sp>
      <p:sp>
        <p:nvSpPr>
          <p:cNvPr id="3" name="Content Placeholder 2"/>
          <p:cNvSpPr>
            <a:spLocks noGrp="1"/>
          </p:cNvSpPr>
          <p:nvPr>
            <p:ph idx="1"/>
          </p:nvPr>
        </p:nvSpPr>
        <p:spPr>
          <a:xfrm>
            <a:off x="381000" y="1143000"/>
            <a:ext cx="8382000" cy="5275290"/>
          </a:xfrm>
        </p:spPr>
        <p:txBody>
          <a:bodyPr/>
          <a:lstStyle/>
          <a:p>
            <a:pPr>
              <a:buFont typeface="Arial" pitchFamily="34" charset="0"/>
              <a:buChar char="•"/>
            </a:pP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Dra. Laura Ruiz Pérez</a:t>
            </a:r>
          </a:p>
          <a:p>
            <a:pPr marL="517525" lvl="1" indent="0">
              <a:buNone/>
            </a:pPr>
            <a:r>
              <a:rPr lang="es-MX" sz="2000" dirty="0" smtClean="0"/>
              <a:t>Directora </a:t>
            </a:r>
            <a:r>
              <a:rPr lang="es-MX" sz="2000" dirty="0"/>
              <a:t>de Educación para el Desarrollo</a:t>
            </a:r>
          </a:p>
          <a:p>
            <a:pPr marL="517525" lvl="1" indent="0">
              <a:buNone/>
            </a:pPr>
            <a:r>
              <a:rPr lang="es-MX" sz="2000" dirty="0" smtClean="0"/>
              <a:t>Universidad </a:t>
            </a:r>
            <a:r>
              <a:rPr lang="es-MX" sz="2000" dirty="0" err="1"/>
              <a:t>TecVirtual</a:t>
            </a:r>
            <a:r>
              <a:rPr lang="es-MX" sz="2000" dirty="0"/>
              <a:t> del Sistema Tecnológico de Monterrey</a:t>
            </a:r>
          </a:p>
          <a:p>
            <a:pPr marL="517525" lvl="1" indent="0">
              <a:buNone/>
            </a:pPr>
            <a:r>
              <a:rPr lang="es-MX" sz="2000" dirty="0" smtClean="0"/>
              <a:t>laruiz@tecvirtual.mx </a:t>
            </a:r>
          </a:p>
          <a:p>
            <a:pPr marL="517525" lvl="1" indent="0">
              <a:buNone/>
            </a:pPr>
            <a:endParaRPr lang="es-MX" sz="2000" dirty="0"/>
          </a:p>
          <a:p>
            <a:pPr>
              <a:buFont typeface="Arial" pitchFamily="34" charset="0"/>
              <a:buChar char="•"/>
            </a:pPr>
            <a:r>
              <a:rPr lang="es-MX" sz="24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Mtra. Karina </a:t>
            </a: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Elizabeth Martínez Argüello</a:t>
            </a:r>
          </a:p>
          <a:p>
            <a:pPr marL="517525" lvl="1" indent="0">
              <a:buNone/>
            </a:pPr>
            <a:r>
              <a:rPr lang="es-MX" sz="2000" dirty="0"/>
              <a:t>Innovación para el Sistema Educativo</a:t>
            </a:r>
          </a:p>
          <a:p>
            <a:pPr marL="517525" lvl="1" indent="0">
              <a:buNone/>
            </a:pPr>
            <a:r>
              <a:rPr lang="es-MX" sz="2000" dirty="0" smtClean="0">
                <a:hlinkClick r:id="rId2"/>
              </a:rPr>
              <a:t>kmartin@tecvirtual.mx</a:t>
            </a:r>
            <a:r>
              <a:rPr lang="es-MX" sz="2000" dirty="0" smtClean="0"/>
              <a:t> </a:t>
            </a:r>
            <a:endParaRPr lang="es-MX" sz="2000" dirty="0"/>
          </a:p>
          <a:p>
            <a:endParaRPr lang="es-MX" sz="2400" dirty="0"/>
          </a:p>
          <a:p>
            <a:pPr>
              <a:buFont typeface="Arial" pitchFamily="34" charset="0"/>
              <a:buChar char="•"/>
            </a:pPr>
            <a:r>
              <a:rPr lang="es-MX" sz="24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Lic. Sergio López León </a:t>
            </a:r>
          </a:p>
          <a:p>
            <a:pPr marL="517525" lvl="1" indent="0">
              <a:buNone/>
            </a:pPr>
            <a:r>
              <a:rPr lang="es-MX" sz="2000" dirty="0"/>
              <a:t>Coordinador de Relaciones Públicas y Publicidad </a:t>
            </a:r>
          </a:p>
          <a:p>
            <a:pPr marL="517525" lvl="1" indent="0">
              <a:buNone/>
            </a:pPr>
            <a:r>
              <a:rPr lang="es-MX" sz="2000" dirty="0" smtClean="0"/>
              <a:t>slopez@tecvirtual.mx  </a:t>
            </a:r>
            <a:endParaRPr lang="es-MX" sz="2000" dirty="0"/>
          </a:p>
          <a:p>
            <a:pPr marL="517525" lvl="1" indent="0">
              <a:buNone/>
            </a:pPr>
            <a:endParaRPr lang="es-MX" sz="2000" dirty="0" smtClean="0"/>
          </a:p>
          <a:p>
            <a:pPr marL="517525" lvl="1" indent="0">
              <a:buNone/>
            </a:pPr>
            <a:r>
              <a:rPr lang="es-MX" sz="2000" dirty="0" smtClean="0"/>
              <a:t>Teléfono </a:t>
            </a:r>
            <a:r>
              <a:rPr lang="es-MX" sz="2000" dirty="0"/>
              <a:t>directo </a:t>
            </a:r>
            <a:r>
              <a:rPr lang="es-MX" sz="2000" dirty="0" smtClean="0"/>
              <a:t>(81) 1646 – 1762</a:t>
            </a:r>
          </a:p>
          <a:p>
            <a:pPr marL="517525" lvl="1" indent="0">
              <a:buNone/>
            </a:pPr>
            <a:r>
              <a:rPr lang="es-MX" sz="2000" dirty="0"/>
              <a:t>Teléfono sin costo: </a:t>
            </a:r>
            <a:r>
              <a:rPr lang="es-MX" sz="2000" dirty="0" smtClean="0"/>
              <a:t>01-800-288-9017</a:t>
            </a:r>
            <a:endParaRPr lang="es-MX" sz="2400" dirty="0"/>
          </a:p>
        </p:txBody>
      </p:sp>
      <p:sp>
        <p:nvSpPr>
          <p:cNvPr id="4" name="Slide Number Placeholder 3"/>
          <p:cNvSpPr>
            <a:spLocks noGrp="1"/>
          </p:cNvSpPr>
          <p:nvPr>
            <p:ph type="sldNum" sz="quarter" idx="4"/>
          </p:nvPr>
        </p:nvSpPr>
        <p:spPr/>
        <p:txBody>
          <a:bodyPr/>
          <a:lstStyle/>
          <a:p>
            <a:fld id="{DB09C58B-9000-45E6-ADB6-316584364E20}" type="slidenum">
              <a:rPr lang="es-MX" smtClean="0"/>
              <a:t>24</a:t>
            </a:fld>
            <a:endParaRPr lang="es-MX"/>
          </a:p>
        </p:txBody>
      </p:sp>
    </p:spTree>
    <p:extLst>
      <p:ext uri="{BB962C8B-B14F-4D97-AF65-F5344CB8AC3E}">
        <p14:creationId xmlns:p14="http://schemas.microsoft.com/office/powerpoint/2010/main" val="306854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smtClean="0"/>
              <a:t>Dirigido a:</a:t>
            </a:r>
            <a:endParaRPr lang="es-MX" dirty="0"/>
          </a:p>
        </p:txBody>
      </p:sp>
      <p:sp>
        <p:nvSpPr>
          <p:cNvPr id="3" name="Content Placeholder 2"/>
          <p:cNvSpPr>
            <a:spLocks noGrp="1"/>
          </p:cNvSpPr>
          <p:nvPr>
            <p:ph idx="1"/>
          </p:nvPr>
        </p:nvSpPr>
        <p:spPr>
          <a:xfrm>
            <a:off x="381000" y="1412874"/>
            <a:ext cx="8382000" cy="3921125"/>
          </a:xfrm>
        </p:spPr>
        <p:txBody>
          <a:bodyPr>
            <a:normAutofit/>
          </a:bodyPr>
          <a:lstStyle/>
          <a:p>
            <a:endParaRPr lang="es-MX" dirty="0"/>
          </a:p>
          <a:p>
            <a:pPr>
              <a:buFont typeface="Arial" pitchFamily="34" charset="0"/>
              <a:buChar char="•"/>
            </a:pPr>
            <a:r>
              <a:rPr lang="es-MX" dirty="0" smtClean="0"/>
              <a:t>Profesores, directivos, supervisores y asesores técnico pedagógicos </a:t>
            </a:r>
            <a:r>
              <a:rPr lang="es-MX" dirty="0"/>
              <a:t>de escuelas públicas y privadas de habla hispana de cualquier nivel </a:t>
            </a:r>
            <a:r>
              <a:rPr lang="es-MX" dirty="0" smtClean="0"/>
              <a:t>educativo.</a:t>
            </a:r>
            <a:endParaRPr lang="es-MX" dirty="0"/>
          </a:p>
        </p:txBody>
      </p:sp>
      <p:sp>
        <p:nvSpPr>
          <p:cNvPr id="4" name="Slide Number Placeholder 3"/>
          <p:cNvSpPr>
            <a:spLocks noGrp="1"/>
          </p:cNvSpPr>
          <p:nvPr>
            <p:ph type="sldNum" sz="quarter" idx="4"/>
          </p:nvPr>
        </p:nvSpPr>
        <p:spPr/>
        <p:txBody>
          <a:bodyPr/>
          <a:lstStyle/>
          <a:p>
            <a:fld id="{DB09C58B-9000-45E6-ADB6-316584364E20}" type="slidenum">
              <a:rPr lang="es-MX" smtClean="0"/>
              <a:t>3</a:t>
            </a:fld>
            <a:endParaRPr lang="es-MX"/>
          </a:p>
        </p:txBody>
      </p:sp>
    </p:spTree>
    <p:extLst>
      <p:ext uri="{BB962C8B-B14F-4D97-AF65-F5344CB8AC3E}">
        <p14:creationId xmlns:p14="http://schemas.microsoft.com/office/powerpoint/2010/main" val="371011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s-MX" sz="4000" dirty="0" smtClean="0"/>
              <a:t>Características del modelo  educativo</a:t>
            </a:r>
            <a:endParaRPr lang="es-MX"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5143364"/>
              </p:ext>
            </p:extLst>
          </p:nvPr>
        </p:nvGraphicFramePr>
        <p:xfrm>
          <a:off x="249238" y="1177534"/>
          <a:ext cx="8782028" cy="5299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4"/>
          </p:nvPr>
        </p:nvSpPr>
        <p:spPr/>
        <p:txBody>
          <a:bodyPr/>
          <a:lstStyle/>
          <a:p>
            <a:fld id="{DB09C58B-9000-45E6-ADB6-316584364E20}" type="slidenum">
              <a:rPr lang="es-MX" smtClean="0"/>
              <a:t>4</a:t>
            </a:fld>
            <a:endParaRPr lang="es-MX"/>
          </a:p>
        </p:txBody>
      </p:sp>
    </p:spTree>
    <p:extLst>
      <p:ext uri="{BB962C8B-B14F-4D97-AF65-F5344CB8AC3E}">
        <p14:creationId xmlns:p14="http://schemas.microsoft.com/office/powerpoint/2010/main" val="258106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2743200" cy="1066800"/>
          </a:xfrm>
        </p:spPr>
        <p:txBody>
          <a:bodyPr>
            <a:noAutofit/>
          </a:bodyPr>
          <a:lstStyle/>
          <a:p>
            <a:r>
              <a:rPr lang="es-MX" sz="2800" dirty="0"/>
              <a:t>Desarrollo de talento</a:t>
            </a:r>
            <a:br>
              <a:rPr lang="es-MX" sz="2800" dirty="0"/>
            </a:br>
            <a:r>
              <a:rPr lang="es-MX" sz="2400" dirty="0"/>
              <a:t>Competencias profesionales para docentes y directivos</a:t>
            </a: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10201" y="1933575"/>
            <a:ext cx="6858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410201" y="1828800"/>
            <a:ext cx="853119" cy="276999"/>
          </a:xfrm>
          <a:prstGeom prst="rect">
            <a:avLst/>
          </a:prstGeom>
          <a:noFill/>
        </p:spPr>
        <p:txBody>
          <a:bodyPr wrap="none" rtlCol="0">
            <a:spAutoFit/>
          </a:bodyPr>
          <a:lstStyle/>
          <a:p>
            <a:r>
              <a:rPr lang="es-MX" sz="1200" b="1" dirty="0" smtClean="0">
                <a:solidFill>
                  <a:schemeClr val="tx2">
                    <a:lumMod val="10000"/>
                  </a:schemeClr>
                </a:solidFill>
                <a:latin typeface="Arial Narrow" pitchFamily="34" charset="0"/>
              </a:rPr>
              <a:t>Evaluación</a:t>
            </a:r>
            <a:endParaRPr lang="es-MX" sz="1200" b="1" dirty="0">
              <a:solidFill>
                <a:schemeClr val="tx2">
                  <a:lumMod val="10000"/>
                </a:schemeClr>
              </a:solidFill>
              <a:latin typeface="Arial Narrow" pitchFamily="34" charset="0"/>
            </a:endParaRPr>
          </a:p>
        </p:txBody>
      </p:sp>
      <p:sp>
        <p:nvSpPr>
          <p:cNvPr id="4" name="Oval 3"/>
          <p:cNvSpPr/>
          <p:nvPr/>
        </p:nvSpPr>
        <p:spPr bwMode="auto">
          <a:xfrm>
            <a:off x="3886200" y="3200400"/>
            <a:ext cx="1219200" cy="12192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MX"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22644" t="7727" r="24406" b="6314"/>
          <a:stretch/>
        </p:blipFill>
        <p:spPr bwMode="auto">
          <a:xfrm>
            <a:off x="1737852" y="634181"/>
            <a:ext cx="6415548" cy="6223820"/>
          </a:xfrm>
          <a:prstGeom prst="rect">
            <a:avLst/>
          </a:prstGeom>
          <a:noFill/>
          <a:ln w="9525">
            <a:noFill/>
            <a:miter lim="800000"/>
            <a:headEnd/>
            <a:tailEnd/>
          </a:ln>
          <a:effectLst/>
        </p:spPr>
      </p:pic>
      <p:sp>
        <p:nvSpPr>
          <p:cNvPr id="6" name="Slide Number Placeholder 5"/>
          <p:cNvSpPr>
            <a:spLocks noGrp="1"/>
          </p:cNvSpPr>
          <p:nvPr>
            <p:ph type="sldNum" sz="quarter" idx="4"/>
          </p:nvPr>
        </p:nvSpPr>
        <p:spPr/>
        <p:txBody>
          <a:bodyPr/>
          <a:lstStyle/>
          <a:p>
            <a:fld id="{DB09C58B-9000-45E6-ADB6-316584364E20}" type="slidenum">
              <a:rPr lang="es-MX" smtClean="0"/>
              <a:t>5</a:t>
            </a:fld>
            <a:endParaRPr lang="es-MX"/>
          </a:p>
        </p:txBody>
      </p:sp>
      <p:sp>
        <p:nvSpPr>
          <p:cNvPr id="9" name="Oval 8"/>
          <p:cNvSpPr/>
          <p:nvPr/>
        </p:nvSpPr>
        <p:spPr bwMode="auto">
          <a:xfrm>
            <a:off x="4267200" y="3200400"/>
            <a:ext cx="1295400" cy="1219200"/>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s-MX" sz="1400" dirty="0" err="1" smtClean="0">
                <a:solidFill>
                  <a:srgbClr val="FFFFFF"/>
                </a:solidFill>
                <a:effectLst>
                  <a:outerShdw blurRad="38100" dist="38100" dir="2700000" algn="tl">
                    <a:srgbClr val="000000">
                      <a:alpha val="43137"/>
                    </a:srgbClr>
                  </a:outerShdw>
                </a:effectLst>
                <a:latin typeface="Segoe" pitchFamily="34" charset="0"/>
              </a:rPr>
              <a:t>Compe-tencias</a:t>
            </a:r>
            <a:endParaRPr lang="es-MX" sz="1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705947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188640"/>
            <a:ext cx="8645236" cy="1069253"/>
          </a:xfrm>
        </p:spPr>
        <p:txBody>
          <a:bodyPr>
            <a:noAutofit/>
          </a:bodyPr>
          <a:lstStyle/>
          <a:p>
            <a:pPr>
              <a:defRPr/>
            </a:pPr>
            <a:r>
              <a:rPr lang="es-MX" sz="3200" dirty="0" smtClean="0"/>
              <a:t>Desarrollo de talento</a:t>
            </a:r>
            <a:br>
              <a:rPr lang="es-MX" sz="3200" dirty="0" smtClean="0"/>
            </a:br>
            <a:r>
              <a:rPr lang="es-MX" sz="3200" dirty="0" smtClean="0"/>
              <a:t>Programas de formación</a:t>
            </a:r>
            <a:endParaRPr lang="es-MX" sz="3200" dirty="0"/>
          </a:p>
        </p:txBody>
      </p:sp>
      <p:sp>
        <p:nvSpPr>
          <p:cNvPr id="5" name="Rectangle 4"/>
          <p:cNvSpPr/>
          <p:nvPr/>
        </p:nvSpPr>
        <p:spPr>
          <a:xfrm>
            <a:off x="533400" y="1976259"/>
            <a:ext cx="7906074" cy="3662541"/>
          </a:xfrm>
          <a:prstGeom prst="rect">
            <a:avLst/>
          </a:prstGeom>
        </p:spPr>
        <p:txBody>
          <a:bodyPr wrap="square">
            <a:spAutoFit/>
          </a:bodyPr>
          <a:lstStyle/>
          <a:p>
            <a:pPr marL="342900"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Diplomado en calidad educativa y competencias docentes </a:t>
            </a:r>
          </a:p>
          <a:p>
            <a:pPr marL="342900"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Diplomado  </a:t>
            </a:r>
            <a:r>
              <a:rPr lang="es-MX" sz="2400" b="1" dirty="0">
                <a:effectLst>
                  <a:outerShdw blurRad="38100" dist="38100" dir="2700000" algn="tl">
                    <a:srgbClr val="000000">
                      <a:alpha val="43137"/>
                    </a:srgbClr>
                  </a:outerShdw>
                </a:effectLst>
                <a:latin typeface="Arial Narrow" pitchFamily="34" charset="0"/>
              </a:rPr>
              <a:t>en herramientas metodológicas </a:t>
            </a:r>
            <a:r>
              <a:rPr lang="es-MX" sz="2400" b="1" dirty="0" smtClean="0">
                <a:effectLst>
                  <a:outerShdw blurRad="38100" dist="38100" dir="2700000" algn="tl">
                    <a:srgbClr val="000000">
                      <a:alpha val="43137"/>
                    </a:srgbClr>
                  </a:outerShdw>
                </a:effectLst>
                <a:latin typeface="Arial Narrow" pitchFamily="34" charset="0"/>
              </a:rPr>
              <a:t>para </a:t>
            </a:r>
            <a:r>
              <a:rPr lang="es-MX" sz="2400" b="1" dirty="0">
                <a:effectLst>
                  <a:outerShdw blurRad="38100" dist="38100" dir="2700000" algn="tl">
                    <a:srgbClr val="000000">
                      <a:alpha val="43137"/>
                    </a:srgbClr>
                  </a:outerShdw>
                </a:effectLst>
                <a:latin typeface="Arial Narrow" pitchFamily="34" charset="0"/>
              </a:rPr>
              <a:t>la formación basada en </a:t>
            </a:r>
            <a:r>
              <a:rPr lang="es-MX" sz="2400" b="1" dirty="0" smtClean="0">
                <a:effectLst>
                  <a:outerShdw blurRad="38100" dist="38100" dir="2700000" algn="tl">
                    <a:srgbClr val="000000">
                      <a:alpha val="43137"/>
                    </a:srgbClr>
                  </a:outerShdw>
                </a:effectLst>
                <a:latin typeface="Arial Narrow" pitchFamily="34" charset="0"/>
              </a:rPr>
              <a:t>competencias</a:t>
            </a:r>
          </a:p>
          <a:p>
            <a:pPr marL="342900"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Evaluación </a:t>
            </a:r>
            <a:r>
              <a:rPr lang="es-MX" sz="2400" b="1" dirty="0">
                <a:effectLst>
                  <a:outerShdw blurRad="38100" dist="38100" dir="2700000" algn="tl">
                    <a:srgbClr val="000000">
                      <a:alpha val="43137"/>
                    </a:srgbClr>
                  </a:outerShdw>
                </a:effectLst>
                <a:latin typeface="Arial Narrow" pitchFamily="34" charset="0"/>
              </a:rPr>
              <a:t>del desempeño en modelos de educación basada en competencias</a:t>
            </a:r>
          </a:p>
          <a:p>
            <a:pPr marL="342900" indent="-342900">
              <a:spcAft>
                <a:spcPts val="1200"/>
              </a:spcAft>
              <a:buClr>
                <a:schemeClr val="bg2">
                  <a:lumMod val="60000"/>
                  <a:lumOff val="40000"/>
                </a:schemeClr>
              </a:buClr>
              <a:buFont typeface="Arial" pitchFamily="34" charset="0"/>
              <a:buChar char="•"/>
              <a:defRPr/>
            </a:pPr>
            <a:r>
              <a:rPr lang="es-MX" sz="2400" b="1" dirty="0" smtClean="0">
                <a:effectLst>
                  <a:outerShdw blurRad="38100" dist="38100" dir="2700000" algn="tl">
                    <a:srgbClr val="000000">
                      <a:alpha val="43137"/>
                    </a:srgbClr>
                  </a:outerShdw>
                </a:effectLst>
                <a:latin typeface="Arial Narrow" pitchFamily="34" charset="0"/>
              </a:rPr>
              <a:t>Diplomado </a:t>
            </a:r>
            <a:r>
              <a:rPr lang="es-MX" sz="2400" b="1" dirty="0">
                <a:effectLst>
                  <a:outerShdw blurRad="38100" dist="38100" dir="2700000" algn="tl">
                    <a:srgbClr val="000000">
                      <a:alpha val="43137"/>
                    </a:srgbClr>
                  </a:outerShdw>
                </a:effectLst>
                <a:latin typeface="Arial Narrow" pitchFamily="34" charset="0"/>
              </a:rPr>
              <a:t>en Aprendizaje Orientado a </a:t>
            </a:r>
            <a:r>
              <a:rPr lang="es-MX" sz="2400" b="1" dirty="0" smtClean="0">
                <a:effectLst>
                  <a:outerShdw blurRad="38100" dist="38100" dir="2700000" algn="tl">
                    <a:srgbClr val="000000">
                      <a:alpha val="43137"/>
                    </a:srgbClr>
                  </a:outerShdw>
                </a:effectLst>
                <a:latin typeface="Arial Narrow" pitchFamily="34" charset="0"/>
              </a:rPr>
              <a:t>Proyectos</a:t>
            </a:r>
          </a:p>
          <a:p>
            <a:pPr marL="342900"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Diplomado Internacional en Competencias Docentes Tec de </a:t>
            </a:r>
            <a:r>
              <a:rPr lang="es-MX" sz="2400" b="1" dirty="0" smtClean="0">
                <a:effectLst>
                  <a:outerShdw blurRad="38100" dist="38100" dir="2700000" algn="tl">
                    <a:srgbClr val="000000">
                      <a:alpha val="43137"/>
                    </a:srgbClr>
                  </a:outerShdw>
                </a:effectLst>
                <a:latin typeface="Arial Narrow" pitchFamily="34" charset="0"/>
              </a:rPr>
              <a:t>Monterrey-Cambridge</a:t>
            </a:r>
            <a:endParaRPr lang="es-MX" sz="2400" b="1" dirty="0">
              <a:effectLst>
                <a:outerShdw blurRad="38100" dist="38100" dir="2700000" algn="tl">
                  <a:srgbClr val="000000">
                    <a:alpha val="43137"/>
                  </a:srgbClr>
                </a:outerShdw>
              </a:effectLst>
              <a:latin typeface="Arial Narrow" pitchFamily="34" charset="0"/>
            </a:endParaRPr>
          </a:p>
        </p:txBody>
      </p:sp>
      <p:sp>
        <p:nvSpPr>
          <p:cNvPr id="6" name="TextBox 5"/>
          <p:cNvSpPr txBox="1"/>
          <p:nvPr/>
        </p:nvSpPr>
        <p:spPr>
          <a:xfrm>
            <a:off x="323527" y="1208704"/>
            <a:ext cx="7601273" cy="523220"/>
          </a:xfrm>
          <a:prstGeom prst="rect">
            <a:avLst/>
          </a:prstGeom>
          <a:noFill/>
        </p:spPr>
        <p:txBody>
          <a:bodyPr wrap="square">
            <a:spAutoFit/>
          </a:bodyPr>
          <a:lstStyle/>
          <a:p>
            <a:pPr>
              <a:defRPr/>
            </a:pPr>
            <a:r>
              <a:rPr lang="es-MX" sz="2800" b="1" dirty="0" smtClean="0">
                <a:solidFill>
                  <a:schemeClr val="accent4">
                    <a:lumMod val="40000"/>
                    <a:lumOff val="60000"/>
                  </a:schemeClr>
                </a:solidFill>
                <a:effectLst>
                  <a:outerShdw blurRad="38100" dist="38100" dir="2700000" algn="tl">
                    <a:srgbClr val="000000">
                      <a:alpha val="43137"/>
                    </a:srgbClr>
                  </a:outerShdw>
                </a:effectLst>
                <a:latin typeface="Arial Narrow" pitchFamily="34" charset="0"/>
              </a:rPr>
              <a:t>I. Competencias docentes y didáctico-pedagógicas</a:t>
            </a:r>
            <a:endParaRPr lang="es-MX" sz="2800" b="1" dirty="0">
              <a:solidFill>
                <a:schemeClr val="accent4">
                  <a:lumMod val="40000"/>
                  <a:lumOff val="60000"/>
                </a:schemeClr>
              </a:solidFill>
              <a:effectLst>
                <a:outerShdw blurRad="38100" dist="38100" dir="2700000" algn="tl">
                  <a:srgbClr val="000000">
                    <a:alpha val="43137"/>
                  </a:srgbClr>
                </a:outerShdw>
              </a:effectLst>
              <a:latin typeface="Arial Narrow" pitchFamily="34" charset="0"/>
            </a:endParaRPr>
          </a:p>
        </p:txBody>
      </p:sp>
      <p:sp>
        <p:nvSpPr>
          <p:cNvPr id="3" name="Slide Number Placeholder 2"/>
          <p:cNvSpPr>
            <a:spLocks noGrp="1"/>
          </p:cNvSpPr>
          <p:nvPr>
            <p:ph type="sldNum" sz="quarter" idx="4"/>
          </p:nvPr>
        </p:nvSpPr>
        <p:spPr/>
        <p:txBody>
          <a:bodyPr/>
          <a:lstStyle/>
          <a:p>
            <a:fld id="{DB09C58B-9000-45E6-ADB6-316584364E20}" type="slidenum">
              <a:rPr lang="es-MX" smtClean="0"/>
              <a:t>6</a:t>
            </a:fld>
            <a:endParaRPr lang="es-MX"/>
          </a:p>
        </p:txBody>
      </p:sp>
    </p:spTree>
    <p:extLst>
      <p:ext uri="{BB962C8B-B14F-4D97-AF65-F5344CB8AC3E}">
        <p14:creationId xmlns:p14="http://schemas.microsoft.com/office/powerpoint/2010/main" val="2354161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188640"/>
            <a:ext cx="8645236" cy="1069253"/>
          </a:xfrm>
        </p:spPr>
        <p:txBody>
          <a:bodyPr>
            <a:noAutofit/>
          </a:bodyPr>
          <a:lstStyle/>
          <a:p>
            <a:pPr>
              <a:defRPr/>
            </a:pPr>
            <a:r>
              <a:rPr lang="es-MX" sz="3200" dirty="0" smtClean="0"/>
              <a:t>Desarrollo de talento</a:t>
            </a:r>
            <a:br>
              <a:rPr lang="es-MX" sz="3200" dirty="0" smtClean="0"/>
            </a:br>
            <a:r>
              <a:rPr lang="es-MX" sz="3200" dirty="0" smtClean="0"/>
              <a:t>Programas de formación</a:t>
            </a:r>
            <a:endParaRPr lang="es-MX" sz="3200" dirty="0"/>
          </a:p>
        </p:txBody>
      </p:sp>
      <p:sp>
        <p:nvSpPr>
          <p:cNvPr id="5" name="Rectangle 4"/>
          <p:cNvSpPr/>
          <p:nvPr/>
        </p:nvSpPr>
        <p:spPr>
          <a:xfrm>
            <a:off x="533400" y="1976259"/>
            <a:ext cx="7906074" cy="1354217"/>
          </a:xfrm>
          <a:prstGeom prst="rect">
            <a:avLst/>
          </a:prstGeom>
        </p:spPr>
        <p:txBody>
          <a:bodyPr wrap="square">
            <a:spAutoFit/>
          </a:bodyPr>
          <a:lstStyle/>
          <a:p>
            <a:pPr marL="342900"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Diplomado en Liderazgo, Calidad y Competencias Directivas</a:t>
            </a:r>
          </a:p>
          <a:p>
            <a:pPr marL="342900"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Diplomado en Competencias para la Supervisión y el Acompañamiento Educativo</a:t>
            </a:r>
          </a:p>
        </p:txBody>
      </p:sp>
      <p:sp>
        <p:nvSpPr>
          <p:cNvPr id="6" name="TextBox 5"/>
          <p:cNvSpPr txBox="1"/>
          <p:nvPr/>
        </p:nvSpPr>
        <p:spPr>
          <a:xfrm>
            <a:off x="323527" y="1208704"/>
            <a:ext cx="7601273" cy="523220"/>
          </a:xfrm>
          <a:prstGeom prst="rect">
            <a:avLst/>
          </a:prstGeom>
          <a:noFill/>
        </p:spPr>
        <p:txBody>
          <a:bodyPr wrap="square">
            <a:spAutoFit/>
          </a:bodyPr>
          <a:lstStyle/>
          <a:p>
            <a:pPr>
              <a:defRPr/>
            </a:pPr>
            <a:r>
              <a:rPr lang="es-MX" sz="2800" b="1" dirty="0">
                <a:solidFill>
                  <a:schemeClr val="accent4">
                    <a:lumMod val="60000"/>
                    <a:lumOff val="40000"/>
                  </a:schemeClr>
                </a:solidFill>
                <a:effectLst>
                  <a:outerShdw blurRad="38100" dist="38100" dir="2700000" algn="tl">
                    <a:srgbClr val="000000">
                      <a:alpha val="43137"/>
                    </a:srgbClr>
                  </a:outerShdw>
                </a:effectLst>
                <a:latin typeface="Arial Narrow" pitchFamily="34" charset="0"/>
              </a:rPr>
              <a:t>II. Competencias directivas y de gestión de la </a:t>
            </a:r>
            <a:r>
              <a:rPr lang="es-MX" sz="2800" b="1" dirty="0" smtClean="0">
                <a:solidFill>
                  <a:schemeClr val="accent4">
                    <a:lumMod val="60000"/>
                    <a:lumOff val="40000"/>
                  </a:schemeClr>
                </a:solidFill>
                <a:effectLst>
                  <a:outerShdw blurRad="38100" dist="38100" dir="2700000" algn="tl">
                    <a:srgbClr val="000000">
                      <a:alpha val="43137"/>
                    </a:srgbClr>
                  </a:outerShdw>
                </a:effectLst>
                <a:latin typeface="Arial Narrow" pitchFamily="34" charset="0"/>
              </a:rPr>
              <a:t>calidad</a:t>
            </a:r>
            <a:endParaRPr lang="es-MX" sz="2800" b="1" dirty="0">
              <a:solidFill>
                <a:schemeClr val="accent4">
                  <a:lumMod val="60000"/>
                  <a:lumOff val="40000"/>
                </a:schemeClr>
              </a:solidFill>
              <a:effectLst>
                <a:outerShdw blurRad="38100" dist="38100" dir="2700000" algn="tl">
                  <a:srgbClr val="000000">
                    <a:alpha val="43137"/>
                  </a:srgbClr>
                </a:outerShdw>
              </a:effectLst>
              <a:latin typeface="Arial Narrow" pitchFamily="34" charset="0"/>
            </a:endParaRPr>
          </a:p>
        </p:txBody>
      </p:sp>
      <p:sp>
        <p:nvSpPr>
          <p:cNvPr id="3" name="Slide Number Placeholder 2"/>
          <p:cNvSpPr>
            <a:spLocks noGrp="1"/>
          </p:cNvSpPr>
          <p:nvPr>
            <p:ph type="sldNum" sz="quarter" idx="4"/>
          </p:nvPr>
        </p:nvSpPr>
        <p:spPr/>
        <p:txBody>
          <a:bodyPr/>
          <a:lstStyle/>
          <a:p>
            <a:fld id="{DB09C58B-9000-45E6-ADB6-316584364E20}" type="slidenum">
              <a:rPr lang="es-MX" smtClean="0"/>
              <a:t>7</a:t>
            </a:fld>
            <a:endParaRPr lang="es-MX"/>
          </a:p>
        </p:txBody>
      </p:sp>
    </p:spTree>
    <p:extLst>
      <p:ext uri="{BB962C8B-B14F-4D97-AF65-F5344CB8AC3E}">
        <p14:creationId xmlns:p14="http://schemas.microsoft.com/office/powerpoint/2010/main" val="1583750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172635"/>
            <a:ext cx="8645236" cy="1069253"/>
          </a:xfrm>
        </p:spPr>
        <p:txBody>
          <a:bodyPr>
            <a:noAutofit/>
          </a:bodyPr>
          <a:lstStyle/>
          <a:p>
            <a:pPr>
              <a:defRPr/>
            </a:pPr>
            <a:r>
              <a:rPr lang="es-MX" sz="3200" dirty="0" smtClean="0"/>
              <a:t>Desarrollo de talento</a:t>
            </a:r>
            <a:br>
              <a:rPr lang="es-MX" sz="3200" dirty="0" smtClean="0"/>
            </a:br>
            <a:r>
              <a:rPr lang="es-MX" sz="3200" dirty="0" smtClean="0"/>
              <a:t>Programas de formación</a:t>
            </a:r>
            <a:endParaRPr lang="es-MX" sz="3200" dirty="0"/>
          </a:p>
        </p:txBody>
      </p:sp>
      <p:sp>
        <p:nvSpPr>
          <p:cNvPr id="5" name="Rectangle 4"/>
          <p:cNvSpPr/>
          <p:nvPr/>
        </p:nvSpPr>
        <p:spPr>
          <a:xfrm>
            <a:off x="533400" y="1976259"/>
            <a:ext cx="7906074" cy="830997"/>
          </a:xfrm>
          <a:prstGeom prst="rect">
            <a:avLst/>
          </a:prstGeom>
        </p:spPr>
        <p:txBody>
          <a:bodyPr wrap="square">
            <a:spAutoFit/>
          </a:bodyPr>
          <a:lstStyle/>
          <a:p>
            <a:pPr marL="342900"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Diplomado  en desarrollo de ambientes de aprendizaje para la educación inclusiva</a:t>
            </a:r>
          </a:p>
        </p:txBody>
      </p:sp>
      <p:sp>
        <p:nvSpPr>
          <p:cNvPr id="6" name="TextBox 5"/>
          <p:cNvSpPr txBox="1"/>
          <p:nvPr/>
        </p:nvSpPr>
        <p:spPr>
          <a:xfrm>
            <a:off x="323527" y="1208704"/>
            <a:ext cx="7601273" cy="523220"/>
          </a:xfrm>
          <a:prstGeom prst="rect">
            <a:avLst/>
          </a:prstGeom>
          <a:noFill/>
        </p:spPr>
        <p:txBody>
          <a:bodyPr wrap="square">
            <a:spAutoFit/>
          </a:bodyPr>
          <a:lstStyle/>
          <a:p>
            <a:pPr>
              <a:defRPr/>
            </a:pPr>
            <a:r>
              <a:rPr lang="es-MX" sz="2800" b="1" dirty="0">
                <a:solidFill>
                  <a:schemeClr val="accent4">
                    <a:lumMod val="60000"/>
                    <a:lumOff val="40000"/>
                  </a:schemeClr>
                </a:solidFill>
                <a:effectLst>
                  <a:outerShdw blurRad="38100" dist="38100" dir="2700000" algn="tl">
                    <a:srgbClr val="000000">
                      <a:alpha val="43137"/>
                    </a:srgbClr>
                  </a:outerShdw>
                </a:effectLst>
                <a:latin typeface="Arial Narrow" pitchFamily="34" charset="0"/>
              </a:rPr>
              <a:t>III. Competencias para la inclusión educativa</a:t>
            </a:r>
          </a:p>
        </p:txBody>
      </p:sp>
      <p:sp>
        <p:nvSpPr>
          <p:cNvPr id="3" name="Slide Number Placeholder 2"/>
          <p:cNvSpPr>
            <a:spLocks noGrp="1"/>
          </p:cNvSpPr>
          <p:nvPr>
            <p:ph type="sldNum" sz="quarter" idx="4"/>
          </p:nvPr>
        </p:nvSpPr>
        <p:spPr/>
        <p:txBody>
          <a:bodyPr/>
          <a:lstStyle/>
          <a:p>
            <a:fld id="{DB09C58B-9000-45E6-ADB6-316584364E20}" type="slidenum">
              <a:rPr lang="es-MX" smtClean="0"/>
              <a:t>8</a:t>
            </a:fld>
            <a:endParaRPr lang="es-MX"/>
          </a:p>
        </p:txBody>
      </p:sp>
    </p:spTree>
    <p:extLst>
      <p:ext uri="{BB962C8B-B14F-4D97-AF65-F5344CB8AC3E}">
        <p14:creationId xmlns:p14="http://schemas.microsoft.com/office/powerpoint/2010/main" val="331975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3" y="188640"/>
            <a:ext cx="8645236" cy="1069253"/>
          </a:xfrm>
        </p:spPr>
        <p:txBody>
          <a:bodyPr>
            <a:noAutofit/>
          </a:bodyPr>
          <a:lstStyle/>
          <a:p>
            <a:pPr>
              <a:defRPr/>
            </a:pPr>
            <a:r>
              <a:rPr lang="es-MX" sz="3200" dirty="0" smtClean="0"/>
              <a:t>Desarrollo de talento</a:t>
            </a:r>
            <a:br>
              <a:rPr lang="es-MX" sz="3200" dirty="0" smtClean="0"/>
            </a:br>
            <a:r>
              <a:rPr lang="es-MX" sz="3200" dirty="0" smtClean="0"/>
              <a:t>Programas de formación</a:t>
            </a:r>
            <a:endParaRPr lang="es-MX" sz="3200" dirty="0"/>
          </a:p>
        </p:txBody>
      </p:sp>
      <p:sp>
        <p:nvSpPr>
          <p:cNvPr id="5" name="Rectangle 4"/>
          <p:cNvSpPr/>
          <p:nvPr/>
        </p:nvSpPr>
        <p:spPr>
          <a:xfrm>
            <a:off x="533400" y="2209800"/>
            <a:ext cx="7906074" cy="830997"/>
          </a:xfrm>
          <a:prstGeom prst="rect">
            <a:avLst/>
          </a:prstGeom>
        </p:spPr>
        <p:txBody>
          <a:bodyPr wrap="square">
            <a:spAutoFit/>
          </a:bodyPr>
          <a:lstStyle/>
          <a:p>
            <a:pPr marL="342900" indent="-342900">
              <a:spcAft>
                <a:spcPts val="1200"/>
              </a:spcAft>
              <a:buClr>
                <a:schemeClr val="bg2">
                  <a:lumMod val="60000"/>
                  <a:lumOff val="40000"/>
                </a:schemeClr>
              </a:buClr>
              <a:buFont typeface="Arial" pitchFamily="34" charset="0"/>
              <a:buChar char="•"/>
              <a:defRPr/>
            </a:pPr>
            <a:r>
              <a:rPr lang="es-MX" sz="2400" b="1" dirty="0">
                <a:effectLst>
                  <a:outerShdw blurRad="38100" dist="38100" dir="2700000" algn="tl">
                    <a:srgbClr val="000000">
                      <a:alpha val="43137"/>
                    </a:srgbClr>
                  </a:outerShdw>
                </a:effectLst>
                <a:latin typeface="Arial Narrow" pitchFamily="34" charset="0"/>
              </a:rPr>
              <a:t>Diplomado de Aprendizaje y Herramientas para el Desarrollo de una Cultura Ambiental</a:t>
            </a:r>
          </a:p>
        </p:txBody>
      </p:sp>
      <p:sp>
        <p:nvSpPr>
          <p:cNvPr id="6" name="TextBox 5"/>
          <p:cNvSpPr txBox="1"/>
          <p:nvPr/>
        </p:nvSpPr>
        <p:spPr>
          <a:xfrm>
            <a:off x="323527" y="1208704"/>
            <a:ext cx="8115947" cy="523220"/>
          </a:xfrm>
          <a:prstGeom prst="rect">
            <a:avLst/>
          </a:prstGeom>
          <a:noFill/>
        </p:spPr>
        <p:txBody>
          <a:bodyPr wrap="square">
            <a:spAutoFit/>
          </a:bodyPr>
          <a:lstStyle/>
          <a:p>
            <a:pPr>
              <a:defRPr/>
            </a:pPr>
            <a:r>
              <a:rPr lang="es-MX" sz="2800" b="1" dirty="0">
                <a:solidFill>
                  <a:schemeClr val="accent4">
                    <a:lumMod val="40000"/>
                    <a:lumOff val="60000"/>
                  </a:schemeClr>
                </a:solidFill>
                <a:effectLst>
                  <a:outerShdw blurRad="38100" dist="38100" dir="2700000" algn="tl">
                    <a:srgbClr val="000000">
                      <a:alpha val="43137"/>
                    </a:srgbClr>
                  </a:outerShdw>
                </a:effectLst>
                <a:latin typeface="Arial Narrow" pitchFamily="34" charset="0"/>
              </a:rPr>
              <a:t>IV. </a:t>
            </a:r>
            <a:r>
              <a:rPr lang="es-MX" sz="2800" b="1" dirty="0" smtClean="0">
                <a:solidFill>
                  <a:schemeClr val="accent4">
                    <a:lumMod val="40000"/>
                    <a:lumOff val="60000"/>
                  </a:schemeClr>
                </a:solidFill>
                <a:effectLst>
                  <a:outerShdw blurRad="38100" dist="38100" dir="2700000" algn="tl">
                    <a:srgbClr val="000000">
                      <a:alpha val="43137"/>
                    </a:srgbClr>
                  </a:outerShdw>
                </a:effectLst>
                <a:latin typeface="Arial Narrow" pitchFamily="34" charset="0"/>
              </a:rPr>
              <a:t>Cultura ambiental</a:t>
            </a:r>
            <a:endParaRPr lang="es-MX" sz="2800" b="1" dirty="0">
              <a:solidFill>
                <a:schemeClr val="accent4">
                  <a:lumMod val="40000"/>
                  <a:lumOff val="60000"/>
                </a:schemeClr>
              </a:solidFill>
              <a:effectLst>
                <a:outerShdw blurRad="38100" dist="38100" dir="2700000" algn="tl">
                  <a:srgbClr val="000000">
                    <a:alpha val="43137"/>
                  </a:srgbClr>
                </a:outerShdw>
              </a:effectLst>
              <a:latin typeface="Arial Narrow" pitchFamily="34" charset="0"/>
            </a:endParaRPr>
          </a:p>
        </p:txBody>
      </p:sp>
      <p:sp>
        <p:nvSpPr>
          <p:cNvPr id="3" name="Slide Number Placeholder 2"/>
          <p:cNvSpPr>
            <a:spLocks noGrp="1"/>
          </p:cNvSpPr>
          <p:nvPr>
            <p:ph type="sldNum" sz="quarter" idx="4"/>
          </p:nvPr>
        </p:nvSpPr>
        <p:spPr/>
        <p:txBody>
          <a:bodyPr/>
          <a:lstStyle/>
          <a:p>
            <a:fld id="{DB09C58B-9000-45E6-ADB6-316584364E20}" type="slidenum">
              <a:rPr lang="es-MX" smtClean="0"/>
              <a:t>9</a:t>
            </a:fld>
            <a:endParaRPr lang="es-MX"/>
          </a:p>
        </p:txBody>
      </p:sp>
    </p:spTree>
    <p:extLst>
      <p:ext uri="{BB962C8B-B14F-4D97-AF65-F5344CB8AC3E}">
        <p14:creationId xmlns:p14="http://schemas.microsoft.com/office/powerpoint/2010/main" val="3431082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Dk Blue swoosh template Sego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A43BD6-BB12-4855-A62A-BDADBADB09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1_Dk Blue swoosh template Segoe</Template>
  <TotalTime>822</TotalTime>
  <Words>1399</Words>
  <Application>Microsoft Office PowerPoint</Application>
  <PresentationFormat>On-screen Show (4:3)</PresentationFormat>
  <Paragraphs>368</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1_Dk Blue swoosh template Segoe</vt:lpstr>
      <vt:lpstr>White with Courier font for code slides</vt:lpstr>
      <vt:lpstr>Desarrollo de talento Competencias profesionales para docentes y directivos</vt:lpstr>
      <vt:lpstr>Objetivo</vt:lpstr>
      <vt:lpstr>Dirigido a:</vt:lpstr>
      <vt:lpstr>Características del modelo  educativo</vt:lpstr>
      <vt:lpstr>Desarrollo de talento Competencias profesionales para docentes y directivos</vt:lpstr>
      <vt:lpstr>Desarrollo de talento Programas de formación</vt:lpstr>
      <vt:lpstr>Desarrollo de talento Programas de formación</vt:lpstr>
      <vt:lpstr>Desarrollo de talento Programas de formación</vt:lpstr>
      <vt:lpstr>Desarrollo de talento Programas de formación</vt:lpstr>
      <vt:lpstr>Desarrollo de talento Programas de formación</vt:lpstr>
      <vt:lpstr>Programas para el desarrollo de competencias estratégicas bajo el paradigma PISA </vt:lpstr>
      <vt:lpstr>Recursos adicionales de formación y desarrollo</vt:lpstr>
      <vt:lpstr>Los programas cuentan con laboratorios de práctica con reactivos tipo PISA y ENLACE</vt:lpstr>
      <vt:lpstr>Certificación CONOCER</vt:lpstr>
      <vt:lpstr>Reconocimientos y certificaciones</vt:lpstr>
      <vt:lpstr>Reconocimientos y certificaciones</vt:lpstr>
      <vt:lpstr>Experiencias internacionales de formación</vt:lpstr>
      <vt:lpstr>Estructura operativa que da soporte a los programas educativos</vt:lpstr>
      <vt:lpstr>Oferta educativa 2013</vt:lpstr>
      <vt:lpstr>Encuestas de satisfacción a usuarios Formando Formadores Promedio de los diplomados 2011-2012</vt:lpstr>
      <vt:lpstr>Programa Bécalos (Formando Formadores) Participantes 2006-2012</vt:lpstr>
      <vt:lpstr>Programa Formando Formadores Participantes 2006-2012</vt:lpstr>
      <vt:lpstr>Comunidad de aprendizaje al servicio del sector educativo</vt:lpstr>
      <vt:lpstr>Mas información: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Dirección de Educación para el Desarrollo</dc:title>
  <dc:creator>Laura Ruiz Pérez</dc:creator>
  <cp:lastModifiedBy>Sergio Alberto López León</cp:lastModifiedBy>
  <cp:revision>109</cp:revision>
  <dcterms:created xsi:type="dcterms:W3CDTF">2012-05-25T13:57:27Z</dcterms:created>
  <dcterms:modified xsi:type="dcterms:W3CDTF">2013-02-08T18:19:44Z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TC102867319990</vt:lpwstr>
  </property>
</Properties>
</file>