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2"/>
    <p:sldMasterId id="2147483674" r:id="rId3"/>
  </p:sldMasterIdLst>
  <p:notesMasterIdLst>
    <p:notesMasterId r:id="rId29"/>
  </p:notesMasterIdLst>
  <p:handoutMasterIdLst>
    <p:handoutMasterId r:id="rId30"/>
  </p:handoutMasterIdLst>
  <p:sldIdLst>
    <p:sldId id="434" r:id="rId4"/>
    <p:sldId id="412" r:id="rId5"/>
    <p:sldId id="413" r:id="rId6"/>
    <p:sldId id="414" r:id="rId7"/>
    <p:sldId id="415" r:id="rId8"/>
    <p:sldId id="416" r:id="rId9"/>
    <p:sldId id="417" r:id="rId10"/>
    <p:sldId id="418" r:id="rId11"/>
    <p:sldId id="419" r:id="rId12"/>
    <p:sldId id="420" r:id="rId13"/>
    <p:sldId id="421" r:id="rId14"/>
    <p:sldId id="422" r:id="rId15"/>
    <p:sldId id="436" r:id="rId16"/>
    <p:sldId id="437" r:id="rId17"/>
    <p:sldId id="423" r:id="rId18"/>
    <p:sldId id="424" r:id="rId19"/>
    <p:sldId id="425" r:id="rId20"/>
    <p:sldId id="426" r:id="rId21"/>
    <p:sldId id="427" r:id="rId22"/>
    <p:sldId id="428" r:id="rId23"/>
    <p:sldId id="429" r:id="rId24"/>
    <p:sldId id="430" r:id="rId25"/>
    <p:sldId id="431" r:id="rId26"/>
    <p:sldId id="432" r:id="rId27"/>
    <p:sldId id="43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22" autoAdjust="0"/>
  </p:normalViewPr>
  <p:slideViewPr>
    <p:cSldViewPr>
      <p:cViewPr varScale="1">
        <p:scale>
          <a:sx n="70" d="100"/>
          <a:sy n="70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Sheet1!$A$14:$A$15</c:f>
              <c:strCache>
                <c:ptCount val="2"/>
                <c:pt idx="0">
                  <c:v>Nuevos</c:v>
                </c:pt>
                <c:pt idx="1">
                  <c:v>Recurrentes</c:v>
                </c:pt>
              </c:strCache>
            </c:strRef>
          </c:cat>
          <c:val>
            <c:numRef>
              <c:f>Sheet1!$B$14:$B$15</c:f>
              <c:numCache>
                <c:formatCode>0.00%</c:formatCode>
                <c:ptCount val="2"/>
                <c:pt idx="0">
                  <c:v>0.55979999999999996</c:v>
                </c:pt>
                <c:pt idx="1">
                  <c:v>0.44019999999999998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image" Target="../media/image59.jpeg"/><Relationship Id="rId6" Type="http://schemas.openxmlformats.org/officeDocument/2006/relationships/image" Target="../media/image64.jpe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5E4FF2-1C6A-4207-9FA7-3C59AB79B090}" type="doc">
      <dgm:prSet loTypeId="urn:microsoft.com/office/officeart/2005/8/layout/vList5" loCatId="list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es-MX"/>
        </a:p>
      </dgm:t>
    </dgm:pt>
    <dgm:pt modelId="{DC8F5EF6-DB05-4C11-9941-BD33AA4FECBD}">
      <dgm:prSet phldrT="[Text]" custT="1"/>
      <dgm:spPr/>
      <dgm:t>
        <a:bodyPr/>
        <a:lstStyle/>
        <a:p>
          <a:r>
            <a:rPr lang="es-MX" sz="1400" b="1" dirty="0" smtClean="0">
              <a:latin typeface="+mn-lt"/>
            </a:rPr>
            <a:t>Videos</a:t>
          </a:r>
          <a:endParaRPr lang="es-MX" sz="1400" b="1" dirty="0">
            <a:latin typeface="+mn-lt"/>
          </a:endParaRPr>
        </a:p>
      </dgm:t>
    </dgm:pt>
    <dgm:pt modelId="{24010236-43E6-4B30-A2BB-A8A694CBB94E}" type="parTrans" cxnId="{F66908C9-615C-45AD-8199-572967753D23}">
      <dgm:prSet/>
      <dgm:spPr/>
      <dgm:t>
        <a:bodyPr/>
        <a:lstStyle/>
        <a:p>
          <a:endParaRPr lang="es-MX" sz="1400">
            <a:latin typeface="+mn-lt"/>
          </a:endParaRPr>
        </a:p>
      </dgm:t>
    </dgm:pt>
    <dgm:pt modelId="{85B348E7-675B-4B5B-A5A4-047ABFB95729}" type="sibTrans" cxnId="{F66908C9-615C-45AD-8199-572967753D23}">
      <dgm:prSet/>
      <dgm:spPr/>
      <dgm:t>
        <a:bodyPr/>
        <a:lstStyle/>
        <a:p>
          <a:endParaRPr lang="es-MX" sz="1400">
            <a:latin typeface="+mn-lt"/>
          </a:endParaRPr>
        </a:p>
      </dgm:t>
    </dgm:pt>
    <dgm:pt modelId="{0AB5D7F0-5425-4EFC-B957-9FD09D12E3AD}">
      <dgm:prSet phldrT="[Text]" custT="1"/>
      <dgm:spPr/>
      <dgm:t>
        <a:bodyPr/>
        <a:lstStyle/>
        <a:p>
          <a:r>
            <a:rPr lang="es-MX" sz="1400" b="1" dirty="0" smtClean="0">
              <a:latin typeface="+mn-lt"/>
            </a:rPr>
            <a:t>Radio chats</a:t>
          </a:r>
          <a:endParaRPr lang="es-MX" sz="1400" b="1" dirty="0">
            <a:latin typeface="+mn-lt"/>
          </a:endParaRPr>
        </a:p>
      </dgm:t>
    </dgm:pt>
    <dgm:pt modelId="{FED4FD27-0731-4D66-87E5-5C7C2ABD1EE9}" type="parTrans" cxnId="{C55A9202-FD15-4274-A3B3-6563CBB47ADE}">
      <dgm:prSet/>
      <dgm:spPr/>
      <dgm:t>
        <a:bodyPr/>
        <a:lstStyle/>
        <a:p>
          <a:endParaRPr lang="es-MX" sz="1400">
            <a:latin typeface="+mn-lt"/>
          </a:endParaRPr>
        </a:p>
      </dgm:t>
    </dgm:pt>
    <dgm:pt modelId="{81091A08-E071-4AD5-BF54-F15E2D35E029}" type="sibTrans" cxnId="{C55A9202-FD15-4274-A3B3-6563CBB47ADE}">
      <dgm:prSet/>
      <dgm:spPr/>
      <dgm:t>
        <a:bodyPr/>
        <a:lstStyle/>
        <a:p>
          <a:endParaRPr lang="es-MX" sz="1400">
            <a:latin typeface="+mn-lt"/>
          </a:endParaRPr>
        </a:p>
      </dgm:t>
    </dgm:pt>
    <dgm:pt modelId="{13A29E15-F550-4596-ADDD-A66BEA3E0FA3}">
      <dgm:prSet phldrT="[Text]" custT="1"/>
      <dgm:spPr/>
      <dgm:t>
        <a:bodyPr/>
        <a:lstStyle/>
        <a:p>
          <a:r>
            <a:rPr lang="es-MX" sz="1400" b="1" dirty="0" smtClean="0">
              <a:latin typeface="+mn-lt"/>
            </a:rPr>
            <a:t>Conservación del Medio Ambiente (3)</a:t>
          </a:r>
          <a:endParaRPr lang="es-MX" sz="1400" dirty="0">
            <a:latin typeface="+mn-lt"/>
          </a:endParaRPr>
        </a:p>
      </dgm:t>
    </dgm:pt>
    <dgm:pt modelId="{5F9DF650-3552-4A29-BB2B-B8E4B264D117}" type="parTrans" cxnId="{59820FFA-5A13-4867-B2E9-F3787F19EA89}">
      <dgm:prSet/>
      <dgm:spPr/>
      <dgm:t>
        <a:bodyPr/>
        <a:lstStyle/>
        <a:p>
          <a:endParaRPr lang="es-MX" sz="1400">
            <a:latin typeface="+mn-lt"/>
          </a:endParaRPr>
        </a:p>
      </dgm:t>
    </dgm:pt>
    <dgm:pt modelId="{D2210449-643D-4F2D-9DC5-35CB6B3D7CFA}" type="sibTrans" cxnId="{59820FFA-5A13-4867-B2E9-F3787F19EA89}">
      <dgm:prSet/>
      <dgm:spPr/>
      <dgm:t>
        <a:bodyPr/>
        <a:lstStyle/>
        <a:p>
          <a:endParaRPr lang="es-MX" sz="1400">
            <a:latin typeface="+mn-lt"/>
          </a:endParaRPr>
        </a:p>
      </dgm:t>
    </dgm:pt>
    <dgm:pt modelId="{DFFBB261-2709-4716-9CF2-99EF83EF6746}">
      <dgm:prSet phldrT="[Text]" custT="1"/>
      <dgm:spPr/>
      <dgm:t>
        <a:bodyPr/>
        <a:lstStyle/>
        <a:p>
          <a:r>
            <a:rPr lang="es-MX" sz="1400" b="1" dirty="0" smtClean="0">
              <a:latin typeface="+mn-lt"/>
            </a:rPr>
            <a:t>Audio conferencias</a:t>
          </a:r>
          <a:endParaRPr lang="es-MX" sz="1400" b="1" dirty="0">
            <a:latin typeface="+mn-lt"/>
          </a:endParaRPr>
        </a:p>
      </dgm:t>
    </dgm:pt>
    <dgm:pt modelId="{D5D47469-6077-4234-8B56-78864197D9EF}" type="parTrans" cxnId="{06A03FEC-8526-4E5D-BE3E-AE2EF30AC8C0}">
      <dgm:prSet/>
      <dgm:spPr/>
      <dgm:t>
        <a:bodyPr/>
        <a:lstStyle/>
        <a:p>
          <a:endParaRPr lang="es-MX" sz="1400">
            <a:latin typeface="+mn-lt"/>
          </a:endParaRPr>
        </a:p>
      </dgm:t>
    </dgm:pt>
    <dgm:pt modelId="{12AB8E3C-2AE7-4E38-A7B9-1E88768D45FC}" type="sibTrans" cxnId="{06A03FEC-8526-4E5D-BE3E-AE2EF30AC8C0}">
      <dgm:prSet/>
      <dgm:spPr/>
      <dgm:t>
        <a:bodyPr/>
        <a:lstStyle/>
        <a:p>
          <a:endParaRPr lang="es-MX" sz="1400">
            <a:latin typeface="+mn-lt"/>
          </a:endParaRPr>
        </a:p>
      </dgm:t>
    </dgm:pt>
    <dgm:pt modelId="{C7B58DFA-4A9F-4C28-89E3-2883DE9AE311}">
      <dgm:prSet phldrT="[Text]" custT="1"/>
      <dgm:spPr/>
      <dgm:t>
        <a:bodyPr/>
        <a:lstStyle/>
        <a:p>
          <a:r>
            <a:rPr lang="es-MX" sz="1400" b="1" dirty="0" smtClean="0">
              <a:latin typeface="+mn-lt"/>
            </a:rPr>
            <a:t>Procuración de fondos (2)</a:t>
          </a:r>
          <a:endParaRPr lang="es-MX" sz="1400" dirty="0">
            <a:latin typeface="+mn-lt"/>
          </a:endParaRPr>
        </a:p>
      </dgm:t>
    </dgm:pt>
    <dgm:pt modelId="{906B1E22-A04D-4CC3-B4EE-F3EDB6D0A29D}" type="parTrans" cxnId="{2766E173-C0B1-485E-9D7A-CC2B1A1C6B14}">
      <dgm:prSet/>
      <dgm:spPr/>
      <dgm:t>
        <a:bodyPr/>
        <a:lstStyle/>
        <a:p>
          <a:endParaRPr lang="es-MX" sz="1400">
            <a:latin typeface="+mn-lt"/>
          </a:endParaRPr>
        </a:p>
      </dgm:t>
    </dgm:pt>
    <dgm:pt modelId="{CA9EFDAD-05B3-4571-9212-E9F51EE582CA}" type="sibTrans" cxnId="{2766E173-C0B1-485E-9D7A-CC2B1A1C6B14}">
      <dgm:prSet/>
      <dgm:spPr/>
      <dgm:t>
        <a:bodyPr/>
        <a:lstStyle/>
        <a:p>
          <a:endParaRPr lang="es-MX" sz="1400">
            <a:latin typeface="+mn-lt"/>
          </a:endParaRPr>
        </a:p>
      </dgm:t>
    </dgm:pt>
    <dgm:pt modelId="{9EA71D19-4922-4F26-8683-95F38B2F9BC2}">
      <dgm:prSet phldrT="[Text]" custT="1"/>
      <dgm:spPr/>
      <dgm:t>
        <a:bodyPr/>
        <a:lstStyle/>
        <a:p>
          <a:r>
            <a:rPr lang="es-MX" sz="1400" b="1" dirty="0" err="1" smtClean="0">
              <a:latin typeface="+mn-lt"/>
            </a:rPr>
            <a:t>Webinars</a:t>
          </a:r>
          <a:endParaRPr lang="es-MX" sz="1400" b="1" dirty="0">
            <a:latin typeface="+mn-lt"/>
          </a:endParaRPr>
        </a:p>
      </dgm:t>
    </dgm:pt>
    <dgm:pt modelId="{5F31A777-D6CB-4C3E-8E00-252140004095}" type="parTrans" cxnId="{8818C560-7523-4CA6-962E-E8A0497242FD}">
      <dgm:prSet/>
      <dgm:spPr/>
      <dgm:t>
        <a:bodyPr/>
        <a:lstStyle/>
        <a:p>
          <a:endParaRPr lang="es-MX" sz="1400">
            <a:latin typeface="+mn-lt"/>
          </a:endParaRPr>
        </a:p>
      </dgm:t>
    </dgm:pt>
    <dgm:pt modelId="{C5119065-68CE-4E95-A016-94384AEB3470}" type="sibTrans" cxnId="{8818C560-7523-4CA6-962E-E8A0497242FD}">
      <dgm:prSet/>
      <dgm:spPr/>
      <dgm:t>
        <a:bodyPr/>
        <a:lstStyle/>
        <a:p>
          <a:endParaRPr lang="es-MX" sz="1400">
            <a:latin typeface="+mn-lt"/>
          </a:endParaRPr>
        </a:p>
      </dgm:t>
    </dgm:pt>
    <dgm:pt modelId="{63182D12-F9DC-4730-A83B-864D91C49100}">
      <dgm:prSet phldrT="[Text]" custT="1"/>
      <dgm:spPr/>
      <dgm:t>
        <a:bodyPr/>
        <a:lstStyle/>
        <a:p>
          <a:r>
            <a:rPr lang="es-MX" sz="1400" b="1" dirty="0" smtClean="0">
              <a:latin typeface="+mn-lt"/>
            </a:rPr>
            <a:t>Educación (1)</a:t>
          </a:r>
          <a:endParaRPr lang="es-MX" sz="1400" b="1" dirty="0">
            <a:latin typeface="+mn-lt"/>
          </a:endParaRPr>
        </a:p>
      </dgm:t>
    </dgm:pt>
    <dgm:pt modelId="{58F8151F-1053-482C-9BA2-8F12E56C6E81}" type="parTrans" cxnId="{C12B4130-D803-4E41-855F-B62F15946758}">
      <dgm:prSet/>
      <dgm:spPr/>
      <dgm:t>
        <a:bodyPr/>
        <a:lstStyle/>
        <a:p>
          <a:endParaRPr lang="es-MX" sz="1400">
            <a:latin typeface="+mn-lt"/>
          </a:endParaRPr>
        </a:p>
      </dgm:t>
    </dgm:pt>
    <dgm:pt modelId="{73A03863-C160-4DE1-851F-B2E4D3634205}" type="sibTrans" cxnId="{C12B4130-D803-4E41-855F-B62F15946758}">
      <dgm:prSet/>
      <dgm:spPr/>
      <dgm:t>
        <a:bodyPr/>
        <a:lstStyle/>
        <a:p>
          <a:endParaRPr lang="es-MX" sz="1400">
            <a:latin typeface="+mn-lt"/>
          </a:endParaRPr>
        </a:p>
      </dgm:t>
    </dgm:pt>
    <dgm:pt modelId="{D770657B-BDFA-450A-98FB-FCBD85B337AB}">
      <dgm:prSet custT="1"/>
      <dgm:spPr/>
      <dgm:t>
        <a:bodyPr/>
        <a:lstStyle/>
        <a:p>
          <a:r>
            <a:rPr lang="es-MX" sz="1200" b="1" dirty="0" smtClean="0">
              <a:latin typeface="+mn-lt"/>
            </a:rPr>
            <a:t>Habilidades administrativas (3 )</a:t>
          </a:r>
        </a:p>
      </dgm:t>
    </dgm:pt>
    <dgm:pt modelId="{873A9997-4EA3-4475-8653-60E4AD135B3A}" type="parTrans" cxnId="{5A5C6048-B13B-4B75-B213-6A00D9F8D70E}">
      <dgm:prSet/>
      <dgm:spPr/>
      <dgm:t>
        <a:bodyPr/>
        <a:lstStyle/>
        <a:p>
          <a:endParaRPr lang="es-MX" sz="1400">
            <a:latin typeface="+mn-lt"/>
          </a:endParaRPr>
        </a:p>
      </dgm:t>
    </dgm:pt>
    <dgm:pt modelId="{394DC899-0983-4FA4-806D-E9007D59D829}" type="sibTrans" cxnId="{5A5C6048-B13B-4B75-B213-6A00D9F8D70E}">
      <dgm:prSet/>
      <dgm:spPr/>
      <dgm:t>
        <a:bodyPr/>
        <a:lstStyle/>
        <a:p>
          <a:endParaRPr lang="es-MX" sz="1400">
            <a:latin typeface="+mn-lt"/>
          </a:endParaRPr>
        </a:p>
      </dgm:t>
    </dgm:pt>
    <dgm:pt modelId="{139E6CA4-1B38-493A-8915-C247F1F930A2}">
      <dgm:prSet custT="1"/>
      <dgm:spPr/>
      <dgm:t>
        <a:bodyPr/>
        <a:lstStyle/>
        <a:p>
          <a:r>
            <a:rPr lang="es-MX" sz="1200" b="1" dirty="0" smtClean="0">
              <a:latin typeface="+mn-lt"/>
            </a:rPr>
            <a:t>Emprendedores Sociales (10 )</a:t>
          </a:r>
        </a:p>
      </dgm:t>
    </dgm:pt>
    <dgm:pt modelId="{3FCA463F-5D85-4FA3-BA95-777EE520E99F}" type="parTrans" cxnId="{7C87D401-4573-4736-A73C-F52391A3AB42}">
      <dgm:prSet/>
      <dgm:spPr/>
      <dgm:t>
        <a:bodyPr/>
        <a:lstStyle/>
        <a:p>
          <a:endParaRPr lang="es-MX" sz="1400">
            <a:latin typeface="+mn-lt"/>
          </a:endParaRPr>
        </a:p>
      </dgm:t>
    </dgm:pt>
    <dgm:pt modelId="{87DF8A55-6652-4311-83BA-F1B0477A7697}" type="sibTrans" cxnId="{7C87D401-4573-4736-A73C-F52391A3AB42}">
      <dgm:prSet/>
      <dgm:spPr/>
      <dgm:t>
        <a:bodyPr/>
        <a:lstStyle/>
        <a:p>
          <a:endParaRPr lang="es-MX" sz="1400">
            <a:latin typeface="+mn-lt"/>
          </a:endParaRPr>
        </a:p>
      </dgm:t>
    </dgm:pt>
    <dgm:pt modelId="{454847D7-A55D-456A-ABBA-25753BB28F80}">
      <dgm:prSet custT="1"/>
      <dgm:spPr/>
      <dgm:t>
        <a:bodyPr/>
        <a:lstStyle/>
        <a:p>
          <a:r>
            <a:rPr lang="es-MX" sz="1200" b="1" dirty="0" smtClean="0">
              <a:latin typeface="+mn-lt"/>
            </a:rPr>
            <a:t>Educación (1)</a:t>
          </a:r>
        </a:p>
      </dgm:t>
    </dgm:pt>
    <dgm:pt modelId="{E49426F4-998B-48FA-B141-00E4C3C3ABDF}" type="parTrans" cxnId="{2792E73D-F88A-4D59-922E-2930DE2CBA74}">
      <dgm:prSet/>
      <dgm:spPr/>
      <dgm:t>
        <a:bodyPr/>
        <a:lstStyle/>
        <a:p>
          <a:endParaRPr lang="es-MX" sz="1400">
            <a:latin typeface="+mn-lt"/>
          </a:endParaRPr>
        </a:p>
      </dgm:t>
    </dgm:pt>
    <dgm:pt modelId="{64F426B4-DEBC-42AA-A5D9-3A8235C26666}" type="sibTrans" cxnId="{2792E73D-F88A-4D59-922E-2930DE2CBA74}">
      <dgm:prSet/>
      <dgm:spPr/>
      <dgm:t>
        <a:bodyPr/>
        <a:lstStyle/>
        <a:p>
          <a:endParaRPr lang="es-MX" sz="1400">
            <a:latin typeface="+mn-lt"/>
          </a:endParaRPr>
        </a:p>
      </dgm:t>
    </dgm:pt>
    <dgm:pt modelId="{6227441F-41BE-4AF6-8A58-802F5AC3FCFC}">
      <dgm:prSet custT="1"/>
      <dgm:spPr/>
      <dgm:t>
        <a:bodyPr/>
        <a:lstStyle/>
        <a:p>
          <a:r>
            <a:rPr lang="es-MX" sz="1200" b="1" dirty="0" smtClean="0">
              <a:latin typeface="+mn-lt"/>
            </a:rPr>
            <a:t>Institucionales de Más Sociedad (1)</a:t>
          </a:r>
          <a:endParaRPr lang="es-MX" sz="1200" dirty="0">
            <a:latin typeface="+mn-lt"/>
          </a:endParaRPr>
        </a:p>
      </dgm:t>
    </dgm:pt>
    <dgm:pt modelId="{8F2B81F5-7734-4485-AA1F-C983665C532A}" type="parTrans" cxnId="{5F22909E-8E65-4F38-9C55-8EBE2C99BEB0}">
      <dgm:prSet/>
      <dgm:spPr/>
      <dgm:t>
        <a:bodyPr/>
        <a:lstStyle/>
        <a:p>
          <a:endParaRPr lang="es-MX" sz="1400">
            <a:latin typeface="+mn-lt"/>
          </a:endParaRPr>
        </a:p>
      </dgm:t>
    </dgm:pt>
    <dgm:pt modelId="{8B33ED07-EF02-4952-A079-1BDC99602B6E}" type="sibTrans" cxnId="{5F22909E-8E65-4F38-9C55-8EBE2C99BEB0}">
      <dgm:prSet/>
      <dgm:spPr/>
      <dgm:t>
        <a:bodyPr/>
        <a:lstStyle/>
        <a:p>
          <a:endParaRPr lang="es-MX" sz="1400">
            <a:latin typeface="+mn-lt"/>
          </a:endParaRPr>
        </a:p>
      </dgm:t>
    </dgm:pt>
    <dgm:pt modelId="{91E3C41A-3E07-4936-8736-57C6003C7D23}">
      <dgm:prSet custT="1"/>
      <dgm:spPr/>
      <dgm:t>
        <a:bodyPr/>
        <a:lstStyle/>
        <a:p>
          <a:r>
            <a:rPr lang="es-MX" sz="1400" b="1" dirty="0" smtClean="0">
              <a:latin typeface="+mn-lt"/>
            </a:rPr>
            <a:t>Protección de datos personales (1)</a:t>
          </a:r>
        </a:p>
      </dgm:t>
    </dgm:pt>
    <dgm:pt modelId="{924D4ECF-ACCF-46DE-BD33-56BF41C201F3}" type="parTrans" cxnId="{A41C580A-4A9F-495B-9DE0-2EE0EEE62D90}">
      <dgm:prSet/>
      <dgm:spPr/>
      <dgm:t>
        <a:bodyPr/>
        <a:lstStyle/>
        <a:p>
          <a:endParaRPr lang="es-MX" sz="1400">
            <a:latin typeface="+mn-lt"/>
          </a:endParaRPr>
        </a:p>
      </dgm:t>
    </dgm:pt>
    <dgm:pt modelId="{F3BA9411-3B91-42D0-8ABB-EEFAC946971A}" type="sibTrans" cxnId="{A41C580A-4A9F-495B-9DE0-2EE0EEE62D90}">
      <dgm:prSet/>
      <dgm:spPr/>
      <dgm:t>
        <a:bodyPr/>
        <a:lstStyle/>
        <a:p>
          <a:endParaRPr lang="es-MX" sz="1400">
            <a:latin typeface="+mn-lt"/>
          </a:endParaRPr>
        </a:p>
      </dgm:t>
    </dgm:pt>
    <dgm:pt modelId="{2160DE91-23A4-46A2-A7C4-919E38680C79}">
      <dgm:prSet custT="1"/>
      <dgm:spPr/>
      <dgm:t>
        <a:bodyPr/>
        <a:lstStyle/>
        <a:p>
          <a:r>
            <a:rPr lang="es-MX" sz="1400" b="1" dirty="0" smtClean="0">
              <a:latin typeface="+mn-lt"/>
            </a:rPr>
            <a:t>Autocuidado (1)</a:t>
          </a:r>
          <a:endParaRPr lang="es-MX" sz="1400" dirty="0" smtClean="0">
            <a:latin typeface="+mn-lt"/>
          </a:endParaRPr>
        </a:p>
      </dgm:t>
    </dgm:pt>
    <dgm:pt modelId="{F224F905-D288-4368-9987-E68304B314AE}" type="parTrans" cxnId="{29F2C5EC-0237-48CC-B5C3-BBD004855523}">
      <dgm:prSet/>
      <dgm:spPr/>
      <dgm:t>
        <a:bodyPr/>
        <a:lstStyle/>
        <a:p>
          <a:endParaRPr lang="es-MX" sz="1400">
            <a:latin typeface="+mn-lt"/>
          </a:endParaRPr>
        </a:p>
      </dgm:t>
    </dgm:pt>
    <dgm:pt modelId="{F961DED8-468B-4EF1-AE26-927F9448ABB4}" type="sibTrans" cxnId="{29F2C5EC-0237-48CC-B5C3-BBD004855523}">
      <dgm:prSet/>
      <dgm:spPr/>
      <dgm:t>
        <a:bodyPr/>
        <a:lstStyle/>
        <a:p>
          <a:endParaRPr lang="es-MX" sz="1400">
            <a:latin typeface="+mn-lt"/>
          </a:endParaRPr>
        </a:p>
      </dgm:t>
    </dgm:pt>
    <dgm:pt modelId="{02AC09EA-36B8-41B3-B4D5-33274B06197E}">
      <dgm:prSet custT="1"/>
      <dgm:spPr/>
      <dgm:t>
        <a:bodyPr/>
        <a:lstStyle/>
        <a:p>
          <a:r>
            <a:rPr lang="es-MX" sz="1200" b="1" dirty="0" smtClean="0">
              <a:latin typeface="+mn-lt"/>
            </a:rPr>
            <a:t>Videos de voluntariado (2)</a:t>
          </a:r>
          <a:endParaRPr lang="es-MX" sz="1200" b="1" dirty="0">
            <a:latin typeface="+mn-lt"/>
          </a:endParaRPr>
        </a:p>
      </dgm:t>
    </dgm:pt>
    <dgm:pt modelId="{C484E062-DF4A-40D4-BA5F-4E2137784277}" type="parTrans" cxnId="{7C9D7F9F-C0FF-480A-8F8D-98957C28BED3}">
      <dgm:prSet/>
      <dgm:spPr/>
      <dgm:t>
        <a:bodyPr/>
        <a:lstStyle/>
        <a:p>
          <a:endParaRPr lang="es-MX" sz="1400">
            <a:latin typeface="+mn-lt"/>
          </a:endParaRPr>
        </a:p>
      </dgm:t>
    </dgm:pt>
    <dgm:pt modelId="{97B0EFD1-7E40-4C89-9540-5E04D1CEB477}" type="sibTrans" cxnId="{7C9D7F9F-C0FF-480A-8F8D-98957C28BED3}">
      <dgm:prSet/>
      <dgm:spPr/>
      <dgm:t>
        <a:bodyPr/>
        <a:lstStyle/>
        <a:p>
          <a:endParaRPr lang="es-MX" sz="1400">
            <a:latin typeface="+mn-lt"/>
          </a:endParaRPr>
        </a:p>
      </dgm:t>
    </dgm:pt>
    <dgm:pt modelId="{C7DA3509-C2B9-485A-81ED-677E4307F701}">
      <dgm:prSet custT="1"/>
      <dgm:spPr/>
      <dgm:t>
        <a:bodyPr/>
        <a:lstStyle/>
        <a:p>
          <a:r>
            <a:rPr lang="es-MX" sz="1200" b="1" dirty="0" smtClean="0">
              <a:latin typeface="+mn-lt"/>
            </a:rPr>
            <a:t>Videos de ciudadanía (1)</a:t>
          </a:r>
          <a:endParaRPr lang="es-MX" sz="1200" b="1" dirty="0">
            <a:latin typeface="+mn-lt"/>
          </a:endParaRPr>
        </a:p>
      </dgm:t>
    </dgm:pt>
    <dgm:pt modelId="{75A76371-903F-4EA2-B770-D65CC7EC7EB8}" type="parTrans" cxnId="{39A05D54-D9A6-4B3A-9DFF-07CD0809833B}">
      <dgm:prSet/>
      <dgm:spPr/>
      <dgm:t>
        <a:bodyPr/>
        <a:lstStyle/>
        <a:p>
          <a:endParaRPr lang="es-MX" sz="1400">
            <a:latin typeface="+mn-lt"/>
          </a:endParaRPr>
        </a:p>
      </dgm:t>
    </dgm:pt>
    <dgm:pt modelId="{6A58F69E-43DB-431D-B28A-094EE8917EFA}" type="sibTrans" cxnId="{39A05D54-D9A6-4B3A-9DFF-07CD0809833B}">
      <dgm:prSet/>
      <dgm:spPr/>
      <dgm:t>
        <a:bodyPr/>
        <a:lstStyle/>
        <a:p>
          <a:endParaRPr lang="es-MX" sz="1400">
            <a:latin typeface="+mn-lt"/>
          </a:endParaRPr>
        </a:p>
      </dgm:t>
    </dgm:pt>
    <dgm:pt modelId="{6665EB4F-742C-4806-BD23-1227DE422A26}">
      <dgm:prSet custT="1"/>
      <dgm:spPr/>
      <dgm:t>
        <a:bodyPr/>
        <a:lstStyle/>
        <a:p>
          <a:r>
            <a:rPr lang="es-MX" sz="1200" b="1" dirty="0" smtClean="0">
              <a:latin typeface="+mn-lt"/>
            </a:rPr>
            <a:t>Videos de aspectos jurídicos (1)</a:t>
          </a:r>
          <a:endParaRPr lang="es-MX" sz="1200" b="1" dirty="0">
            <a:latin typeface="+mn-lt"/>
          </a:endParaRPr>
        </a:p>
      </dgm:t>
    </dgm:pt>
    <dgm:pt modelId="{873D894B-F803-41C0-9613-8B9EA1FA9F85}" type="parTrans" cxnId="{1353AE86-5BF0-40F3-8713-5BFA49F516DB}">
      <dgm:prSet/>
      <dgm:spPr/>
      <dgm:t>
        <a:bodyPr/>
        <a:lstStyle/>
        <a:p>
          <a:endParaRPr lang="es-MX" sz="1400">
            <a:latin typeface="+mn-lt"/>
          </a:endParaRPr>
        </a:p>
      </dgm:t>
    </dgm:pt>
    <dgm:pt modelId="{FF23860F-CE20-4FAD-87E1-211858F94E65}" type="sibTrans" cxnId="{1353AE86-5BF0-40F3-8713-5BFA49F516DB}">
      <dgm:prSet/>
      <dgm:spPr/>
      <dgm:t>
        <a:bodyPr/>
        <a:lstStyle/>
        <a:p>
          <a:endParaRPr lang="es-MX" sz="1400">
            <a:latin typeface="+mn-lt"/>
          </a:endParaRPr>
        </a:p>
      </dgm:t>
    </dgm:pt>
    <dgm:pt modelId="{C4633F21-AD7C-4EE4-8944-3EC7C4D888DB}">
      <dgm:prSet custT="1"/>
      <dgm:spPr/>
      <dgm:t>
        <a:bodyPr/>
        <a:lstStyle/>
        <a:p>
          <a:r>
            <a:rPr lang="es-MX" sz="1200" b="1" dirty="0" smtClean="0">
              <a:latin typeface="+mn-lt"/>
            </a:rPr>
            <a:t>Videos de Responsabilidad Social Empresarial (2)</a:t>
          </a:r>
          <a:endParaRPr lang="es-MX" sz="1200" b="1" dirty="0">
            <a:latin typeface="+mn-lt"/>
          </a:endParaRPr>
        </a:p>
      </dgm:t>
    </dgm:pt>
    <dgm:pt modelId="{65165296-0B02-4A9F-9F97-A13E8A0A81E7}" type="parTrans" cxnId="{109646EA-A86E-46A0-B869-640FD47E77AF}">
      <dgm:prSet/>
      <dgm:spPr/>
      <dgm:t>
        <a:bodyPr/>
        <a:lstStyle/>
        <a:p>
          <a:endParaRPr lang="es-MX" sz="1400">
            <a:latin typeface="+mn-lt"/>
          </a:endParaRPr>
        </a:p>
      </dgm:t>
    </dgm:pt>
    <dgm:pt modelId="{C82B28E1-3106-41EA-9B44-67E7F7E41132}" type="sibTrans" cxnId="{109646EA-A86E-46A0-B869-640FD47E77AF}">
      <dgm:prSet/>
      <dgm:spPr/>
      <dgm:t>
        <a:bodyPr/>
        <a:lstStyle/>
        <a:p>
          <a:endParaRPr lang="es-MX" sz="1400">
            <a:latin typeface="+mn-lt"/>
          </a:endParaRPr>
        </a:p>
      </dgm:t>
    </dgm:pt>
    <dgm:pt modelId="{2DB8A430-BBB4-4CBD-B6D8-0372BD3FE3F4}">
      <dgm:prSet custT="1"/>
      <dgm:spPr/>
      <dgm:t>
        <a:bodyPr/>
        <a:lstStyle/>
        <a:p>
          <a:r>
            <a:rPr lang="es-MX" sz="1200" b="1" dirty="0" smtClean="0">
              <a:latin typeface="+mn-lt"/>
            </a:rPr>
            <a:t>Videos de Investigación sobre sociedad civil (5)</a:t>
          </a:r>
          <a:endParaRPr lang="es-MX" sz="1200" b="1" dirty="0">
            <a:latin typeface="+mn-lt"/>
          </a:endParaRPr>
        </a:p>
      </dgm:t>
    </dgm:pt>
    <dgm:pt modelId="{F82CE634-4340-4630-AB3A-1DC3DAB1231C}" type="parTrans" cxnId="{28ADF458-E2F4-43F9-86DA-2F6DBDBA1373}">
      <dgm:prSet/>
      <dgm:spPr/>
      <dgm:t>
        <a:bodyPr/>
        <a:lstStyle/>
        <a:p>
          <a:endParaRPr lang="es-MX" sz="1400">
            <a:latin typeface="+mn-lt"/>
          </a:endParaRPr>
        </a:p>
      </dgm:t>
    </dgm:pt>
    <dgm:pt modelId="{15276B15-7608-4836-A848-E8D6EFA7D461}" type="sibTrans" cxnId="{28ADF458-E2F4-43F9-86DA-2F6DBDBA1373}">
      <dgm:prSet/>
      <dgm:spPr/>
      <dgm:t>
        <a:bodyPr/>
        <a:lstStyle/>
        <a:p>
          <a:endParaRPr lang="es-MX" sz="1400">
            <a:latin typeface="+mn-lt"/>
          </a:endParaRPr>
        </a:p>
      </dgm:t>
    </dgm:pt>
    <dgm:pt modelId="{DB112FC5-BAAF-487B-A8E5-2E6EC2EF95BD}" type="pres">
      <dgm:prSet presAssocID="{A25E4FF2-1C6A-4207-9FA7-3C59AB79B09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984090E-8A8E-47F0-B1C1-CD8E329C7F49}" type="pres">
      <dgm:prSet presAssocID="{DC8F5EF6-DB05-4C11-9941-BD33AA4FECBD}" presName="linNode" presStyleCnt="0"/>
      <dgm:spPr/>
      <dgm:t>
        <a:bodyPr/>
        <a:lstStyle/>
        <a:p>
          <a:endParaRPr lang="es-MX"/>
        </a:p>
      </dgm:t>
    </dgm:pt>
    <dgm:pt modelId="{B48211FC-8878-4389-AA77-42A4281A4F0E}" type="pres">
      <dgm:prSet presAssocID="{DC8F5EF6-DB05-4C11-9941-BD33AA4FECBD}" presName="parentText" presStyleLbl="node1" presStyleIdx="0" presStyleCnt="4" custLinFactNeighborX="-96" custLinFactNeighborY="-781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FBB59C2-DC9C-4DDB-A4A6-617A8D925F08}" type="pres">
      <dgm:prSet presAssocID="{DC8F5EF6-DB05-4C11-9941-BD33AA4FECBD}" presName="descendantText" presStyleLbl="alignAccFollowNode1" presStyleIdx="0" presStyleCnt="4" custScaleX="77340" custScaleY="28317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F9E9079-E2AE-40E2-B5B7-728DABB78828}" type="pres">
      <dgm:prSet presAssocID="{85B348E7-675B-4B5B-A5A4-047ABFB95729}" presName="sp" presStyleCnt="0"/>
      <dgm:spPr/>
      <dgm:t>
        <a:bodyPr/>
        <a:lstStyle/>
        <a:p>
          <a:endParaRPr lang="es-MX"/>
        </a:p>
      </dgm:t>
    </dgm:pt>
    <dgm:pt modelId="{B123324D-1122-448A-AC50-83CE8EFB01DC}" type="pres">
      <dgm:prSet presAssocID="{0AB5D7F0-5425-4EFC-B957-9FD09D12E3AD}" presName="linNode" presStyleCnt="0"/>
      <dgm:spPr/>
      <dgm:t>
        <a:bodyPr/>
        <a:lstStyle/>
        <a:p>
          <a:endParaRPr lang="es-MX"/>
        </a:p>
      </dgm:t>
    </dgm:pt>
    <dgm:pt modelId="{1BA41D2B-F78D-40B0-B3B2-144EC9612254}" type="pres">
      <dgm:prSet presAssocID="{0AB5D7F0-5425-4EFC-B957-9FD09D12E3AD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175414D-9EFC-4D17-9E3D-4BAED7662728}" type="pres">
      <dgm:prSet presAssocID="{0AB5D7F0-5425-4EFC-B957-9FD09D12E3AD}" presName="descendantText" presStyleLbl="alignAccFollowNode1" presStyleIdx="1" presStyleCnt="4" custScaleX="7773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99EB01E-1DCD-4506-9D9A-207C3F822BC2}" type="pres">
      <dgm:prSet presAssocID="{81091A08-E071-4AD5-BF54-F15E2D35E029}" presName="sp" presStyleCnt="0"/>
      <dgm:spPr/>
      <dgm:t>
        <a:bodyPr/>
        <a:lstStyle/>
        <a:p>
          <a:endParaRPr lang="es-MX"/>
        </a:p>
      </dgm:t>
    </dgm:pt>
    <dgm:pt modelId="{D3ABC80A-D81D-4CE3-AE83-38DE75EEBF0D}" type="pres">
      <dgm:prSet presAssocID="{DFFBB261-2709-4716-9CF2-99EF83EF6746}" presName="linNode" presStyleCnt="0"/>
      <dgm:spPr/>
      <dgm:t>
        <a:bodyPr/>
        <a:lstStyle/>
        <a:p>
          <a:endParaRPr lang="es-MX"/>
        </a:p>
      </dgm:t>
    </dgm:pt>
    <dgm:pt modelId="{6430D0AA-84FB-4B54-887F-A708738BAE55}" type="pres">
      <dgm:prSet presAssocID="{DFFBB261-2709-4716-9CF2-99EF83EF6746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B11A42E-5774-41C6-96EC-D365FBFAAED8}" type="pres">
      <dgm:prSet presAssocID="{DFFBB261-2709-4716-9CF2-99EF83EF6746}" presName="descendantText" presStyleLbl="alignAccFollowNode1" presStyleIdx="2" presStyleCnt="4" custScaleX="7734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CAA2A83-C8D4-4BFF-BB99-326069002F5E}" type="pres">
      <dgm:prSet presAssocID="{12AB8E3C-2AE7-4E38-A7B9-1E88768D45FC}" presName="sp" presStyleCnt="0"/>
      <dgm:spPr/>
      <dgm:t>
        <a:bodyPr/>
        <a:lstStyle/>
        <a:p>
          <a:endParaRPr lang="es-MX"/>
        </a:p>
      </dgm:t>
    </dgm:pt>
    <dgm:pt modelId="{161D254F-2666-42A7-8153-132766CCC8B2}" type="pres">
      <dgm:prSet presAssocID="{9EA71D19-4922-4F26-8683-95F38B2F9BC2}" presName="linNode" presStyleCnt="0"/>
      <dgm:spPr/>
      <dgm:t>
        <a:bodyPr/>
        <a:lstStyle/>
        <a:p>
          <a:endParaRPr lang="es-MX"/>
        </a:p>
      </dgm:t>
    </dgm:pt>
    <dgm:pt modelId="{A44832BA-FB19-4C11-84E7-F4598439BF37}" type="pres">
      <dgm:prSet presAssocID="{9EA71D19-4922-4F26-8683-95F38B2F9BC2}" presName="parentText" presStyleLbl="node1" presStyleIdx="3" presStyleCnt="4" custLinFactNeighborX="-213" custLinFactNeighborY="8992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F21C391-D47F-4663-8D73-F56103946082}" type="pres">
      <dgm:prSet presAssocID="{9EA71D19-4922-4F26-8683-95F38B2F9BC2}" presName="descendantText" presStyleLbl="alignAccFollowNode1" presStyleIdx="3" presStyleCnt="4" custScaleX="7812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C9D7F9F-C0FF-480A-8F8D-98957C28BED3}" srcId="{DC8F5EF6-DB05-4C11-9941-BD33AA4FECBD}" destId="{02AC09EA-36B8-41B3-B4D5-33274B06197E}" srcOrd="4" destOrd="0" parTransId="{C484E062-DF4A-40D4-BA5F-4E2137784277}" sibTransId="{97B0EFD1-7E40-4C89-9540-5E04D1CEB477}"/>
    <dgm:cxn modelId="{08AF63E9-1A97-474D-BF7F-DF455D4B3D39}" type="presOf" srcId="{DC8F5EF6-DB05-4C11-9941-BD33AA4FECBD}" destId="{B48211FC-8878-4389-AA77-42A4281A4F0E}" srcOrd="0" destOrd="0" presId="urn:microsoft.com/office/officeart/2005/8/layout/vList5"/>
    <dgm:cxn modelId="{90EC53AC-2348-49EE-93E4-630FB8A0F675}" type="presOf" srcId="{139E6CA4-1B38-493A-8915-C247F1F930A2}" destId="{4FBB59C2-DC9C-4DDB-A4A6-617A8D925F08}" srcOrd="0" destOrd="1" presId="urn:microsoft.com/office/officeart/2005/8/layout/vList5"/>
    <dgm:cxn modelId="{59820FFA-5A13-4867-B2E9-F3787F19EA89}" srcId="{0AB5D7F0-5425-4EFC-B957-9FD09D12E3AD}" destId="{13A29E15-F550-4596-ADDD-A66BEA3E0FA3}" srcOrd="0" destOrd="0" parTransId="{5F9DF650-3552-4A29-BB2B-B8E4B264D117}" sibTransId="{D2210449-643D-4F2D-9DC5-35CB6B3D7CFA}"/>
    <dgm:cxn modelId="{8818C560-7523-4CA6-962E-E8A0497242FD}" srcId="{A25E4FF2-1C6A-4207-9FA7-3C59AB79B090}" destId="{9EA71D19-4922-4F26-8683-95F38B2F9BC2}" srcOrd="3" destOrd="0" parTransId="{5F31A777-D6CB-4C3E-8E00-252140004095}" sibTransId="{C5119065-68CE-4E95-A016-94384AEB3470}"/>
    <dgm:cxn modelId="{5F22909E-8E65-4F38-9C55-8EBE2C99BEB0}" srcId="{DC8F5EF6-DB05-4C11-9941-BD33AA4FECBD}" destId="{6227441F-41BE-4AF6-8A58-802F5AC3FCFC}" srcOrd="3" destOrd="0" parTransId="{8F2B81F5-7734-4485-AA1F-C983665C532A}" sibTransId="{8B33ED07-EF02-4952-A079-1BDC99602B6E}"/>
    <dgm:cxn modelId="{A41C580A-4A9F-495B-9DE0-2EE0EEE62D90}" srcId="{9EA71D19-4922-4F26-8683-95F38B2F9BC2}" destId="{91E3C41A-3E07-4936-8736-57C6003C7D23}" srcOrd="1" destOrd="0" parTransId="{924D4ECF-ACCF-46DE-BD33-56BF41C201F3}" sibTransId="{F3BA9411-3B91-42D0-8ABB-EEFAC946971A}"/>
    <dgm:cxn modelId="{DF06EB8D-42D1-472E-B145-AB23484E767D}" type="presOf" srcId="{2DB8A430-BBB4-4CBD-B6D8-0372BD3FE3F4}" destId="{4FBB59C2-DC9C-4DDB-A4A6-617A8D925F08}" srcOrd="0" destOrd="8" presId="urn:microsoft.com/office/officeart/2005/8/layout/vList5"/>
    <dgm:cxn modelId="{06A03FEC-8526-4E5D-BE3E-AE2EF30AC8C0}" srcId="{A25E4FF2-1C6A-4207-9FA7-3C59AB79B090}" destId="{DFFBB261-2709-4716-9CF2-99EF83EF6746}" srcOrd="2" destOrd="0" parTransId="{D5D47469-6077-4234-8B56-78864197D9EF}" sibTransId="{12AB8E3C-2AE7-4E38-A7B9-1E88768D45FC}"/>
    <dgm:cxn modelId="{7F025FD9-0A47-4006-8B1B-9D18716E58D4}" type="presOf" srcId="{6227441F-41BE-4AF6-8A58-802F5AC3FCFC}" destId="{4FBB59C2-DC9C-4DDB-A4A6-617A8D925F08}" srcOrd="0" destOrd="3" presId="urn:microsoft.com/office/officeart/2005/8/layout/vList5"/>
    <dgm:cxn modelId="{4711D999-B305-4CB6-84BA-C331F7DC7AD4}" type="presOf" srcId="{6665EB4F-742C-4806-BD23-1227DE422A26}" destId="{4FBB59C2-DC9C-4DDB-A4A6-617A8D925F08}" srcOrd="0" destOrd="6" presId="urn:microsoft.com/office/officeart/2005/8/layout/vList5"/>
    <dgm:cxn modelId="{28ADF458-E2F4-43F9-86DA-2F6DBDBA1373}" srcId="{DC8F5EF6-DB05-4C11-9941-BD33AA4FECBD}" destId="{2DB8A430-BBB4-4CBD-B6D8-0372BD3FE3F4}" srcOrd="8" destOrd="0" parTransId="{F82CE634-4340-4630-AB3A-1DC3DAB1231C}" sibTransId="{15276B15-7608-4836-A848-E8D6EFA7D461}"/>
    <dgm:cxn modelId="{3DA1500E-F179-4939-A56C-D4AA27186A18}" type="presOf" srcId="{C7B58DFA-4A9F-4C28-89E3-2883DE9AE311}" destId="{CF21C391-D47F-4663-8D73-F56103946082}" srcOrd="0" destOrd="0" presId="urn:microsoft.com/office/officeart/2005/8/layout/vList5"/>
    <dgm:cxn modelId="{109646EA-A86E-46A0-B869-640FD47E77AF}" srcId="{DC8F5EF6-DB05-4C11-9941-BD33AA4FECBD}" destId="{C4633F21-AD7C-4EE4-8944-3EC7C4D888DB}" srcOrd="7" destOrd="0" parTransId="{65165296-0B02-4A9F-9F97-A13E8A0A81E7}" sibTransId="{C82B28E1-3106-41EA-9B44-67E7F7E41132}"/>
    <dgm:cxn modelId="{FC305C7E-F1F1-4C8B-99F2-7D5F7749384F}" type="presOf" srcId="{91E3C41A-3E07-4936-8736-57C6003C7D23}" destId="{CF21C391-D47F-4663-8D73-F56103946082}" srcOrd="0" destOrd="1" presId="urn:microsoft.com/office/officeart/2005/8/layout/vList5"/>
    <dgm:cxn modelId="{E8DA493F-B596-4239-AEE3-ECC7038ACB0E}" type="presOf" srcId="{9EA71D19-4922-4F26-8683-95F38B2F9BC2}" destId="{A44832BA-FB19-4C11-84E7-F4598439BF37}" srcOrd="0" destOrd="0" presId="urn:microsoft.com/office/officeart/2005/8/layout/vList5"/>
    <dgm:cxn modelId="{1353AE86-5BF0-40F3-8713-5BFA49F516DB}" srcId="{DC8F5EF6-DB05-4C11-9941-BD33AA4FECBD}" destId="{6665EB4F-742C-4806-BD23-1227DE422A26}" srcOrd="6" destOrd="0" parTransId="{873D894B-F803-41C0-9613-8B9EA1FA9F85}" sibTransId="{FF23860F-CE20-4FAD-87E1-211858F94E65}"/>
    <dgm:cxn modelId="{5A5C6048-B13B-4B75-B213-6A00D9F8D70E}" srcId="{DC8F5EF6-DB05-4C11-9941-BD33AA4FECBD}" destId="{D770657B-BDFA-450A-98FB-FCBD85B337AB}" srcOrd="0" destOrd="0" parTransId="{873A9997-4EA3-4475-8653-60E4AD135B3A}" sibTransId="{394DC899-0983-4FA4-806D-E9007D59D829}"/>
    <dgm:cxn modelId="{39A05D54-D9A6-4B3A-9DFF-07CD0809833B}" srcId="{DC8F5EF6-DB05-4C11-9941-BD33AA4FECBD}" destId="{C7DA3509-C2B9-485A-81ED-677E4307F701}" srcOrd="5" destOrd="0" parTransId="{75A76371-903F-4EA2-B770-D65CC7EC7EB8}" sibTransId="{6A58F69E-43DB-431D-B28A-094EE8917EFA}"/>
    <dgm:cxn modelId="{C55A9202-FD15-4274-A3B3-6563CBB47ADE}" srcId="{A25E4FF2-1C6A-4207-9FA7-3C59AB79B090}" destId="{0AB5D7F0-5425-4EFC-B957-9FD09D12E3AD}" srcOrd="1" destOrd="0" parTransId="{FED4FD27-0731-4D66-87E5-5C7C2ABD1EE9}" sibTransId="{81091A08-E071-4AD5-BF54-F15E2D35E029}"/>
    <dgm:cxn modelId="{C12B4130-D803-4E41-855F-B62F15946758}" srcId="{DFFBB261-2709-4716-9CF2-99EF83EF6746}" destId="{63182D12-F9DC-4730-A83B-864D91C49100}" srcOrd="0" destOrd="0" parTransId="{58F8151F-1053-482C-9BA2-8F12E56C6E81}" sibTransId="{73A03863-C160-4DE1-851F-B2E4D3634205}"/>
    <dgm:cxn modelId="{2792E73D-F88A-4D59-922E-2930DE2CBA74}" srcId="{DC8F5EF6-DB05-4C11-9941-BD33AA4FECBD}" destId="{454847D7-A55D-456A-ABBA-25753BB28F80}" srcOrd="2" destOrd="0" parTransId="{E49426F4-998B-48FA-B141-00E4C3C3ABDF}" sibTransId="{64F426B4-DEBC-42AA-A5D9-3A8235C26666}"/>
    <dgm:cxn modelId="{68C555BD-1F27-4123-A7D1-EDF8747091E7}" type="presOf" srcId="{13A29E15-F550-4596-ADDD-A66BEA3E0FA3}" destId="{0175414D-9EFC-4D17-9E3D-4BAED7662728}" srcOrd="0" destOrd="0" presId="urn:microsoft.com/office/officeart/2005/8/layout/vList5"/>
    <dgm:cxn modelId="{F32EEB9B-9D30-4E0C-B3E7-F94309AC3A30}" type="presOf" srcId="{2160DE91-23A4-46A2-A7C4-919E38680C79}" destId="{CF21C391-D47F-4663-8D73-F56103946082}" srcOrd="0" destOrd="2" presId="urn:microsoft.com/office/officeart/2005/8/layout/vList5"/>
    <dgm:cxn modelId="{F654F575-63D5-4600-8E5C-1EB1383A993A}" type="presOf" srcId="{D770657B-BDFA-450A-98FB-FCBD85B337AB}" destId="{4FBB59C2-DC9C-4DDB-A4A6-617A8D925F08}" srcOrd="0" destOrd="0" presId="urn:microsoft.com/office/officeart/2005/8/layout/vList5"/>
    <dgm:cxn modelId="{56546E30-4D4B-46D7-8C1C-2FD13339FB1B}" type="presOf" srcId="{02AC09EA-36B8-41B3-B4D5-33274B06197E}" destId="{4FBB59C2-DC9C-4DDB-A4A6-617A8D925F08}" srcOrd="0" destOrd="4" presId="urn:microsoft.com/office/officeart/2005/8/layout/vList5"/>
    <dgm:cxn modelId="{F66908C9-615C-45AD-8199-572967753D23}" srcId="{A25E4FF2-1C6A-4207-9FA7-3C59AB79B090}" destId="{DC8F5EF6-DB05-4C11-9941-BD33AA4FECBD}" srcOrd="0" destOrd="0" parTransId="{24010236-43E6-4B30-A2BB-A8A694CBB94E}" sibTransId="{85B348E7-675B-4B5B-A5A4-047ABFB95729}"/>
    <dgm:cxn modelId="{7D16CC62-F224-4022-8460-00FC8800F843}" type="presOf" srcId="{0AB5D7F0-5425-4EFC-B957-9FD09D12E3AD}" destId="{1BA41D2B-F78D-40B0-B3B2-144EC9612254}" srcOrd="0" destOrd="0" presId="urn:microsoft.com/office/officeart/2005/8/layout/vList5"/>
    <dgm:cxn modelId="{D00D0C64-0816-49A1-B030-14117EE03ADE}" type="presOf" srcId="{63182D12-F9DC-4730-A83B-864D91C49100}" destId="{8B11A42E-5774-41C6-96EC-D365FBFAAED8}" srcOrd="0" destOrd="0" presId="urn:microsoft.com/office/officeart/2005/8/layout/vList5"/>
    <dgm:cxn modelId="{2766E173-C0B1-485E-9D7A-CC2B1A1C6B14}" srcId="{9EA71D19-4922-4F26-8683-95F38B2F9BC2}" destId="{C7B58DFA-4A9F-4C28-89E3-2883DE9AE311}" srcOrd="0" destOrd="0" parTransId="{906B1E22-A04D-4CC3-B4EE-F3EDB6D0A29D}" sibTransId="{CA9EFDAD-05B3-4571-9212-E9F51EE582CA}"/>
    <dgm:cxn modelId="{418C9E2A-94FC-4E0A-AA4C-95C250AEC626}" type="presOf" srcId="{DFFBB261-2709-4716-9CF2-99EF83EF6746}" destId="{6430D0AA-84FB-4B54-887F-A708738BAE55}" srcOrd="0" destOrd="0" presId="urn:microsoft.com/office/officeart/2005/8/layout/vList5"/>
    <dgm:cxn modelId="{F9FE5401-F08C-43EC-A8DE-5BCB6EED4A8B}" type="presOf" srcId="{C4633F21-AD7C-4EE4-8944-3EC7C4D888DB}" destId="{4FBB59C2-DC9C-4DDB-A4A6-617A8D925F08}" srcOrd="0" destOrd="7" presId="urn:microsoft.com/office/officeart/2005/8/layout/vList5"/>
    <dgm:cxn modelId="{7A0A5C7F-A67F-4747-AFCF-5CD0ABDD7033}" type="presOf" srcId="{C7DA3509-C2B9-485A-81ED-677E4307F701}" destId="{4FBB59C2-DC9C-4DDB-A4A6-617A8D925F08}" srcOrd="0" destOrd="5" presId="urn:microsoft.com/office/officeart/2005/8/layout/vList5"/>
    <dgm:cxn modelId="{1070AD1A-389C-446B-898A-53B4449559EB}" type="presOf" srcId="{A25E4FF2-1C6A-4207-9FA7-3C59AB79B090}" destId="{DB112FC5-BAAF-487B-A8E5-2E6EC2EF95BD}" srcOrd="0" destOrd="0" presId="urn:microsoft.com/office/officeart/2005/8/layout/vList5"/>
    <dgm:cxn modelId="{0248ED63-173D-4EAC-969B-A8C60A533C71}" type="presOf" srcId="{454847D7-A55D-456A-ABBA-25753BB28F80}" destId="{4FBB59C2-DC9C-4DDB-A4A6-617A8D925F08}" srcOrd="0" destOrd="2" presId="urn:microsoft.com/office/officeart/2005/8/layout/vList5"/>
    <dgm:cxn modelId="{7C87D401-4573-4736-A73C-F52391A3AB42}" srcId="{DC8F5EF6-DB05-4C11-9941-BD33AA4FECBD}" destId="{139E6CA4-1B38-493A-8915-C247F1F930A2}" srcOrd="1" destOrd="0" parTransId="{3FCA463F-5D85-4FA3-BA95-777EE520E99F}" sibTransId="{87DF8A55-6652-4311-83BA-F1B0477A7697}"/>
    <dgm:cxn modelId="{29F2C5EC-0237-48CC-B5C3-BBD004855523}" srcId="{9EA71D19-4922-4F26-8683-95F38B2F9BC2}" destId="{2160DE91-23A4-46A2-A7C4-919E38680C79}" srcOrd="2" destOrd="0" parTransId="{F224F905-D288-4368-9987-E68304B314AE}" sibTransId="{F961DED8-468B-4EF1-AE26-927F9448ABB4}"/>
    <dgm:cxn modelId="{0596E0D0-7BB4-44A7-BF5D-778F3C1D7771}" type="presParOf" srcId="{DB112FC5-BAAF-487B-A8E5-2E6EC2EF95BD}" destId="{3984090E-8A8E-47F0-B1C1-CD8E329C7F49}" srcOrd="0" destOrd="0" presId="urn:microsoft.com/office/officeart/2005/8/layout/vList5"/>
    <dgm:cxn modelId="{7C0408DC-C804-4D5E-AC6F-32307A0D0B94}" type="presParOf" srcId="{3984090E-8A8E-47F0-B1C1-CD8E329C7F49}" destId="{B48211FC-8878-4389-AA77-42A4281A4F0E}" srcOrd="0" destOrd="0" presId="urn:microsoft.com/office/officeart/2005/8/layout/vList5"/>
    <dgm:cxn modelId="{22DD74C5-38EE-474B-92F6-E02BB9EB7E6D}" type="presParOf" srcId="{3984090E-8A8E-47F0-B1C1-CD8E329C7F49}" destId="{4FBB59C2-DC9C-4DDB-A4A6-617A8D925F08}" srcOrd="1" destOrd="0" presId="urn:microsoft.com/office/officeart/2005/8/layout/vList5"/>
    <dgm:cxn modelId="{EFAAB599-51BE-4A62-AF9C-D45661CDED00}" type="presParOf" srcId="{DB112FC5-BAAF-487B-A8E5-2E6EC2EF95BD}" destId="{DF9E9079-E2AE-40E2-B5B7-728DABB78828}" srcOrd="1" destOrd="0" presId="urn:microsoft.com/office/officeart/2005/8/layout/vList5"/>
    <dgm:cxn modelId="{F9834FFC-1D1C-491A-8514-E090E85BB4F5}" type="presParOf" srcId="{DB112FC5-BAAF-487B-A8E5-2E6EC2EF95BD}" destId="{B123324D-1122-448A-AC50-83CE8EFB01DC}" srcOrd="2" destOrd="0" presId="urn:microsoft.com/office/officeart/2005/8/layout/vList5"/>
    <dgm:cxn modelId="{B0C509F1-9138-4741-9DC7-62DDEDEFFC68}" type="presParOf" srcId="{B123324D-1122-448A-AC50-83CE8EFB01DC}" destId="{1BA41D2B-F78D-40B0-B3B2-144EC9612254}" srcOrd="0" destOrd="0" presId="urn:microsoft.com/office/officeart/2005/8/layout/vList5"/>
    <dgm:cxn modelId="{81825BC6-7475-4113-9F83-871C983C07C2}" type="presParOf" srcId="{B123324D-1122-448A-AC50-83CE8EFB01DC}" destId="{0175414D-9EFC-4D17-9E3D-4BAED7662728}" srcOrd="1" destOrd="0" presId="urn:microsoft.com/office/officeart/2005/8/layout/vList5"/>
    <dgm:cxn modelId="{7552A2C9-7B51-4907-9A6A-ECFC2707F794}" type="presParOf" srcId="{DB112FC5-BAAF-487B-A8E5-2E6EC2EF95BD}" destId="{799EB01E-1DCD-4506-9D9A-207C3F822BC2}" srcOrd="3" destOrd="0" presId="urn:microsoft.com/office/officeart/2005/8/layout/vList5"/>
    <dgm:cxn modelId="{6030F33E-C6CF-42AF-887B-422C5F3A2E55}" type="presParOf" srcId="{DB112FC5-BAAF-487B-A8E5-2E6EC2EF95BD}" destId="{D3ABC80A-D81D-4CE3-AE83-38DE75EEBF0D}" srcOrd="4" destOrd="0" presId="urn:microsoft.com/office/officeart/2005/8/layout/vList5"/>
    <dgm:cxn modelId="{B48974B4-536F-41A8-B6D1-4E97BD0A2A39}" type="presParOf" srcId="{D3ABC80A-D81D-4CE3-AE83-38DE75EEBF0D}" destId="{6430D0AA-84FB-4B54-887F-A708738BAE55}" srcOrd="0" destOrd="0" presId="urn:microsoft.com/office/officeart/2005/8/layout/vList5"/>
    <dgm:cxn modelId="{0BB3186F-55D2-4DC4-AF24-C24858F4E921}" type="presParOf" srcId="{D3ABC80A-D81D-4CE3-AE83-38DE75EEBF0D}" destId="{8B11A42E-5774-41C6-96EC-D365FBFAAED8}" srcOrd="1" destOrd="0" presId="urn:microsoft.com/office/officeart/2005/8/layout/vList5"/>
    <dgm:cxn modelId="{78D9751A-4F85-4308-987D-2020F2A1DFE3}" type="presParOf" srcId="{DB112FC5-BAAF-487B-A8E5-2E6EC2EF95BD}" destId="{5CAA2A83-C8D4-4BFF-BB99-326069002F5E}" srcOrd="5" destOrd="0" presId="urn:microsoft.com/office/officeart/2005/8/layout/vList5"/>
    <dgm:cxn modelId="{0A222CD1-A7D4-4729-861D-C9234B6E4D54}" type="presParOf" srcId="{DB112FC5-BAAF-487B-A8E5-2E6EC2EF95BD}" destId="{161D254F-2666-42A7-8153-132766CCC8B2}" srcOrd="6" destOrd="0" presId="urn:microsoft.com/office/officeart/2005/8/layout/vList5"/>
    <dgm:cxn modelId="{FECCE6C1-8B15-44BE-8C63-D5E5E99EF261}" type="presParOf" srcId="{161D254F-2666-42A7-8153-132766CCC8B2}" destId="{A44832BA-FB19-4C11-84E7-F4598439BF37}" srcOrd="0" destOrd="0" presId="urn:microsoft.com/office/officeart/2005/8/layout/vList5"/>
    <dgm:cxn modelId="{1B150A61-8A77-4FFD-8CDA-A7BE007EAD07}" type="presParOf" srcId="{161D254F-2666-42A7-8153-132766CCC8B2}" destId="{CF21C391-D47F-4663-8D73-F5610394608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E41FD2-11CE-4F47-99C2-E64EC3901E52}" type="doc">
      <dgm:prSet loTypeId="urn:microsoft.com/office/officeart/2005/8/layout/hList7" loCatId="list" qsTypeId="urn:microsoft.com/office/officeart/2005/8/quickstyle/simple1" qsCatId="simple" csTypeId="urn:microsoft.com/office/officeart/2005/8/colors/accent2_2" csCatId="accent2" phldr="1"/>
      <dgm:spPr/>
    </dgm:pt>
    <dgm:pt modelId="{6A28191D-8CA4-4F3C-8BC7-FD8B877E2D18}">
      <dgm:prSet phldrT="[Text]"/>
      <dgm:spPr/>
      <dgm:t>
        <a:bodyPr/>
        <a:lstStyle/>
        <a:p>
          <a:r>
            <a:rPr lang="es-MX" dirty="0" smtClean="0"/>
            <a:t>Redes Sociales</a:t>
          </a:r>
        </a:p>
        <a:p>
          <a:r>
            <a:rPr lang="es-MX" b="1" dirty="0" smtClean="0"/>
            <a:t>Fernando Rodríguez  </a:t>
          </a:r>
        </a:p>
        <a:p>
          <a:r>
            <a:rPr lang="es-MX" b="1" dirty="0" smtClean="0"/>
            <a:t>326 participantes</a:t>
          </a:r>
          <a:endParaRPr lang="es-MX" b="1" dirty="0"/>
        </a:p>
      </dgm:t>
    </dgm:pt>
    <dgm:pt modelId="{052EA7C7-4BF2-410A-B958-D72EE0FF3554}" type="parTrans" cxnId="{AAF6F0AC-C375-4E37-8BC2-63E7251DDAD2}">
      <dgm:prSet/>
      <dgm:spPr/>
      <dgm:t>
        <a:bodyPr/>
        <a:lstStyle/>
        <a:p>
          <a:endParaRPr lang="es-MX"/>
        </a:p>
      </dgm:t>
    </dgm:pt>
    <dgm:pt modelId="{8CE2E442-9B18-45A9-8798-0FE7DB5FE3FD}" type="sibTrans" cxnId="{AAF6F0AC-C375-4E37-8BC2-63E7251DDAD2}">
      <dgm:prSet/>
      <dgm:spPr/>
      <dgm:t>
        <a:bodyPr/>
        <a:lstStyle/>
        <a:p>
          <a:endParaRPr lang="es-MX"/>
        </a:p>
      </dgm:t>
    </dgm:pt>
    <dgm:pt modelId="{03F900FD-20B5-40DA-8802-2C537729055F}">
      <dgm:prSet phldrT="[Text]"/>
      <dgm:spPr/>
      <dgm:t>
        <a:bodyPr/>
        <a:lstStyle/>
        <a:p>
          <a:r>
            <a:rPr lang="es-MX" dirty="0" smtClean="0"/>
            <a:t>Donativos Mayores</a:t>
          </a:r>
        </a:p>
        <a:p>
          <a:r>
            <a:rPr lang="es-MX" b="1" dirty="0" smtClean="0"/>
            <a:t>Julio Ochoa   </a:t>
          </a:r>
        </a:p>
        <a:p>
          <a:r>
            <a:rPr lang="es-MX" b="1" dirty="0" smtClean="0"/>
            <a:t> 153 participantes</a:t>
          </a:r>
          <a:endParaRPr lang="es-MX" b="1" dirty="0"/>
        </a:p>
      </dgm:t>
    </dgm:pt>
    <dgm:pt modelId="{A9CD1DCD-920A-4AFA-9664-A9030AF6BAE6}" type="parTrans" cxnId="{E527F6FA-6F34-4DB0-88C2-D9E9DCF35588}">
      <dgm:prSet/>
      <dgm:spPr/>
      <dgm:t>
        <a:bodyPr/>
        <a:lstStyle/>
        <a:p>
          <a:endParaRPr lang="es-MX"/>
        </a:p>
      </dgm:t>
    </dgm:pt>
    <dgm:pt modelId="{A40F313A-3C08-46BE-9E1C-154F72194B39}" type="sibTrans" cxnId="{E527F6FA-6F34-4DB0-88C2-D9E9DCF35588}">
      <dgm:prSet/>
      <dgm:spPr/>
      <dgm:t>
        <a:bodyPr/>
        <a:lstStyle/>
        <a:p>
          <a:endParaRPr lang="es-MX"/>
        </a:p>
      </dgm:t>
    </dgm:pt>
    <dgm:pt modelId="{B7A25EF7-D614-49AB-BAFB-AAB6D1F5C489}">
      <dgm:prSet phldrT="[Text]"/>
      <dgm:spPr/>
      <dgm:t>
        <a:bodyPr/>
        <a:lstStyle/>
        <a:p>
          <a:r>
            <a:rPr lang="es-MX" dirty="0" smtClean="0"/>
            <a:t>Protección de datos personales: Obligaciones y derechos para las OSC             </a:t>
          </a:r>
        </a:p>
        <a:p>
          <a:r>
            <a:rPr lang="es-MX" dirty="0" smtClean="0"/>
            <a:t> </a:t>
          </a:r>
          <a:r>
            <a:rPr lang="es-MX" b="1" dirty="0" smtClean="0"/>
            <a:t>Sergio López, Vinculación con Sociedad Civil del IFAI</a:t>
          </a:r>
        </a:p>
        <a:p>
          <a:r>
            <a:rPr lang="es-MX" b="1" dirty="0" smtClean="0"/>
            <a:t> 90 participantes</a:t>
          </a:r>
          <a:endParaRPr lang="es-MX" b="1" dirty="0"/>
        </a:p>
      </dgm:t>
    </dgm:pt>
    <dgm:pt modelId="{D1D6FCBC-D0CD-4E2E-BC41-296B5BF82647}" type="parTrans" cxnId="{AC28AEAB-61D2-491C-B114-7A5B0F59EDBF}">
      <dgm:prSet/>
      <dgm:spPr/>
      <dgm:t>
        <a:bodyPr/>
        <a:lstStyle/>
        <a:p>
          <a:endParaRPr lang="es-MX"/>
        </a:p>
      </dgm:t>
    </dgm:pt>
    <dgm:pt modelId="{A1D45CDC-8AB8-4E32-840E-65EC7F557771}" type="sibTrans" cxnId="{AC28AEAB-61D2-491C-B114-7A5B0F59EDBF}">
      <dgm:prSet/>
      <dgm:spPr/>
      <dgm:t>
        <a:bodyPr/>
        <a:lstStyle/>
        <a:p>
          <a:endParaRPr lang="es-MX"/>
        </a:p>
      </dgm:t>
    </dgm:pt>
    <dgm:pt modelId="{40B3869E-7AE1-47D7-994C-727BD3C2EE27}">
      <dgm:prSet phldrT="[Text]"/>
      <dgm:spPr/>
      <dgm:t>
        <a:bodyPr/>
        <a:lstStyle/>
        <a:p>
          <a:r>
            <a:rPr lang="es-MX" b="0" dirty="0" smtClean="0"/>
            <a:t>Estresado Hasta el Desgaste </a:t>
          </a:r>
        </a:p>
        <a:p>
          <a:r>
            <a:rPr lang="es-MX" b="1" dirty="0" smtClean="0"/>
            <a:t>Beatriz del Monte, Fundadora de AMARA Fundación Pro- Autoestima</a:t>
          </a:r>
        </a:p>
        <a:p>
          <a:r>
            <a:rPr lang="es-MX" b="1" dirty="0" smtClean="0"/>
            <a:t>106 participantes</a:t>
          </a:r>
        </a:p>
        <a:p>
          <a:endParaRPr lang="es-MX" b="1" dirty="0"/>
        </a:p>
      </dgm:t>
    </dgm:pt>
    <dgm:pt modelId="{EFEDE0AF-3394-4D9F-A3F2-701E2C34702C}" type="parTrans" cxnId="{372CAC1A-8A99-4E7F-8F38-1CB65D9F5A2D}">
      <dgm:prSet/>
      <dgm:spPr/>
      <dgm:t>
        <a:bodyPr/>
        <a:lstStyle/>
        <a:p>
          <a:endParaRPr lang="es-MX"/>
        </a:p>
      </dgm:t>
    </dgm:pt>
    <dgm:pt modelId="{1F3A1176-076F-4744-8B4A-DEF951294629}" type="sibTrans" cxnId="{372CAC1A-8A99-4E7F-8F38-1CB65D9F5A2D}">
      <dgm:prSet/>
      <dgm:spPr/>
      <dgm:t>
        <a:bodyPr/>
        <a:lstStyle/>
        <a:p>
          <a:endParaRPr lang="es-MX"/>
        </a:p>
      </dgm:t>
    </dgm:pt>
    <dgm:pt modelId="{F79912C7-1F5A-42EC-A708-207F4F23F7F2}">
      <dgm:prSet phldrT="[Text]"/>
      <dgm:spPr/>
      <dgm:t>
        <a:bodyPr/>
        <a:lstStyle/>
        <a:p>
          <a:r>
            <a:rPr lang="es-MX" b="0" dirty="0" smtClean="0"/>
            <a:t>Transparencia y Buenas Prácticas en las OSC   </a:t>
          </a:r>
        </a:p>
        <a:p>
          <a:r>
            <a:rPr lang="es-MX" b="1" dirty="0" smtClean="0"/>
            <a:t>Javier García, Coordinador de Análisis de CONFÍO</a:t>
          </a:r>
        </a:p>
        <a:p>
          <a:r>
            <a:rPr lang="es-MX" b="1" dirty="0" smtClean="0"/>
            <a:t>98 participantes</a:t>
          </a:r>
        </a:p>
        <a:p>
          <a:endParaRPr lang="es-MX" b="1" dirty="0" smtClean="0"/>
        </a:p>
      </dgm:t>
    </dgm:pt>
    <dgm:pt modelId="{7F0F6DF0-2D6D-4921-97A6-D384C42D7AAC}" type="parTrans" cxnId="{5A507D04-EE22-4F43-8366-5D9795D4896C}">
      <dgm:prSet/>
      <dgm:spPr/>
      <dgm:t>
        <a:bodyPr/>
        <a:lstStyle/>
        <a:p>
          <a:endParaRPr lang="es-MX"/>
        </a:p>
      </dgm:t>
    </dgm:pt>
    <dgm:pt modelId="{ECF2AC00-F14F-48FA-B8CE-3E44E2E3BDBE}" type="sibTrans" cxnId="{5A507D04-EE22-4F43-8366-5D9795D4896C}">
      <dgm:prSet/>
      <dgm:spPr/>
      <dgm:t>
        <a:bodyPr/>
        <a:lstStyle/>
        <a:p>
          <a:endParaRPr lang="es-MX"/>
        </a:p>
      </dgm:t>
    </dgm:pt>
    <dgm:pt modelId="{8E7BFE65-02F4-4D9A-B4D5-BED6CAFEE122}">
      <dgm:prSet phldrT="[Text]"/>
      <dgm:spPr/>
      <dgm:t>
        <a:bodyPr/>
        <a:lstStyle/>
        <a:p>
          <a:r>
            <a:rPr lang="es-MX" b="0" u="none" dirty="0" smtClean="0"/>
            <a:t>Investigación de sueldos de las organizaciones de la sociedad civil 2012</a:t>
          </a:r>
        </a:p>
        <a:p>
          <a:r>
            <a:rPr lang="es-MX" b="0" u="none" dirty="0" smtClean="0"/>
            <a:t>Impartido por </a:t>
          </a:r>
          <a:r>
            <a:rPr lang="es-MX" b="0" u="none" dirty="0" err="1" smtClean="0"/>
            <a:t>Réjane</a:t>
          </a:r>
          <a:r>
            <a:rPr lang="es-MX" b="0" u="none" dirty="0" smtClean="0"/>
            <a:t> </a:t>
          </a:r>
          <a:r>
            <a:rPr lang="es-MX" b="0" u="none" dirty="0" err="1" smtClean="0"/>
            <a:t>Douard</a:t>
          </a:r>
          <a:r>
            <a:rPr lang="es-MX" b="0" u="none" dirty="0" smtClean="0"/>
            <a:t> de Corporativa de Fundaciones</a:t>
          </a:r>
        </a:p>
        <a:p>
          <a:r>
            <a:rPr lang="es-MX" b="0" u="none" dirty="0" smtClean="0"/>
            <a:t>109 participantes</a:t>
          </a:r>
          <a:endParaRPr lang="es-MX" b="1" u="none" dirty="0"/>
        </a:p>
      </dgm:t>
    </dgm:pt>
    <dgm:pt modelId="{DF52F4C4-C184-4221-AA92-BC817D825942}" type="parTrans" cxnId="{32998CA1-6F1B-407E-8D3C-C5536A4D2CE7}">
      <dgm:prSet/>
      <dgm:spPr/>
      <dgm:t>
        <a:bodyPr/>
        <a:lstStyle/>
        <a:p>
          <a:endParaRPr lang="es-MX"/>
        </a:p>
      </dgm:t>
    </dgm:pt>
    <dgm:pt modelId="{52346549-46C3-4E0E-ABD0-FE8357FBC2A5}" type="sibTrans" cxnId="{32998CA1-6F1B-407E-8D3C-C5536A4D2CE7}">
      <dgm:prSet/>
      <dgm:spPr/>
      <dgm:t>
        <a:bodyPr/>
        <a:lstStyle/>
        <a:p>
          <a:endParaRPr lang="es-MX"/>
        </a:p>
      </dgm:t>
    </dgm:pt>
    <dgm:pt modelId="{EF406D00-BDC3-42B6-B378-3438A58D866C}">
      <dgm:prSet phldrT="[Text]"/>
      <dgm:spPr/>
      <dgm:t>
        <a:bodyPr/>
        <a:lstStyle/>
        <a:p>
          <a:r>
            <a:rPr lang="es-MX" b="1" u="none" dirty="0" smtClean="0"/>
            <a:t>Metodología de investigación participativa para la resolución de problemáticas sociales         Impartida por el Dr. Luis Serra de la Universidad Centroamericana</a:t>
          </a:r>
          <a:endParaRPr lang="es-MX" b="1" u="none" dirty="0"/>
        </a:p>
      </dgm:t>
    </dgm:pt>
    <dgm:pt modelId="{C921BEEA-E49D-42D9-8A7D-9860546FA84B}" type="parTrans" cxnId="{2184AF3E-6C8D-4D6F-8B40-05095CB4FCBC}">
      <dgm:prSet/>
      <dgm:spPr/>
      <dgm:t>
        <a:bodyPr/>
        <a:lstStyle/>
        <a:p>
          <a:endParaRPr lang="es-MX"/>
        </a:p>
      </dgm:t>
    </dgm:pt>
    <dgm:pt modelId="{74732483-A912-4621-B5D9-D1040EFEAD48}" type="sibTrans" cxnId="{2184AF3E-6C8D-4D6F-8B40-05095CB4FCBC}">
      <dgm:prSet/>
      <dgm:spPr/>
      <dgm:t>
        <a:bodyPr/>
        <a:lstStyle/>
        <a:p>
          <a:endParaRPr lang="es-MX"/>
        </a:p>
      </dgm:t>
    </dgm:pt>
    <dgm:pt modelId="{C0F6ED7A-8118-428F-96D6-C534C4C804A6}" type="pres">
      <dgm:prSet presAssocID="{23E41FD2-11CE-4F47-99C2-E64EC3901E52}" presName="Name0" presStyleCnt="0">
        <dgm:presLayoutVars>
          <dgm:dir/>
          <dgm:resizeHandles val="exact"/>
        </dgm:presLayoutVars>
      </dgm:prSet>
      <dgm:spPr/>
    </dgm:pt>
    <dgm:pt modelId="{2C2075C2-E08E-4F01-BA9A-FE7EA5279866}" type="pres">
      <dgm:prSet presAssocID="{23E41FD2-11CE-4F47-99C2-E64EC3901E52}" presName="fgShape" presStyleLbl="fgShp" presStyleIdx="0" presStyleCnt="1" custAng="10800000" custScaleX="108696"/>
      <dgm:spPr/>
    </dgm:pt>
    <dgm:pt modelId="{DE10238C-DE9E-4CF5-AB2A-7EDC875E7FCF}" type="pres">
      <dgm:prSet presAssocID="{23E41FD2-11CE-4F47-99C2-E64EC3901E52}" presName="linComp" presStyleCnt="0"/>
      <dgm:spPr/>
    </dgm:pt>
    <dgm:pt modelId="{8577FC29-4334-4941-8EE3-C35F390EE845}" type="pres">
      <dgm:prSet presAssocID="{6A28191D-8CA4-4F3C-8BC7-FD8B877E2D18}" presName="compNode" presStyleCnt="0"/>
      <dgm:spPr/>
    </dgm:pt>
    <dgm:pt modelId="{C66665A3-B4CF-4963-8FC7-BA9C7E7E478C}" type="pres">
      <dgm:prSet presAssocID="{6A28191D-8CA4-4F3C-8BC7-FD8B877E2D18}" presName="bkgdShape" presStyleLbl="node1" presStyleIdx="0" presStyleCnt="7" custLinFactNeighborX="4028"/>
      <dgm:spPr/>
      <dgm:t>
        <a:bodyPr/>
        <a:lstStyle/>
        <a:p>
          <a:endParaRPr lang="es-MX"/>
        </a:p>
      </dgm:t>
    </dgm:pt>
    <dgm:pt modelId="{DF7C1590-1728-44C7-AAAA-13AB6C957288}" type="pres">
      <dgm:prSet presAssocID="{6A28191D-8CA4-4F3C-8BC7-FD8B877E2D18}" presName="nodeTx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40E2198-8981-4585-8632-912AA1745A87}" type="pres">
      <dgm:prSet presAssocID="{6A28191D-8CA4-4F3C-8BC7-FD8B877E2D18}" presName="invisiNode" presStyleLbl="node1" presStyleIdx="0" presStyleCnt="7"/>
      <dgm:spPr/>
    </dgm:pt>
    <dgm:pt modelId="{B4BFD9A8-0A4D-463B-BB3F-2F256AA0E4EA}" type="pres">
      <dgm:prSet presAssocID="{6A28191D-8CA4-4F3C-8BC7-FD8B877E2D18}" presName="imagNode" presStyleLbl="fgImgPlace1" presStyleIdx="0" presStyleCnt="7" custLinFactNeighborX="6521" custLinFactNeighborY="-3003"/>
      <dgm:spPr>
        <a:blipFill>
          <a:blip xmlns:r="http://schemas.openxmlformats.org/officeDocument/2006/relationships" r:embed="rId1" cstate="email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C8E77DD-52C1-4124-9B11-467B034CA198}" type="pres">
      <dgm:prSet presAssocID="{8CE2E442-9B18-45A9-8798-0FE7DB5FE3FD}" presName="sibTrans" presStyleLbl="sibTrans2D1" presStyleIdx="0" presStyleCnt="0"/>
      <dgm:spPr/>
      <dgm:t>
        <a:bodyPr/>
        <a:lstStyle/>
        <a:p>
          <a:endParaRPr lang="es-MX"/>
        </a:p>
      </dgm:t>
    </dgm:pt>
    <dgm:pt modelId="{73BABEBE-7D4F-4D50-801A-98F5AEE58F3F}" type="pres">
      <dgm:prSet presAssocID="{03F900FD-20B5-40DA-8802-2C537729055F}" presName="compNode" presStyleCnt="0"/>
      <dgm:spPr/>
    </dgm:pt>
    <dgm:pt modelId="{C83D411F-66E9-42F6-8179-0B90829F3474}" type="pres">
      <dgm:prSet presAssocID="{03F900FD-20B5-40DA-8802-2C537729055F}" presName="bkgdShape" presStyleLbl="node1" presStyleIdx="1" presStyleCnt="7" custLinFactNeighborX="2049"/>
      <dgm:spPr/>
      <dgm:t>
        <a:bodyPr/>
        <a:lstStyle/>
        <a:p>
          <a:endParaRPr lang="es-MX"/>
        </a:p>
      </dgm:t>
    </dgm:pt>
    <dgm:pt modelId="{12CE167E-5B66-48AE-BE4B-475783933AAD}" type="pres">
      <dgm:prSet presAssocID="{03F900FD-20B5-40DA-8802-2C537729055F}" presName="nodeTx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03834E-48DC-4DF3-89F8-9F2E160C9832}" type="pres">
      <dgm:prSet presAssocID="{03F900FD-20B5-40DA-8802-2C537729055F}" presName="invisiNode" presStyleLbl="node1" presStyleIdx="1" presStyleCnt="7"/>
      <dgm:spPr/>
    </dgm:pt>
    <dgm:pt modelId="{F2C55642-F500-451D-A2F0-34BB46BB5040}" type="pres">
      <dgm:prSet presAssocID="{03F900FD-20B5-40DA-8802-2C537729055F}" presName="imagNode" presStyleLbl="fgImgPlace1" presStyleIdx="1" presStyleCnt="7"/>
      <dgm:spPr>
        <a:blipFill>
          <a:blip xmlns:r="http://schemas.openxmlformats.org/officeDocument/2006/relationships" r:embed="rId2" cstate="email">
            <a:duotone>
              <a:schemeClr val="accent1">
                <a:alpha val="90000"/>
                <a:hueOff val="56396"/>
                <a:satOff val="-2645"/>
                <a:lumOff val="11299"/>
                <a:alphaOff val="-40000"/>
                <a:shade val="20000"/>
                <a:satMod val="200000"/>
              </a:schemeClr>
              <a:schemeClr val="accent1">
                <a:alpha val="90000"/>
                <a:hueOff val="56396"/>
                <a:satOff val="-2645"/>
                <a:lumOff val="11299"/>
                <a:alphaOff val="-4000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BD4E099-FABC-4FCE-B10C-49CF3EE8877A}" type="pres">
      <dgm:prSet presAssocID="{A40F313A-3C08-46BE-9E1C-154F72194B39}" presName="sibTrans" presStyleLbl="sibTrans2D1" presStyleIdx="0" presStyleCnt="0"/>
      <dgm:spPr/>
      <dgm:t>
        <a:bodyPr/>
        <a:lstStyle/>
        <a:p>
          <a:endParaRPr lang="es-MX"/>
        </a:p>
      </dgm:t>
    </dgm:pt>
    <dgm:pt modelId="{4DC9DF1C-03BA-43CA-AA28-9485E5037D74}" type="pres">
      <dgm:prSet presAssocID="{B7A25EF7-D614-49AB-BAFB-AAB6D1F5C489}" presName="compNode" presStyleCnt="0"/>
      <dgm:spPr/>
    </dgm:pt>
    <dgm:pt modelId="{E732333B-ED48-4BCD-8CCD-EE2B641CDBB0}" type="pres">
      <dgm:prSet presAssocID="{B7A25EF7-D614-49AB-BAFB-AAB6D1F5C489}" presName="bkgdShape" presStyleLbl="node1" presStyleIdx="2" presStyleCnt="7"/>
      <dgm:spPr/>
      <dgm:t>
        <a:bodyPr/>
        <a:lstStyle/>
        <a:p>
          <a:endParaRPr lang="es-MX"/>
        </a:p>
      </dgm:t>
    </dgm:pt>
    <dgm:pt modelId="{5A986A9E-19B5-437E-8AA9-73FF148B0935}" type="pres">
      <dgm:prSet presAssocID="{B7A25EF7-D614-49AB-BAFB-AAB6D1F5C489}" presName="nodeTx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B8C8CE7-00F6-446A-8365-6E45C1B32702}" type="pres">
      <dgm:prSet presAssocID="{B7A25EF7-D614-49AB-BAFB-AAB6D1F5C489}" presName="invisiNode" presStyleLbl="node1" presStyleIdx="2" presStyleCnt="7"/>
      <dgm:spPr/>
    </dgm:pt>
    <dgm:pt modelId="{BBF27012-30CB-474F-AF15-4C99B7D210FA}" type="pres">
      <dgm:prSet presAssocID="{B7A25EF7-D614-49AB-BAFB-AAB6D1F5C489}" presName="imagNode" presStyleLbl="fgImgPlace1" presStyleIdx="2" presStyleCnt="7"/>
      <dgm:spPr>
        <a:blipFill rotWithShape="1">
          <a:blip xmlns:r="http://schemas.openxmlformats.org/officeDocument/2006/relationships" r:embed="rId3" cstate="email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4D40F248-17DA-493B-AB7F-1C3DC77DC362}" type="pres">
      <dgm:prSet presAssocID="{A1D45CDC-8AB8-4E32-840E-65EC7F557771}" presName="sibTrans" presStyleLbl="sibTrans2D1" presStyleIdx="0" presStyleCnt="0"/>
      <dgm:spPr/>
      <dgm:t>
        <a:bodyPr/>
        <a:lstStyle/>
        <a:p>
          <a:endParaRPr lang="es-MX"/>
        </a:p>
      </dgm:t>
    </dgm:pt>
    <dgm:pt modelId="{C20D84A4-4D47-4115-A121-B8D2C50614F1}" type="pres">
      <dgm:prSet presAssocID="{40B3869E-7AE1-47D7-994C-727BD3C2EE27}" presName="compNode" presStyleCnt="0"/>
      <dgm:spPr/>
    </dgm:pt>
    <dgm:pt modelId="{1E6702A4-4151-4044-9CE6-63D473CD5B78}" type="pres">
      <dgm:prSet presAssocID="{40B3869E-7AE1-47D7-994C-727BD3C2EE27}" presName="bkgdShape" presStyleLbl="node1" presStyleIdx="3" presStyleCnt="7"/>
      <dgm:spPr/>
      <dgm:t>
        <a:bodyPr/>
        <a:lstStyle/>
        <a:p>
          <a:endParaRPr lang="es-MX"/>
        </a:p>
      </dgm:t>
    </dgm:pt>
    <dgm:pt modelId="{0FBC6AC9-1B46-4D1E-9B8B-B982C45E87E0}" type="pres">
      <dgm:prSet presAssocID="{40B3869E-7AE1-47D7-994C-727BD3C2EE27}" presName="nodeTx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B4BD4A5-600E-44FE-BE57-50F4AF99430E}" type="pres">
      <dgm:prSet presAssocID="{40B3869E-7AE1-47D7-994C-727BD3C2EE27}" presName="invisiNode" presStyleLbl="node1" presStyleIdx="3" presStyleCnt="7"/>
      <dgm:spPr/>
    </dgm:pt>
    <dgm:pt modelId="{94590A35-E75E-4412-8738-3D0C1D3364B5}" type="pres">
      <dgm:prSet presAssocID="{40B3869E-7AE1-47D7-994C-727BD3C2EE27}" presName="imagNode" presStyleLbl="fgImgPlace1" presStyleIdx="3" presStyleCnt="7"/>
      <dgm:spPr>
        <a:blipFill rotWithShape="1">
          <a:blip xmlns:r="http://schemas.openxmlformats.org/officeDocument/2006/relationships" r:embed="rId4" cstate="email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41A8B4F4-1F58-45A6-80DC-B7403201921B}" type="pres">
      <dgm:prSet presAssocID="{1F3A1176-076F-4744-8B4A-DEF951294629}" presName="sibTrans" presStyleLbl="sibTrans2D1" presStyleIdx="0" presStyleCnt="0"/>
      <dgm:spPr/>
      <dgm:t>
        <a:bodyPr/>
        <a:lstStyle/>
        <a:p>
          <a:endParaRPr lang="es-MX"/>
        </a:p>
      </dgm:t>
    </dgm:pt>
    <dgm:pt modelId="{EB1EDE81-B222-4141-9A3C-819AE7C908E7}" type="pres">
      <dgm:prSet presAssocID="{F79912C7-1F5A-42EC-A708-207F4F23F7F2}" presName="compNode" presStyleCnt="0"/>
      <dgm:spPr/>
    </dgm:pt>
    <dgm:pt modelId="{785B0067-3BF7-4B8E-ACEE-B9439C6168D9}" type="pres">
      <dgm:prSet presAssocID="{F79912C7-1F5A-42EC-A708-207F4F23F7F2}" presName="bkgdShape" presStyleLbl="node1" presStyleIdx="4" presStyleCnt="7"/>
      <dgm:spPr/>
      <dgm:t>
        <a:bodyPr/>
        <a:lstStyle/>
        <a:p>
          <a:endParaRPr lang="es-MX"/>
        </a:p>
      </dgm:t>
    </dgm:pt>
    <dgm:pt modelId="{3D86C82C-1987-4EF5-AD7C-0FAFBEC13C82}" type="pres">
      <dgm:prSet presAssocID="{F79912C7-1F5A-42EC-A708-207F4F23F7F2}" presName="nodeTx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BCB9CB7-FF66-47E2-A9AE-FB156D0125E7}" type="pres">
      <dgm:prSet presAssocID="{F79912C7-1F5A-42EC-A708-207F4F23F7F2}" presName="invisiNode" presStyleLbl="node1" presStyleIdx="4" presStyleCnt="7"/>
      <dgm:spPr/>
    </dgm:pt>
    <dgm:pt modelId="{AE99000E-7FF2-446B-8AFB-E6A84ACF4D46}" type="pres">
      <dgm:prSet presAssocID="{F79912C7-1F5A-42EC-A708-207F4F23F7F2}" presName="imagNode" presStyleLbl="fgImgPlace1" presStyleIdx="4" presStyleCnt="7"/>
      <dgm:spPr>
        <a:blipFill rotWithShape="1">
          <a:blip xmlns:r="http://schemas.openxmlformats.org/officeDocument/2006/relationships" r:embed="rId5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</dgm:pt>
    <dgm:pt modelId="{E474AD58-2C50-4DA8-B251-D5822851FF93}" type="pres">
      <dgm:prSet presAssocID="{ECF2AC00-F14F-48FA-B8CE-3E44E2E3BDBE}" presName="sibTrans" presStyleLbl="sibTrans2D1" presStyleIdx="0" presStyleCnt="0"/>
      <dgm:spPr/>
      <dgm:t>
        <a:bodyPr/>
        <a:lstStyle/>
        <a:p>
          <a:endParaRPr lang="es-MX"/>
        </a:p>
      </dgm:t>
    </dgm:pt>
    <dgm:pt modelId="{EDAEA52E-E0E5-44D2-8D4B-0BA89F1CA3DC}" type="pres">
      <dgm:prSet presAssocID="{8E7BFE65-02F4-4D9A-B4D5-BED6CAFEE122}" presName="compNode" presStyleCnt="0"/>
      <dgm:spPr/>
    </dgm:pt>
    <dgm:pt modelId="{C4FC4AB2-0DD9-44F4-BA35-7C09BBC48417}" type="pres">
      <dgm:prSet presAssocID="{8E7BFE65-02F4-4D9A-B4D5-BED6CAFEE122}" presName="bkgdShape" presStyleLbl="node1" presStyleIdx="5" presStyleCnt="7"/>
      <dgm:spPr/>
      <dgm:t>
        <a:bodyPr/>
        <a:lstStyle/>
        <a:p>
          <a:endParaRPr lang="es-MX"/>
        </a:p>
      </dgm:t>
    </dgm:pt>
    <dgm:pt modelId="{EE972BD9-ED0F-4002-BDA7-2039CE5E9A56}" type="pres">
      <dgm:prSet presAssocID="{8E7BFE65-02F4-4D9A-B4D5-BED6CAFEE122}" presName="nodeTx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FB0BE81-5C2C-4B0E-9A44-E93FBA0C1D20}" type="pres">
      <dgm:prSet presAssocID="{8E7BFE65-02F4-4D9A-B4D5-BED6CAFEE122}" presName="invisiNode" presStyleLbl="node1" presStyleIdx="5" presStyleCnt="7"/>
      <dgm:spPr/>
    </dgm:pt>
    <dgm:pt modelId="{52012B46-151B-4928-BB29-D794BC9944A7}" type="pres">
      <dgm:prSet presAssocID="{8E7BFE65-02F4-4D9A-B4D5-BED6CAFEE122}" presName="imagNode" presStyleLbl="fgImgPlace1" presStyleIdx="5" presStyleCnt="7"/>
      <dgm:spPr>
        <a:blipFill>
          <a:blip xmlns:r="http://schemas.openxmlformats.org/officeDocument/2006/relationships" r:embed="rId6" cstate="email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4DB9597-698D-449B-A6BE-628DE33F6F93}" type="pres">
      <dgm:prSet presAssocID="{52346549-46C3-4E0E-ABD0-FE8357FBC2A5}" presName="sibTrans" presStyleLbl="sibTrans2D1" presStyleIdx="0" presStyleCnt="0"/>
      <dgm:spPr/>
      <dgm:t>
        <a:bodyPr/>
        <a:lstStyle/>
        <a:p>
          <a:endParaRPr lang="es-MX"/>
        </a:p>
      </dgm:t>
    </dgm:pt>
    <dgm:pt modelId="{3AD07FCE-106A-4BDC-9AE5-1664CBCA9C3A}" type="pres">
      <dgm:prSet presAssocID="{EF406D00-BDC3-42B6-B378-3438A58D866C}" presName="compNode" presStyleCnt="0"/>
      <dgm:spPr/>
    </dgm:pt>
    <dgm:pt modelId="{B9FE0986-8E71-46D8-8E72-86EE28F6F8F1}" type="pres">
      <dgm:prSet presAssocID="{EF406D00-BDC3-42B6-B378-3438A58D866C}" presName="bkgdShape" presStyleLbl="node1" presStyleIdx="6" presStyleCnt="7"/>
      <dgm:spPr/>
      <dgm:t>
        <a:bodyPr/>
        <a:lstStyle/>
        <a:p>
          <a:endParaRPr lang="es-MX"/>
        </a:p>
      </dgm:t>
    </dgm:pt>
    <dgm:pt modelId="{3E498023-5428-4B82-9FCE-F8E45A68125E}" type="pres">
      <dgm:prSet presAssocID="{EF406D00-BDC3-42B6-B378-3438A58D866C}" presName="nodeTx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B0FE3A1-2B12-45F6-BF9D-F4329BBC6A5B}" type="pres">
      <dgm:prSet presAssocID="{EF406D00-BDC3-42B6-B378-3438A58D866C}" presName="invisiNode" presStyleLbl="node1" presStyleIdx="6" presStyleCnt="7"/>
      <dgm:spPr/>
    </dgm:pt>
    <dgm:pt modelId="{B14ADBCD-833A-4018-8583-B745B1199842}" type="pres">
      <dgm:prSet presAssocID="{EF406D00-BDC3-42B6-B378-3438A58D866C}" presName="imagNode" presStyleLbl="fgImgPlace1" presStyleIdx="6" presStyleCnt="7"/>
      <dgm:spPr>
        <a:blipFill rotWithShape="1">
          <a:blip xmlns:r="http://schemas.openxmlformats.org/officeDocument/2006/relationships" r:embed="rId7" cstate="email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</dgm:ptLst>
  <dgm:cxnLst>
    <dgm:cxn modelId="{AAF6F0AC-C375-4E37-8BC2-63E7251DDAD2}" srcId="{23E41FD2-11CE-4F47-99C2-E64EC3901E52}" destId="{6A28191D-8CA4-4F3C-8BC7-FD8B877E2D18}" srcOrd="0" destOrd="0" parTransId="{052EA7C7-4BF2-410A-B958-D72EE0FF3554}" sibTransId="{8CE2E442-9B18-45A9-8798-0FE7DB5FE3FD}"/>
    <dgm:cxn modelId="{EBF2D69F-1EF4-41B5-93D9-17D36FCA513E}" type="presOf" srcId="{F79912C7-1F5A-42EC-A708-207F4F23F7F2}" destId="{785B0067-3BF7-4B8E-ACEE-B9439C6168D9}" srcOrd="0" destOrd="0" presId="urn:microsoft.com/office/officeart/2005/8/layout/hList7"/>
    <dgm:cxn modelId="{95249072-12C9-4176-8827-67A6E671DAB4}" type="presOf" srcId="{EF406D00-BDC3-42B6-B378-3438A58D866C}" destId="{3E498023-5428-4B82-9FCE-F8E45A68125E}" srcOrd="1" destOrd="0" presId="urn:microsoft.com/office/officeart/2005/8/layout/hList7"/>
    <dgm:cxn modelId="{34B44202-7463-4807-ACB2-7407AB735949}" type="presOf" srcId="{ECF2AC00-F14F-48FA-B8CE-3E44E2E3BDBE}" destId="{E474AD58-2C50-4DA8-B251-D5822851FF93}" srcOrd="0" destOrd="0" presId="urn:microsoft.com/office/officeart/2005/8/layout/hList7"/>
    <dgm:cxn modelId="{52F85B24-E386-42AC-B69C-B2111DA79636}" type="presOf" srcId="{03F900FD-20B5-40DA-8802-2C537729055F}" destId="{12CE167E-5B66-48AE-BE4B-475783933AAD}" srcOrd="1" destOrd="0" presId="urn:microsoft.com/office/officeart/2005/8/layout/hList7"/>
    <dgm:cxn modelId="{889A8BEE-0EA1-4DE0-B246-19A49BEBEEED}" type="presOf" srcId="{40B3869E-7AE1-47D7-994C-727BD3C2EE27}" destId="{1E6702A4-4151-4044-9CE6-63D473CD5B78}" srcOrd="0" destOrd="0" presId="urn:microsoft.com/office/officeart/2005/8/layout/hList7"/>
    <dgm:cxn modelId="{9300646A-D2C4-408A-B84F-149B04C1653C}" type="presOf" srcId="{23E41FD2-11CE-4F47-99C2-E64EC3901E52}" destId="{C0F6ED7A-8118-428F-96D6-C534C4C804A6}" srcOrd="0" destOrd="0" presId="urn:microsoft.com/office/officeart/2005/8/layout/hList7"/>
    <dgm:cxn modelId="{5802C84C-1CF4-4CA4-A527-7C9CE4E1D5BC}" type="presOf" srcId="{8E7BFE65-02F4-4D9A-B4D5-BED6CAFEE122}" destId="{C4FC4AB2-0DD9-44F4-BA35-7C09BBC48417}" srcOrd="0" destOrd="0" presId="urn:microsoft.com/office/officeart/2005/8/layout/hList7"/>
    <dgm:cxn modelId="{00E290AC-8056-4B05-B05D-AB125AA7A002}" type="presOf" srcId="{A1D45CDC-8AB8-4E32-840E-65EC7F557771}" destId="{4D40F248-17DA-493B-AB7F-1C3DC77DC362}" srcOrd="0" destOrd="0" presId="urn:microsoft.com/office/officeart/2005/8/layout/hList7"/>
    <dgm:cxn modelId="{E527F6FA-6F34-4DB0-88C2-D9E9DCF35588}" srcId="{23E41FD2-11CE-4F47-99C2-E64EC3901E52}" destId="{03F900FD-20B5-40DA-8802-2C537729055F}" srcOrd="1" destOrd="0" parTransId="{A9CD1DCD-920A-4AFA-9664-A9030AF6BAE6}" sibTransId="{A40F313A-3C08-46BE-9E1C-154F72194B39}"/>
    <dgm:cxn modelId="{5CF13ACB-4794-4660-A39E-672BFD85BE6C}" type="presOf" srcId="{8CE2E442-9B18-45A9-8798-0FE7DB5FE3FD}" destId="{0C8E77DD-52C1-4124-9B11-467B034CA198}" srcOrd="0" destOrd="0" presId="urn:microsoft.com/office/officeart/2005/8/layout/hList7"/>
    <dgm:cxn modelId="{372CAC1A-8A99-4E7F-8F38-1CB65D9F5A2D}" srcId="{23E41FD2-11CE-4F47-99C2-E64EC3901E52}" destId="{40B3869E-7AE1-47D7-994C-727BD3C2EE27}" srcOrd="3" destOrd="0" parTransId="{EFEDE0AF-3394-4D9F-A3F2-701E2C34702C}" sibTransId="{1F3A1176-076F-4744-8B4A-DEF951294629}"/>
    <dgm:cxn modelId="{67E074F8-2B53-4AD5-829F-554D3735D994}" type="presOf" srcId="{03F900FD-20B5-40DA-8802-2C537729055F}" destId="{C83D411F-66E9-42F6-8179-0B90829F3474}" srcOrd="0" destOrd="0" presId="urn:microsoft.com/office/officeart/2005/8/layout/hList7"/>
    <dgm:cxn modelId="{32998CA1-6F1B-407E-8D3C-C5536A4D2CE7}" srcId="{23E41FD2-11CE-4F47-99C2-E64EC3901E52}" destId="{8E7BFE65-02F4-4D9A-B4D5-BED6CAFEE122}" srcOrd="5" destOrd="0" parTransId="{DF52F4C4-C184-4221-AA92-BC817D825942}" sibTransId="{52346549-46C3-4E0E-ABD0-FE8357FBC2A5}"/>
    <dgm:cxn modelId="{2184AF3E-6C8D-4D6F-8B40-05095CB4FCBC}" srcId="{23E41FD2-11CE-4F47-99C2-E64EC3901E52}" destId="{EF406D00-BDC3-42B6-B378-3438A58D866C}" srcOrd="6" destOrd="0" parTransId="{C921BEEA-E49D-42D9-8A7D-9860546FA84B}" sibTransId="{74732483-A912-4621-B5D9-D1040EFEAD48}"/>
    <dgm:cxn modelId="{3D4477BC-784C-46B4-8B66-251DAC0F0155}" type="presOf" srcId="{6A28191D-8CA4-4F3C-8BC7-FD8B877E2D18}" destId="{DF7C1590-1728-44C7-AAAA-13AB6C957288}" srcOrd="1" destOrd="0" presId="urn:microsoft.com/office/officeart/2005/8/layout/hList7"/>
    <dgm:cxn modelId="{C2A268DE-6E07-428F-A86D-8BE97178EA29}" type="presOf" srcId="{1F3A1176-076F-4744-8B4A-DEF951294629}" destId="{41A8B4F4-1F58-45A6-80DC-B7403201921B}" srcOrd="0" destOrd="0" presId="urn:microsoft.com/office/officeart/2005/8/layout/hList7"/>
    <dgm:cxn modelId="{A4419952-8DE8-4112-A837-A06A8D6FCA29}" type="presOf" srcId="{B7A25EF7-D614-49AB-BAFB-AAB6D1F5C489}" destId="{5A986A9E-19B5-437E-8AA9-73FF148B0935}" srcOrd="1" destOrd="0" presId="urn:microsoft.com/office/officeart/2005/8/layout/hList7"/>
    <dgm:cxn modelId="{99F2E222-D884-480E-83B7-8B73880F1731}" type="presOf" srcId="{F79912C7-1F5A-42EC-A708-207F4F23F7F2}" destId="{3D86C82C-1987-4EF5-AD7C-0FAFBEC13C82}" srcOrd="1" destOrd="0" presId="urn:microsoft.com/office/officeart/2005/8/layout/hList7"/>
    <dgm:cxn modelId="{FD62A53E-1970-4EDE-AB00-15913EBD2297}" type="presOf" srcId="{40B3869E-7AE1-47D7-994C-727BD3C2EE27}" destId="{0FBC6AC9-1B46-4D1E-9B8B-B982C45E87E0}" srcOrd="1" destOrd="0" presId="urn:microsoft.com/office/officeart/2005/8/layout/hList7"/>
    <dgm:cxn modelId="{D10A52C7-EA72-46E5-B49A-FD2F06EF2DD3}" type="presOf" srcId="{EF406D00-BDC3-42B6-B378-3438A58D866C}" destId="{B9FE0986-8E71-46D8-8E72-86EE28F6F8F1}" srcOrd="0" destOrd="0" presId="urn:microsoft.com/office/officeart/2005/8/layout/hList7"/>
    <dgm:cxn modelId="{0C46C998-F864-44BE-9A5E-7ACAC05443B1}" type="presOf" srcId="{52346549-46C3-4E0E-ABD0-FE8357FBC2A5}" destId="{74DB9597-698D-449B-A6BE-628DE33F6F93}" srcOrd="0" destOrd="0" presId="urn:microsoft.com/office/officeart/2005/8/layout/hList7"/>
    <dgm:cxn modelId="{56C8C7AC-4E20-48B6-AA94-D990C1563184}" type="presOf" srcId="{6A28191D-8CA4-4F3C-8BC7-FD8B877E2D18}" destId="{C66665A3-B4CF-4963-8FC7-BA9C7E7E478C}" srcOrd="0" destOrd="0" presId="urn:microsoft.com/office/officeart/2005/8/layout/hList7"/>
    <dgm:cxn modelId="{3B4C5C6D-9153-45DE-BAD0-B40639ED2C68}" type="presOf" srcId="{A40F313A-3C08-46BE-9E1C-154F72194B39}" destId="{0BD4E099-FABC-4FCE-B10C-49CF3EE8877A}" srcOrd="0" destOrd="0" presId="urn:microsoft.com/office/officeart/2005/8/layout/hList7"/>
    <dgm:cxn modelId="{5A507D04-EE22-4F43-8366-5D9795D4896C}" srcId="{23E41FD2-11CE-4F47-99C2-E64EC3901E52}" destId="{F79912C7-1F5A-42EC-A708-207F4F23F7F2}" srcOrd="4" destOrd="0" parTransId="{7F0F6DF0-2D6D-4921-97A6-D384C42D7AAC}" sibTransId="{ECF2AC00-F14F-48FA-B8CE-3E44E2E3BDBE}"/>
    <dgm:cxn modelId="{49CE08BC-8DBB-4F49-A443-84918EFB07AF}" type="presOf" srcId="{8E7BFE65-02F4-4D9A-B4D5-BED6CAFEE122}" destId="{EE972BD9-ED0F-4002-BDA7-2039CE5E9A56}" srcOrd="1" destOrd="0" presId="urn:microsoft.com/office/officeart/2005/8/layout/hList7"/>
    <dgm:cxn modelId="{4631146F-0068-4669-B657-DA350B7422C1}" type="presOf" srcId="{B7A25EF7-D614-49AB-BAFB-AAB6D1F5C489}" destId="{E732333B-ED48-4BCD-8CCD-EE2B641CDBB0}" srcOrd="0" destOrd="0" presId="urn:microsoft.com/office/officeart/2005/8/layout/hList7"/>
    <dgm:cxn modelId="{AC28AEAB-61D2-491C-B114-7A5B0F59EDBF}" srcId="{23E41FD2-11CE-4F47-99C2-E64EC3901E52}" destId="{B7A25EF7-D614-49AB-BAFB-AAB6D1F5C489}" srcOrd="2" destOrd="0" parTransId="{D1D6FCBC-D0CD-4E2E-BC41-296B5BF82647}" sibTransId="{A1D45CDC-8AB8-4E32-840E-65EC7F557771}"/>
    <dgm:cxn modelId="{DD4F011F-C361-45C2-A216-07DDF0A3587D}" type="presParOf" srcId="{C0F6ED7A-8118-428F-96D6-C534C4C804A6}" destId="{2C2075C2-E08E-4F01-BA9A-FE7EA5279866}" srcOrd="0" destOrd="0" presId="urn:microsoft.com/office/officeart/2005/8/layout/hList7"/>
    <dgm:cxn modelId="{C42CF676-9EC1-4159-9665-720CFBA440FB}" type="presParOf" srcId="{C0F6ED7A-8118-428F-96D6-C534C4C804A6}" destId="{DE10238C-DE9E-4CF5-AB2A-7EDC875E7FCF}" srcOrd="1" destOrd="0" presId="urn:microsoft.com/office/officeart/2005/8/layout/hList7"/>
    <dgm:cxn modelId="{A28C87C5-E088-4D86-9EFD-E8AE7319B0F1}" type="presParOf" srcId="{DE10238C-DE9E-4CF5-AB2A-7EDC875E7FCF}" destId="{8577FC29-4334-4941-8EE3-C35F390EE845}" srcOrd="0" destOrd="0" presId="urn:microsoft.com/office/officeart/2005/8/layout/hList7"/>
    <dgm:cxn modelId="{4608A451-0313-4068-ACA2-8EDF10809128}" type="presParOf" srcId="{8577FC29-4334-4941-8EE3-C35F390EE845}" destId="{C66665A3-B4CF-4963-8FC7-BA9C7E7E478C}" srcOrd="0" destOrd="0" presId="urn:microsoft.com/office/officeart/2005/8/layout/hList7"/>
    <dgm:cxn modelId="{2A584AD0-E721-4AF5-B716-2EB058A7ABEC}" type="presParOf" srcId="{8577FC29-4334-4941-8EE3-C35F390EE845}" destId="{DF7C1590-1728-44C7-AAAA-13AB6C957288}" srcOrd="1" destOrd="0" presId="urn:microsoft.com/office/officeart/2005/8/layout/hList7"/>
    <dgm:cxn modelId="{FB38CF15-161D-4ABB-AE2C-37E16E08E2EC}" type="presParOf" srcId="{8577FC29-4334-4941-8EE3-C35F390EE845}" destId="{840E2198-8981-4585-8632-912AA1745A87}" srcOrd="2" destOrd="0" presId="urn:microsoft.com/office/officeart/2005/8/layout/hList7"/>
    <dgm:cxn modelId="{7F4AA3CE-7AAD-4534-93EF-05DE1C979188}" type="presParOf" srcId="{8577FC29-4334-4941-8EE3-C35F390EE845}" destId="{B4BFD9A8-0A4D-463B-BB3F-2F256AA0E4EA}" srcOrd="3" destOrd="0" presId="urn:microsoft.com/office/officeart/2005/8/layout/hList7"/>
    <dgm:cxn modelId="{471F4849-25EB-4019-AD32-8C29CAAEBFE7}" type="presParOf" srcId="{DE10238C-DE9E-4CF5-AB2A-7EDC875E7FCF}" destId="{0C8E77DD-52C1-4124-9B11-467B034CA198}" srcOrd="1" destOrd="0" presId="urn:microsoft.com/office/officeart/2005/8/layout/hList7"/>
    <dgm:cxn modelId="{913C0498-FDF9-4488-BA9A-0FBFCDBD27BC}" type="presParOf" srcId="{DE10238C-DE9E-4CF5-AB2A-7EDC875E7FCF}" destId="{73BABEBE-7D4F-4D50-801A-98F5AEE58F3F}" srcOrd="2" destOrd="0" presId="urn:microsoft.com/office/officeart/2005/8/layout/hList7"/>
    <dgm:cxn modelId="{90EF4DCE-D72D-4357-A09A-A731B5A1113C}" type="presParOf" srcId="{73BABEBE-7D4F-4D50-801A-98F5AEE58F3F}" destId="{C83D411F-66E9-42F6-8179-0B90829F3474}" srcOrd="0" destOrd="0" presId="urn:microsoft.com/office/officeart/2005/8/layout/hList7"/>
    <dgm:cxn modelId="{8B9E6038-DF07-49AC-B45F-98C80490715E}" type="presParOf" srcId="{73BABEBE-7D4F-4D50-801A-98F5AEE58F3F}" destId="{12CE167E-5B66-48AE-BE4B-475783933AAD}" srcOrd="1" destOrd="0" presId="urn:microsoft.com/office/officeart/2005/8/layout/hList7"/>
    <dgm:cxn modelId="{DB4A0023-6AEE-4657-9499-EFE419C37A75}" type="presParOf" srcId="{73BABEBE-7D4F-4D50-801A-98F5AEE58F3F}" destId="{5B03834E-48DC-4DF3-89F8-9F2E160C9832}" srcOrd="2" destOrd="0" presId="urn:microsoft.com/office/officeart/2005/8/layout/hList7"/>
    <dgm:cxn modelId="{C7DD4DD7-4C6B-47E8-9C67-3F3FF1F8EA74}" type="presParOf" srcId="{73BABEBE-7D4F-4D50-801A-98F5AEE58F3F}" destId="{F2C55642-F500-451D-A2F0-34BB46BB5040}" srcOrd="3" destOrd="0" presId="urn:microsoft.com/office/officeart/2005/8/layout/hList7"/>
    <dgm:cxn modelId="{4E0C2616-629C-4949-B124-C792A403E39C}" type="presParOf" srcId="{DE10238C-DE9E-4CF5-AB2A-7EDC875E7FCF}" destId="{0BD4E099-FABC-4FCE-B10C-49CF3EE8877A}" srcOrd="3" destOrd="0" presId="urn:microsoft.com/office/officeart/2005/8/layout/hList7"/>
    <dgm:cxn modelId="{6C0A8648-F1D1-480B-AE2F-B75D51BB6DCB}" type="presParOf" srcId="{DE10238C-DE9E-4CF5-AB2A-7EDC875E7FCF}" destId="{4DC9DF1C-03BA-43CA-AA28-9485E5037D74}" srcOrd="4" destOrd="0" presId="urn:microsoft.com/office/officeart/2005/8/layout/hList7"/>
    <dgm:cxn modelId="{28DF07A0-3E0F-4880-BDE3-EEFA3DA1C463}" type="presParOf" srcId="{4DC9DF1C-03BA-43CA-AA28-9485E5037D74}" destId="{E732333B-ED48-4BCD-8CCD-EE2B641CDBB0}" srcOrd="0" destOrd="0" presId="urn:microsoft.com/office/officeart/2005/8/layout/hList7"/>
    <dgm:cxn modelId="{3B25A5C1-76DD-4812-9421-027EABC160C1}" type="presParOf" srcId="{4DC9DF1C-03BA-43CA-AA28-9485E5037D74}" destId="{5A986A9E-19B5-437E-8AA9-73FF148B0935}" srcOrd="1" destOrd="0" presId="urn:microsoft.com/office/officeart/2005/8/layout/hList7"/>
    <dgm:cxn modelId="{0CD08246-1030-43AE-9367-5F9B6481AA5C}" type="presParOf" srcId="{4DC9DF1C-03BA-43CA-AA28-9485E5037D74}" destId="{8B8C8CE7-00F6-446A-8365-6E45C1B32702}" srcOrd="2" destOrd="0" presId="urn:microsoft.com/office/officeart/2005/8/layout/hList7"/>
    <dgm:cxn modelId="{9D23B45C-81F2-4509-8131-D3122CEA3367}" type="presParOf" srcId="{4DC9DF1C-03BA-43CA-AA28-9485E5037D74}" destId="{BBF27012-30CB-474F-AF15-4C99B7D210FA}" srcOrd="3" destOrd="0" presId="urn:microsoft.com/office/officeart/2005/8/layout/hList7"/>
    <dgm:cxn modelId="{96CAA3CE-ED85-4B9D-ACA7-94FF723D9194}" type="presParOf" srcId="{DE10238C-DE9E-4CF5-AB2A-7EDC875E7FCF}" destId="{4D40F248-17DA-493B-AB7F-1C3DC77DC362}" srcOrd="5" destOrd="0" presId="urn:microsoft.com/office/officeart/2005/8/layout/hList7"/>
    <dgm:cxn modelId="{9E5F8DAA-1A68-47C4-A806-30F1A74B5113}" type="presParOf" srcId="{DE10238C-DE9E-4CF5-AB2A-7EDC875E7FCF}" destId="{C20D84A4-4D47-4115-A121-B8D2C50614F1}" srcOrd="6" destOrd="0" presId="urn:microsoft.com/office/officeart/2005/8/layout/hList7"/>
    <dgm:cxn modelId="{CD41D68D-0CA0-4A24-B884-FD74D8B3A176}" type="presParOf" srcId="{C20D84A4-4D47-4115-A121-B8D2C50614F1}" destId="{1E6702A4-4151-4044-9CE6-63D473CD5B78}" srcOrd="0" destOrd="0" presId="urn:microsoft.com/office/officeart/2005/8/layout/hList7"/>
    <dgm:cxn modelId="{8D5459F6-CE4C-4976-817C-A84CBE6118B9}" type="presParOf" srcId="{C20D84A4-4D47-4115-A121-B8D2C50614F1}" destId="{0FBC6AC9-1B46-4D1E-9B8B-B982C45E87E0}" srcOrd="1" destOrd="0" presId="urn:microsoft.com/office/officeart/2005/8/layout/hList7"/>
    <dgm:cxn modelId="{19AB58F1-BDFF-4306-B3CC-0BC25031C1D2}" type="presParOf" srcId="{C20D84A4-4D47-4115-A121-B8D2C50614F1}" destId="{0B4BD4A5-600E-44FE-BE57-50F4AF99430E}" srcOrd="2" destOrd="0" presId="urn:microsoft.com/office/officeart/2005/8/layout/hList7"/>
    <dgm:cxn modelId="{1F13551C-9F96-4230-9602-B35CB7B32B80}" type="presParOf" srcId="{C20D84A4-4D47-4115-A121-B8D2C50614F1}" destId="{94590A35-E75E-4412-8738-3D0C1D3364B5}" srcOrd="3" destOrd="0" presId="urn:microsoft.com/office/officeart/2005/8/layout/hList7"/>
    <dgm:cxn modelId="{9339562F-C38C-4757-9FF2-7C0CD7C1E860}" type="presParOf" srcId="{DE10238C-DE9E-4CF5-AB2A-7EDC875E7FCF}" destId="{41A8B4F4-1F58-45A6-80DC-B7403201921B}" srcOrd="7" destOrd="0" presId="urn:microsoft.com/office/officeart/2005/8/layout/hList7"/>
    <dgm:cxn modelId="{15048D92-981A-4D68-BD0E-168C9720EE5E}" type="presParOf" srcId="{DE10238C-DE9E-4CF5-AB2A-7EDC875E7FCF}" destId="{EB1EDE81-B222-4141-9A3C-819AE7C908E7}" srcOrd="8" destOrd="0" presId="urn:microsoft.com/office/officeart/2005/8/layout/hList7"/>
    <dgm:cxn modelId="{0450F2CC-92D1-4A5A-9DA0-9B13CF8D93B9}" type="presParOf" srcId="{EB1EDE81-B222-4141-9A3C-819AE7C908E7}" destId="{785B0067-3BF7-4B8E-ACEE-B9439C6168D9}" srcOrd="0" destOrd="0" presId="urn:microsoft.com/office/officeart/2005/8/layout/hList7"/>
    <dgm:cxn modelId="{4A4F1DE1-0AF5-4467-8B0A-DCA5231341B1}" type="presParOf" srcId="{EB1EDE81-B222-4141-9A3C-819AE7C908E7}" destId="{3D86C82C-1987-4EF5-AD7C-0FAFBEC13C82}" srcOrd="1" destOrd="0" presId="urn:microsoft.com/office/officeart/2005/8/layout/hList7"/>
    <dgm:cxn modelId="{1CE76BB4-0492-4F65-982B-BFB27B311300}" type="presParOf" srcId="{EB1EDE81-B222-4141-9A3C-819AE7C908E7}" destId="{DBCB9CB7-FF66-47E2-A9AE-FB156D0125E7}" srcOrd="2" destOrd="0" presId="urn:microsoft.com/office/officeart/2005/8/layout/hList7"/>
    <dgm:cxn modelId="{46A6F070-EDAF-420C-98DE-D2A22E8CDAF0}" type="presParOf" srcId="{EB1EDE81-B222-4141-9A3C-819AE7C908E7}" destId="{AE99000E-7FF2-446B-8AFB-E6A84ACF4D46}" srcOrd="3" destOrd="0" presId="urn:microsoft.com/office/officeart/2005/8/layout/hList7"/>
    <dgm:cxn modelId="{79AF303E-DDA7-4BF9-B554-85153DC1CE26}" type="presParOf" srcId="{DE10238C-DE9E-4CF5-AB2A-7EDC875E7FCF}" destId="{E474AD58-2C50-4DA8-B251-D5822851FF93}" srcOrd="9" destOrd="0" presId="urn:microsoft.com/office/officeart/2005/8/layout/hList7"/>
    <dgm:cxn modelId="{86094988-80E2-418D-A900-F9FBCCE5CB77}" type="presParOf" srcId="{DE10238C-DE9E-4CF5-AB2A-7EDC875E7FCF}" destId="{EDAEA52E-E0E5-44D2-8D4B-0BA89F1CA3DC}" srcOrd="10" destOrd="0" presId="urn:microsoft.com/office/officeart/2005/8/layout/hList7"/>
    <dgm:cxn modelId="{43DDC1F5-2034-47EC-97B2-E17E562C3088}" type="presParOf" srcId="{EDAEA52E-E0E5-44D2-8D4B-0BA89F1CA3DC}" destId="{C4FC4AB2-0DD9-44F4-BA35-7C09BBC48417}" srcOrd="0" destOrd="0" presId="urn:microsoft.com/office/officeart/2005/8/layout/hList7"/>
    <dgm:cxn modelId="{D699366A-BB47-402E-8335-DF5A79D8C2F8}" type="presParOf" srcId="{EDAEA52E-E0E5-44D2-8D4B-0BA89F1CA3DC}" destId="{EE972BD9-ED0F-4002-BDA7-2039CE5E9A56}" srcOrd="1" destOrd="0" presId="urn:microsoft.com/office/officeart/2005/8/layout/hList7"/>
    <dgm:cxn modelId="{4B906967-4E77-4FE6-8437-53C13B060A48}" type="presParOf" srcId="{EDAEA52E-E0E5-44D2-8D4B-0BA89F1CA3DC}" destId="{8FB0BE81-5C2C-4B0E-9A44-E93FBA0C1D20}" srcOrd="2" destOrd="0" presId="urn:microsoft.com/office/officeart/2005/8/layout/hList7"/>
    <dgm:cxn modelId="{04168179-90E2-47F4-BD24-66319844DA26}" type="presParOf" srcId="{EDAEA52E-E0E5-44D2-8D4B-0BA89F1CA3DC}" destId="{52012B46-151B-4928-BB29-D794BC9944A7}" srcOrd="3" destOrd="0" presId="urn:microsoft.com/office/officeart/2005/8/layout/hList7"/>
    <dgm:cxn modelId="{7E6548A6-9AA1-47CC-8BC2-35726A2DD439}" type="presParOf" srcId="{DE10238C-DE9E-4CF5-AB2A-7EDC875E7FCF}" destId="{74DB9597-698D-449B-A6BE-628DE33F6F93}" srcOrd="11" destOrd="0" presId="urn:microsoft.com/office/officeart/2005/8/layout/hList7"/>
    <dgm:cxn modelId="{72CCCB69-BCAF-4C45-9919-ACD70CE2E3AA}" type="presParOf" srcId="{DE10238C-DE9E-4CF5-AB2A-7EDC875E7FCF}" destId="{3AD07FCE-106A-4BDC-9AE5-1664CBCA9C3A}" srcOrd="12" destOrd="0" presId="urn:microsoft.com/office/officeart/2005/8/layout/hList7"/>
    <dgm:cxn modelId="{663381BC-DFE7-4700-83AC-4279715CEE75}" type="presParOf" srcId="{3AD07FCE-106A-4BDC-9AE5-1664CBCA9C3A}" destId="{B9FE0986-8E71-46D8-8E72-86EE28F6F8F1}" srcOrd="0" destOrd="0" presId="urn:microsoft.com/office/officeart/2005/8/layout/hList7"/>
    <dgm:cxn modelId="{39CB7F90-418E-4935-9302-D84E559F6B7E}" type="presParOf" srcId="{3AD07FCE-106A-4BDC-9AE5-1664CBCA9C3A}" destId="{3E498023-5428-4B82-9FCE-F8E45A68125E}" srcOrd="1" destOrd="0" presId="urn:microsoft.com/office/officeart/2005/8/layout/hList7"/>
    <dgm:cxn modelId="{CA7F0F06-0816-413C-96CB-EC0D612C7AA1}" type="presParOf" srcId="{3AD07FCE-106A-4BDC-9AE5-1664CBCA9C3A}" destId="{DB0FE3A1-2B12-45F6-BF9D-F4329BBC6A5B}" srcOrd="2" destOrd="0" presId="urn:microsoft.com/office/officeart/2005/8/layout/hList7"/>
    <dgm:cxn modelId="{D1784149-96E7-478E-95F4-A37EE7C768E2}" type="presParOf" srcId="{3AD07FCE-106A-4BDC-9AE5-1664CBCA9C3A}" destId="{B14ADBCD-833A-4018-8583-B745B119984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D7D08-F535-4AE7-8956-81413E112BE1}" type="datetimeFigureOut">
              <a:rPr lang="es-MX" smtClean="0"/>
              <a:t>08/02/2013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915EF-6ECC-433F-B001-38E93DB7242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39512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4DDBE-3F67-45C5-902C-EC583528543D}" type="datetimeFigureOut">
              <a:rPr lang="en-US" smtClean="0"/>
              <a:t>2/8/2013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789F4-029E-4103-B002-2FFDD480A5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0042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789F4-029E-4103-B002-2FFDD480A58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411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1" indent="-171441">
              <a:buFont typeface="Arial" pitchFamily="34" charset="0"/>
              <a:buChar char="•"/>
            </a:pP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9136B-422C-4B59-831F-3819F2D971FF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1052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9136B-422C-4B59-831F-3819F2D971FF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6554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9C58B-9000-45E6-ADB6-316584364E20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9C58B-9000-45E6-ADB6-316584364E20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9C58B-9000-45E6-ADB6-316584364E20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9C58B-9000-45E6-ADB6-316584364E20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9C58B-9000-45E6-ADB6-316584364E20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9C58B-9000-45E6-ADB6-316584364E20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9C58B-9000-45E6-ADB6-316584364E20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9C58B-9000-45E6-ADB6-316584364E20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9C58B-9000-45E6-ADB6-316584364E20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9C58B-9000-45E6-ADB6-316584364E20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9C58B-9000-45E6-ADB6-316584364E20}" type="slidenum">
              <a:rPr lang="es-MX" smtClean="0"/>
              <a:t>‹#›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" TargetMode="External"/><Relationship Id="rId2" Type="http://schemas.openxmlformats.org/officeDocument/2006/relationships/hyperlink" Target="http://www.facebook.com/portalmassociedad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lissete.garza@tecvirtual.mx" TargetMode="External"/><Relationship Id="rId2" Type="http://schemas.openxmlformats.org/officeDocument/2006/relationships/hyperlink" Target="mailto:Marisa.cabrera@tecvirtual.mx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26" Type="http://schemas.openxmlformats.org/officeDocument/2006/relationships/image" Target="../media/image30.png"/><Relationship Id="rId3" Type="http://schemas.openxmlformats.org/officeDocument/2006/relationships/image" Target="../media/image7.jpeg"/><Relationship Id="rId21" Type="http://schemas.openxmlformats.org/officeDocument/2006/relationships/image" Target="../media/image25.pn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image" Target="../media/image6.gif"/><Relationship Id="rId16" Type="http://schemas.openxmlformats.org/officeDocument/2006/relationships/image" Target="../media/image20.jpeg"/><Relationship Id="rId20" Type="http://schemas.openxmlformats.org/officeDocument/2006/relationships/image" Target="../media/image24.png"/><Relationship Id="rId29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24" Type="http://schemas.openxmlformats.org/officeDocument/2006/relationships/image" Target="../media/image28.jpeg"/><Relationship Id="rId32" Type="http://schemas.openxmlformats.org/officeDocument/2006/relationships/image" Target="../media/image36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23" Type="http://schemas.openxmlformats.org/officeDocument/2006/relationships/image" Target="../media/image27.png"/><Relationship Id="rId28" Type="http://schemas.openxmlformats.org/officeDocument/2006/relationships/image" Target="../media/image32.jpeg"/><Relationship Id="rId10" Type="http://schemas.openxmlformats.org/officeDocument/2006/relationships/image" Target="../media/image14.jpeg"/><Relationship Id="rId19" Type="http://schemas.openxmlformats.org/officeDocument/2006/relationships/image" Target="../media/image23.emf"/><Relationship Id="rId31" Type="http://schemas.openxmlformats.org/officeDocument/2006/relationships/image" Target="../media/image35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jpeg"/><Relationship Id="rId30" Type="http://schemas.openxmlformats.org/officeDocument/2006/relationships/image" Target="../media/image3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81000"/>
            <a:ext cx="2339250" cy="107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09C58B-9000-45E6-ADB6-316584364E20}" type="slidenum">
              <a:rPr lang="es-MX" smtClean="0"/>
              <a:t>1</a:t>
            </a:fld>
            <a:endParaRPr lang="es-MX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30250" y="1905000"/>
            <a:ext cx="7681913" cy="188359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r>
              <a:rPr lang="es-MX" dirty="0" smtClean="0"/>
              <a:t>Desarrollo de talento</a:t>
            </a:r>
            <a:br>
              <a:rPr lang="es-MX" dirty="0" smtClean="0"/>
            </a:br>
            <a:r>
              <a:rPr lang="es-MX" sz="4400" dirty="0" smtClean="0"/>
              <a:t>Competencias profesionales para organizaciones de la sociedad civil</a:t>
            </a:r>
            <a:endParaRPr lang="es-MX" sz="4400" dirty="0"/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914400" y="4838193"/>
            <a:ext cx="5638800" cy="8013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400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charset="0"/>
              </a:rPr>
              <a:t>Educación para el Desarrollo</a:t>
            </a:r>
          </a:p>
          <a:p>
            <a:pPr marL="0" indent="0">
              <a:buNone/>
            </a:pPr>
            <a:r>
              <a:rPr lang="es-MX" sz="1800" smtClean="0"/>
              <a:t>2013</a:t>
            </a:r>
            <a:endParaRPr lang="es-MX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766916" y="3866346"/>
            <a:ext cx="7691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i="1" dirty="0" smtClean="0"/>
              <a:t>“Construyendo una mejor ciudadanía”</a:t>
            </a:r>
            <a:endParaRPr lang="es-MX" sz="2800" i="1" dirty="0"/>
          </a:p>
        </p:txBody>
      </p:sp>
    </p:spTree>
    <p:extLst>
      <p:ext uri="{BB962C8B-B14F-4D97-AF65-F5344CB8AC3E}">
        <p14:creationId xmlns:p14="http://schemas.microsoft.com/office/powerpoint/2010/main" val="211789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756" y="116632"/>
            <a:ext cx="8229600" cy="1143000"/>
          </a:xfrm>
        </p:spPr>
        <p:txBody>
          <a:bodyPr>
            <a:normAutofit/>
          </a:bodyPr>
          <a:lstStyle/>
          <a:p>
            <a:r>
              <a:rPr lang="es-MX" sz="3200" dirty="0" smtClean="0"/>
              <a:t>Diplomado Líderes Sociales: Programa de Fortalecimiento para OSC</a:t>
            </a:r>
            <a:endParaRPr lang="es-MX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40109"/>
            <a:ext cx="4024064" cy="4308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 smtClean="0"/>
              <a:t>En alianza con el Tec de Monterrey</a:t>
            </a:r>
            <a:r>
              <a:rPr lang="es-MX" sz="2000" dirty="0"/>
              <a:t> </a:t>
            </a:r>
            <a:r>
              <a:rPr lang="es-MX" sz="2000" dirty="0" smtClean="0"/>
              <a:t>y </a:t>
            </a:r>
            <a:r>
              <a:rPr lang="es-MX" sz="2000" dirty="0" err="1" smtClean="0"/>
              <a:t>Fundemex</a:t>
            </a:r>
            <a:endParaRPr lang="es-MX" sz="2000" dirty="0"/>
          </a:p>
          <a:p>
            <a:pPr marL="0" indent="0">
              <a:buNone/>
            </a:pPr>
            <a:endParaRPr lang="es-MX" sz="2000" dirty="0" smtClean="0"/>
          </a:p>
          <a:p>
            <a:pPr marL="0" indent="0">
              <a:buNone/>
            </a:pPr>
            <a:r>
              <a:rPr lang="es-MX" sz="2000" dirty="0" smtClean="0">
                <a:solidFill>
                  <a:srgbClr val="FFC000"/>
                </a:solidFill>
              </a:rPr>
              <a:t>Temas: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s-MX" sz="1800" dirty="0" smtClean="0"/>
              <a:t>Desarrollo de competencias gerenciales para OSC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s-MX" sz="1800" dirty="0" smtClean="0"/>
              <a:t>Planeación estratégica para OSC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s-MX" sz="1800" dirty="0" smtClean="0"/>
              <a:t>Desarrollo de proyectos sociales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s-MX" sz="1800" dirty="0" smtClean="0"/>
              <a:t>Plan de procuración de fondos y manejo de recursos humanos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s-MX" sz="1800" dirty="0" smtClean="0"/>
              <a:t>Estrategias de comunicación y mercadotecnia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s-MX" sz="1800" dirty="0" smtClean="0"/>
              <a:t>Manejo de la contabilidad y finanzas de la organización</a:t>
            </a:r>
            <a:endParaRPr lang="es-MX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5080956" y="1940109"/>
            <a:ext cx="3600400" cy="42473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indent="0" defTabSz="914363">
              <a:lnSpc>
                <a:spcPct val="90000"/>
              </a:lnSpc>
              <a:spcBef>
                <a:spcPts val="0"/>
              </a:spcBef>
              <a:buFontTx/>
              <a:buNone/>
              <a:defRPr sz="2000" b="1">
                <a:solidFill>
                  <a:srgbClr val="FFC000"/>
                </a:solidFill>
              </a:defRPr>
            </a:lvl1pPr>
            <a:lvl2pPr marL="914400" indent="-396875" defTabSz="914363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2800">
                <a:solidFill>
                  <a:schemeClr val="tx1"/>
                </a:solidFill>
              </a:defRPr>
            </a:lvl2pPr>
            <a:lvl3pPr marL="1258888" indent="-344488" defTabSz="914363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2400">
                <a:solidFill>
                  <a:schemeClr val="tx1"/>
                </a:solidFill>
              </a:defRPr>
            </a:lvl3pPr>
            <a:lvl4pPr marL="1604963" indent="-346075" defTabSz="914363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2400">
                <a:solidFill>
                  <a:schemeClr val="tx1"/>
                </a:solidFill>
              </a:defRPr>
            </a:lvl4pPr>
            <a:lvl5pPr marL="1941513" indent="-336550" defTabSz="914363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2400">
                <a:solidFill>
                  <a:schemeClr val="tx1"/>
                </a:solidFill>
              </a:defRPr>
            </a:lvl5pPr>
            <a:lvl6pPr marL="2514499" indent="-228591" defTabSz="914363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681" indent="-228591" defTabSz="914363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8863" indent="-228591" defTabSz="914363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045" indent="-228591" defTabSz="914363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r>
              <a:rPr lang="es-MX" dirty="0"/>
              <a:t>Contenido: 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s-MX" sz="1800" b="0" dirty="0">
                <a:solidFill>
                  <a:schemeClr val="tx1"/>
                </a:solidFill>
              </a:rPr>
              <a:t>Módulo 1: La institución y el plan estratégico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s-MX" sz="1800" b="0" dirty="0">
                <a:solidFill>
                  <a:schemeClr val="tx1"/>
                </a:solidFill>
              </a:rPr>
              <a:t>Módulo 2: Desarrollo del proyecto de la Institución: Marco Lógico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s-MX" sz="1800" b="0" dirty="0">
                <a:solidFill>
                  <a:schemeClr val="tx1"/>
                </a:solidFill>
              </a:rPr>
              <a:t>Módulo 3: Administración y buen uso de los recursos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s-MX" sz="1800" b="0" dirty="0">
                <a:solidFill>
                  <a:schemeClr val="tx1"/>
                </a:solidFill>
              </a:rPr>
              <a:t>Módulo 4: Recursos Humanos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s-MX" sz="1800" b="0" dirty="0">
                <a:solidFill>
                  <a:schemeClr val="tx1"/>
                </a:solidFill>
              </a:rPr>
              <a:t>Módulo 5: Fuentes de financiamiento y movilización de recursos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s-MX" sz="1800" b="0" dirty="0">
                <a:solidFill>
                  <a:schemeClr val="tx1"/>
                </a:solidFill>
              </a:rPr>
              <a:t>Módulo 6: Mercadotecnia y comunicación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s-MX" sz="1800" b="0" dirty="0">
                <a:solidFill>
                  <a:schemeClr val="tx1"/>
                </a:solidFill>
              </a:rPr>
              <a:t>Módulo 7: El proyecto</a:t>
            </a:r>
          </a:p>
        </p:txBody>
      </p:sp>
      <p:pic>
        <p:nvPicPr>
          <p:cNvPr id="7" name="Picture 2" descr="http://t1.gstatic.com/images?q=tbn:ANd9GcRPNjoK2N5ZGelDQKxJszTsBNrXVeVtzKSZ_xY1hxJdRyfofrodaQ&amp;t=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2889" y="914400"/>
            <a:ext cx="1788467" cy="64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09C58B-9000-45E6-ADB6-316584364E20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832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200" dirty="0" smtClean="0"/>
              <a:t>Diplomado Desarrollo Profesional en Procuración de Fondos</a:t>
            </a:r>
            <a:endParaRPr lang="es-MX" sz="32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524000"/>
            <a:ext cx="5243264" cy="460851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MX" sz="2000" dirty="0" smtClean="0"/>
              <a:t>En alianza con el Tec de Monterrey y la </a:t>
            </a:r>
            <a:r>
              <a:rPr lang="es-MX" sz="2000" dirty="0" err="1" smtClean="0"/>
              <a:t>Association</a:t>
            </a:r>
            <a:r>
              <a:rPr lang="es-MX" sz="2000" dirty="0" smtClean="0"/>
              <a:t> of </a:t>
            </a:r>
            <a:r>
              <a:rPr lang="es-MX" sz="2000" dirty="0" err="1" smtClean="0"/>
              <a:t>Fundraising</a:t>
            </a:r>
            <a:r>
              <a:rPr lang="es-MX" sz="2000" dirty="0" smtClean="0"/>
              <a:t> </a:t>
            </a:r>
            <a:r>
              <a:rPr lang="es-MX" sz="2000" dirty="0" err="1" smtClean="0"/>
              <a:t>Professionals</a:t>
            </a:r>
            <a:r>
              <a:rPr lang="es-MX" sz="2000" dirty="0" smtClean="0"/>
              <a:t> (AFP)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s-MX" sz="2000" dirty="0">
              <a:solidFill>
                <a:srgbClr val="FFC00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MX" sz="2000" b="1" dirty="0" smtClean="0">
                <a:solidFill>
                  <a:srgbClr val="FFC000"/>
                </a:solidFill>
              </a:rPr>
              <a:t>Objetivos: </a:t>
            </a:r>
          </a:p>
          <a:p>
            <a:pPr marL="269875" lvl="1" indent="-269875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sz="1600" dirty="0" smtClean="0"/>
              <a:t>Entender </a:t>
            </a:r>
            <a:r>
              <a:rPr lang="es-MX" sz="1600" dirty="0"/>
              <a:t>el papel de la procuración de fondos como elemento fundamental en la profesionalización de las </a:t>
            </a:r>
            <a:r>
              <a:rPr lang="es-MX" sz="1600" dirty="0" err="1" smtClean="0"/>
              <a:t>OSCs</a:t>
            </a:r>
            <a:r>
              <a:rPr lang="es-MX" sz="1600" dirty="0" smtClean="0"/>
              <a:t> </a:t>
            </a:r>
            <a:r>
              <a:rPr lang="es-MX" sz="1600" dirty="0"/>
              <a:t>en América Latina, su relación con los principios de mercadotecnia y el desarrollo </a:t>
            </a:r>
            <a:r>
              <a:rPr lang="es-MX" sz="1600" dirty="0" smtClean="0"/>
              <a:t>institucional</a:t>
            </a:r>
          </a:p>
          <a:p>
            <a:pPr marL="269875" lvl="1" indent="-269875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sz="1600" dirty="0" smtClean="0"/>
              <a:t>Utilizar diversas Herramientas y técnicas de procuración de fondos con individuos y organizaciones</a:t>
            </a:r>
          </a:p>
          <a:p>
            <a:pPr marL="269875" lvl="1" indent="-269875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sz="1600" dirty="0" smtClean="0"/>
              <a:t>Aprender sobre los diferentes tipos de campañas financieras</a:t>
            </a:r>
            <a:endParaRPr lang="es-MX" sz="1600" dirty="0"/>
          </a:p>
          <a:p>
            <a:pPr marL="269875" lvl="1" indent="-269875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sz="1600" dirty="0"/>
              <a:t>Entender la relación que guarda la mercadotecnia con la </a:t>
            </a:r>
            <a:r>
              <a:rPr lang="es-MX" sz="1600" dirty="0" smtClean="0"/>
              <a:t>comunicación</a:t>
            </a:r>
            <a:endParaRPr lang="es-MX" sz="1600" dirty="0"/>
          </a:p>
          <a:p>
            <a:pPr marL="269875" lvl="1" indent="-269875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sz="1600" dirty="0"/>
              <a:t>Familiarizarse con principios generales para el liderazgo y la función de </a:t>
            </a:r>
            <a:r>
              <a:rPr lang="es-MX" sz="1600" dirty="0" smtClean="0"/>
              <a:t>desarrollo</a:t>
            </a:r>
            <a:endParaRPr lang="es-MX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084168" y="1524001"/>
            <a:ext cx="2808312" cy="90350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indent="0" defTabSz="914363">
              <a:lnSpc>
                <a:spcPct val="120000"/>
              </a:lnSpc>
              <a:spcBef>
                <a:spcPts val="0"/>
              </a:spcBef>
              <a:buFontTx/>
              <a:buNone/>
              <a:defRPr sz="3600">
                <a:solidFill>
                  <a:schemeClr val="tx1"/>
                </a:solidFill>
              </a:defRPr>
            </a:lvl1pPr>
            <a:lvl2pPr marL="269875" lvl="1" indent="-269875" defTabSz="914363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 sz="2900">
                <a:solidFill>
                  <a:schemeClr val="tx1"/>
                </a:solidFill>
              </a:defRPr>
            </a:lvl2pPr>
            <a:lvl3pPr marL="1258888" indent="-344488" defTabSz="914363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2400">
                <a:solidFill>
                  <a:schemeClr val="tx1"/>
                </a:solidFill>
              </a:defRPr>
            </a:lvl3pPr>
            <a:lvl4pPr marL="1604963" indent="-346075" defTabSz="914363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2400">
                <a:solidFill>
                  <a:schemeClr val="tx1"/>
                </a:solidFill>
              </a:defRPr>
            </a:lvl4pPr>
            <a:lvl5pPr marL="1941513" indent="-336550" defTabSz="914363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2400">
                <a:solidFill>
                  <a:schemeClr val="tx1"/>
                </a:solidFill>
              </a:defRPr>
            </a:lvl5pPr>
            <a:lvl6pPr marL="2514499" indent="-228591" defTabSz="914363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681" indent="-228591" defTabSz="914363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8863" indent="-228591" defTabSz="914363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045" indent="-228591" defTabSz="914363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r>
              <a:rPr lang="es-MX" sz="2000" b="1" dirty="0" smtClean="0">
                <a:solidFill>
                  <a:srgbClr val="FFC000"/>
                </a:solidFill>
              </a:rPr>
              <a:t>Contenido: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600" dirty="0" smtClean="0"/>
              <a:t>Módulo </a:t>
            </a:r>
            <a:r>
              <a:rPr lang="es-MX" sz="1600" dirty="0"/>
              <a:t>1. Organizaciones de la Sociedad Civil y su Desarrollo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600" dirty="0"/>
              <a:t>Módulo 2. Obtención de recursos: Individuos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600" dirty="0"/>
              <a:t>Módulo 3. Obtención de Recursos: Organizaciones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600" dirty="0"/>
              <a:t>Módulo 4. Mercadotecnia y Comunicación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600" dirty="0"/>
              <a:t>Módulo 5. Liderazgo y administración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5471615"/>
            <a:ext cx="1328231" cy="11049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09C58B-9000-45E6-ADB6-316584364E20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366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200" dirty="0" smtClean="0"/>
              <a:t>Curso: Desarrollo de proyectos sociales con el enfoque Marco Lógico</a:t>
            </a:r>
            <a:endParaRPr lang="es-MX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60848"/>
            <a:ext cx="4104456" cy="1440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2000" dirty="0" smtClean="0"/>
              <a:t>Objetivos: </a:t>
            </a:r>
          </a:p>
          <a:p>
            <a:pPr marL="0" indent="0">
              <a:buNone/>
            </a:pPr>
            <a:endParaRPr lang="es-MX" sz="2000" dirty="0" smtClean="0"/>
          </a:p>
          <a:p>
            <a:pPr>
              <a:buFont typeface="Arial" pitchFamily="34" charset="0"/>
              <a:buChar char="•"/>
            </a:pPr>
            <a:r>
              <a:rPr lang="es-MX" sz="2000" dirty="0" smtClean="0"/>
              <a:t>Aplicar </a:t>
            </a:r>
            <a:r>
              <a:rPr lang="es-MX" sz="2000" dirty="0"/>
              <a:t>el </a:t>
            </a:r>
            <a:r>
              <a:rPr lang="es-MX" sz="2000" dirty="0" smtClean="0"/>
              <a:t>“Enfoque </a:t>
            </a:r>
            <a:r>
              <a:rPr lang="es-MX" sz="2000" dirty="0"/>
              <a:t>de Marco </a:t>
            </a:r>
            <a:r>
              <a:rPr lang="es-MX" sz="2000" dirty="0" smtClean="0"/>
              <a:t>Lógico” </a:t>
            </a:r>
            <a:r>
              <a:rPr lang="es-MX" sz="2000" dirty="0"/>
              <a:t>para la ejecución, monitoreo y evaluación de un </a:t>
            </a:r>
            <a:r>
              <a:rPr lang="es-MX" sz="2000" dirty="0" smtClean="0"/>
              <a:t>proyecto</a:t>
            </a:r>
            <a:endParaRPr lang="es-MX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2040" y="1916832"/>
            <a:ext cx="4022863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09C58B-9000-45E6-ADB6-316584364E20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608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Oferta especializada: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09C58B-9000-45E6-ADB6-316584364E20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457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Oferta especializada: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09C58B-9000-45E6-ADB6-316584364E20}" type="slidenum">
              <a:rPr lang="es-MX" smtClean="0"/>
              <a:t>14</a:t>
            </a:fld>
            <a:endParaRPr lang="es-MX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545712"/>
              </p:ext>
            </p:extLst>
          </p:nvPr>
        </p:nvGraphicFramePr>
        <p:xfrm>
          <a:off x="381000" y="1295400"/>
          <a:ext cx="8305800" cy="4981034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224508"/>
                <a:gridCol w="1071059"/>
                <a:gridCol w="906281"/>
                <a:gridCol w="823891"/>
                <a:gridCol w="1640241"/>
                <a:gridCol w="396440"/>
                <a:gridCol w="396440"/>
                <a:gridCol w="396440"/>
                <a:gridCol w="450500"/>
              </a:tblGrid>
              <a:tr h="329277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MX" sz="1400" b="0" i="1" u="none" strike="noStrike" dirty="0" smtClean="0">
                          <a:effectLst/>
                          <a:latin typeface="+mn-lt"/>
                        </a:rPr>
                        <a:t>Información general</a:t>
                      </a:r>
                      <a:endParaRPr lang="es-MX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45" marR="2045" marT="204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45" marR="2045" marT="204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45" marR="2045" marT="204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45" marR="2045" marT="204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45" marR="2045" marT="2045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MX" sz="1400" b="0" i="1" u="none" strike="noStrike" dirty="0" smtClean="0">
                          <a:effectLst/>
                          <a:latin typeface="+mn-lt"/>
                        </a:rPr>
                        <a:t>Fechas de inicio</a:t>
                      </a:r>
                      <a:endParaRPr lang="es-MX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45" marR="2045" marT="2045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45" marR="2045" marT="204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45" marR="2045" marT="2045" marB="0" anchor="b"/>
                </a:tc>
              </a:tr>
              <a:tr h="3292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effectLst/>
                          <a:latin typeface="+mn-lt"/>
                        </a:rPr>
                        <a:t>Nombre del diplomado / curso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45" marR="2045" marT="20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effectLst/>
                          <a:latin typeface="+mn-lt"/>
                        </a:rPr>
                        <a:t>Duración en horas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45" marR="2045" marT="20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effectLst/>
                          <a:latin typeface="+mn-lt"/>
                        </a:rPr>
                        <a:t>Precio pesos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45" marR="2045" marT="20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effectLst/>
                          <a:latin typeface="+mn-lt"/>
                        </a:rPr>
                        <a:t>Precio dólares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45" marR="2045" marT="20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  <a:latin typeface="+mn-lt"/>
                        </a:rPr>
                        <a:t>URL fichas </a:t>
                      </a:r>
                      <a:r>
                        <a:rPr lang="es-MX" sz="1400" b="1" u="none" strike="noStrike" dirty="0" smtClean="0">
                          <a:effectLst/>
                          <a:latin typeface="+mn-lt"/>
                        </a:rPr>
                        <a:t>técnicas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45" marR="2045" marT="20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  <a:latin typeface="+mn-lt"/>
                        </a:rPr>
                        <a:t>Mar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45" marR="2045" marT="20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Abr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45" marR="2045" marT="20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  <a:latin typeface="+mn-lt"/>
                        </a:rPr>
                        <a:t>Jun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45" marR="2045" marT="20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  <a:latin typeface="+mn-lt"/>
                        </a:rPr>
                        <a:t>Oct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45" marR="2045" marT="2045" marB="0" anchor="b"/>
                </a:tc>
              </a:tr>
              <a:tr h="55833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Curso Guía para el desarrollo de proyectos sociales con el enfoque del Marco </a:t>
                      </a:r>
                      <a:r>
                        <a:rPr lang="es-MX" sz="1400" u="none" strike="noStrike" dirty="0" smtClean="0">
                          <a:effectLst/>
                          <a:latin typeface="+mn-lt"/>
                        </a:rPr>
                        <a:t>Lógico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45" marR="2045" marT="20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+mn-lt"/>
                        </a:rPr>
                        <a:t>50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45" marR="2045" marT="20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s-MX" sz="1400" u="none" strike="noStrike" dirty="0" smtClean="0">
                          <a:effectLst/>
                          <a:latin typeface="+mn-lt"/>
                        </a:rPr>
                        <a:t>4,500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45" marR="2045" marT="20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+mn-lt"/>
                        </a:rPr>
                        <a:t>375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45" marR="2045" marT="204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 smtClean="0">
                          <a:effectLst/>
                          <a:latin typeface="+mn-lt"/>
                        </a:rPr>
                        <a:t>http://www.massociedad.org.mx/Pages/MarcoLogico.aspx</a:t>
                      </a:r>
                      <a:endParaRPr lang="es-MX" sz="1200" b="0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045" marR="2045" marT="20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+mn-lt"/>
                        </a:rPr>
                        <a:t>4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45" marR="2045" marT="204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45" marR="2045" marT="20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45" marR="2045" marT="20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45" marR="2045" marT="2045" marB="0" anchor="ctr"/>
                </a:tc>
              </a:tr>
              <a:tr h="55833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Diplomado desarrollo profesional en procuración de fondos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45" marR="2045" marT="20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96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45" marR="2045" marT="20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 smtClean="0">
                          <a:effectLst/>
                          <a:latin typeface="+mn-lt"/>
                        </a:rPr>
                        <a:t>9,800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45" marR="2045" marT="20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850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45" marR="2045" marT="204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  <a:latin typeface="+mn-lt"/>
                        </a:rPr>
                        <a:t>http://www.massociedad.org.mx/Pages/procuracion.aspx</a:t>
                      </a:r>
                      <a:endParaRPr lang="es-MX" sz="12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2045" marR="2045" marT="20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+mn-lt"/>
                        </a:rPr>
                        <a:t>11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45" marR="2045" marT="204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45" marR="2045" marT="20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+mn-lt"/>
                        </a:rPr>
                        <a:t>17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45" marR="2045" marT="20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7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45" marR="2045" marT="2045" marB="0" anchor="ctr"/>
                </a:tc>
              </a:tr>
              <a:tr h="70084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Diplomado Líderes Sociales: Programa de Fortalecimiento y Desarrollo de las OSC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45" marR="2045" marT="20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120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45" marR="2045" marT="20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 smtClean="0">
                          <a:effectLst/>
                          <a:latin typeface="+mn-lt"/>
                        </a:rPr>
                        <a:t>8,500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45" marR="2045" marT="20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715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45" marR="2045" marT="204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  <a:latin typeface="+mn-lt"/>
                        </a:rPr>
                        <a:t>http://www.massociedad.org.mx/Pages/LiderazgoYGerenciamiento.aspx</a:t>
                      </a:r>
                      <a:endParaRPr lang="es-MX" sz="12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2045" marR="2045" marT="20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11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45" marR="2045" marT="204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45" marR="2045" marT="20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17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45" marR="2045" marT="20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7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45" marR="2045" marT="2045" marB="0" anchor="ctr"/>
                </a:tc>
              </a:tr>
              <a:tr h="609600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s-MX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Curso Empoderamiento comunitario e inclusión social</a:t>
                      </a:r>
                      <a:endParaRPr lang="es-MX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es-MX" sz="1400" u="none" strike="noStrike" dirty="0" smtClean="0">
                          <a:effectLst/>
                          <a:latin typeface="+mn-lt"/>
                        </a:rPr>
                        <a:t>50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31" marR="6431" marT="64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 smtClean="0">
                          <a:effectLst/>
                          <a:latin typeface="+mn-lt"/>
                        </a:rPr>
                        <a:t>4,600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31" marR="6431" marT="64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 smtClean="0">
                          <a:effectLst/>
                          <a:latin typeface="+mn-lt"/>
                        </a:rPr>
                        <a:t>400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31" marR="6431" marT="64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 smtClean="0">
                          <a:effectLst/>
                          <a:latin typeface="+mn-lt"/>
                        </a:rPr>
                        <a:t>http://massociedad.org.mx/Pages/EmpoderamientoComunitarioEInclusionS.aspx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31" marR="6431" marT="64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31" marR="6431" marT="6431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400" dirty="0">
                        <a:latin typeface="+mn-lt"/>
                      </a:endParaRPr>
                    </a:p>
                  </a:txBody>
                  <a:tcPr marL="6431" marR="6431" marT="6431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400">
                        <a:latin typeface="+mn-lt"/>
                      </a:endParaRPr>
                    </a:p>
                  </a:txBody>
                  <a:tcPr marL="6431" marR="6431" marT="6431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400" dirty="0">
                        <a:latin typeface="+mn-lt"/>
                      </a:endParaRPr>
                    </a:p>
                  </a:txBody>
                  <a:tcPr marL="6431" marR="6431" marT="6431" marB="0" anchor="ctr"/>
                </a:tc>
              </a:tr>
              <a:tr h="907969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s-MX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Diplomado Inversión Social-Privada en desarrollo de base </a:t>
                      </a:r>
                      <a:endParaRPr lang="es-MX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31" marR="6431" marT="643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31" marR="6431" marT="6431" marB="0" anchor="ctr"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es-MX" sz="1400" u="none" strike="noStrike" dirty="0" smtClean="0">
                          <a:effectLst/>
                          <a:latin typeface="+mn-lt"/>
                        </a:rPr>
                        <a:t>600 (miembros </a:t>
                      </a:r>
                      <a:r>
                        <a:rPr lang="es-MX" sz="1400" u="none" strike="noStrike" dirty="0" err="1" smtClean="0">
                          <a:effectLst/>
                          <a:latin typeface="+mn-lt"/>
                        </a:rPr>
                        <a:t>RedAmérica</a:t>
                      </a:r>
                      <a:r>
                        <a:rPr lang="es-MX" sz="1400" u="none" strike="noStrike" dirty="0" smtClean="0">
                          <a:effectLst/>
                          <a:latin typeface="+mn-lt"/>
                        </a:rPr>
                        <a:t>) 700</a:t>
                      </a:r>
                      <a:r>
                        <a:rPr lang="es-MX" sz="1400" u="none" strike="noStrike" baseline="0" dirty="0" smtClean="0">
                          <a:effectLst/>
                          <a:latin typeface="+mn-lt"/>
                        </a:rPr>
                        <a:t> (público general)</a:t>
                      </a:r>
                      <a:endParaRPr lang="es-MX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31" marR="6431" marT="6431" marB="0" anchor="ctr"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u="none" strike="noStrike" dirty="0" smtClean="0">
                          <a:effectLst/>
                          <a:latin typeface="+mn-lt"/>
                        </a:rPr>
                        <a:t>http://massociedad.org.mx/pages/DesarrolloBase.aspx </a:t>
                      </a:r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es-MX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31" marR="6431" marT="6431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400" dirty="0">
                        <a:latin typeface="+mn-lt"/>
                      </a:endParaRPr>
                    </a:p>
                  </a:txBody>
                  <a:tcPr marL="6431" marR="6431" marT="64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15 </a:t>
                      </a:r>
                      <a:r>
                        <a:rPr lang="es-MX" sz="1200" u="none" strike="noStrike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es-MX" sz="1200" u="none" strike="noStrike" dirty="0" err="1" smtClean="0">
                          <a:effectLst/>
                          <a:latin typeface="+mn-lt"/>
                        </a:rPr>
                        <a:t>espa-ñol</a:t>
                      </a:r>
                      <a:r>
                        <a:rPr lang="es-MX" sz="1200" u="none" strike="noStrike" dirty="0">
                          <a:effectLst/>
                          <a:latin typeface="+mn-lt"/>
                        </a:rPr>
                        <a:t>)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31" marR="6431" marT="64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17 </a:t>
                      </a:r>
                      <a:r>
                        <a:rPr lang="es-MX" sz="1200" u="none" strike="noStrike" dirty="0" smtClean="0">
                          <a:effectLst/>
                          <a:latin typeface="+mn-lt"/>
                        </a:rPr>
                        <a:t>(por-tu-</a:t>
                      </a:r>
                      <a:r>
                        <a:rPr lang="es-MX" sz="1200" u="none" strike="noStrike" dirty="0" err="1" smtClean="0">
                          <a:effectLst/>
                          <a:latin typeface="+mn-lt"/>
                        </a:rPr>
                        <a:t>gués</a:t>
                      </a:r>
                      <a:r>
                        <a:rPr lang="es-MX" sz="1200" u="none" strike="noStrike" dirty="0">
                          <a:effectLst/>
                          <a:latin typeface="+mn-lt"/>
                        </a:rPr>
                        <a:t>)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31" marR="6431" marT="6431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400" dirty="0">
                        <a:latin typeface="+mn-lt"/>
                      </a:endParaRPr>
                    </a:p>
                  </a:txBody>
                  <a:tcPr marL="6431" marR="6431" marT="6431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605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1" y="89273"/>
            <a:ext cx="8378778" cy="1008112"/>
          </a:xfrm>
        </p:spPr>
        <p:txBody>
          <a:bodyPr>
            <a:noAutofit/>
          </a:bodyPr>
          <a:lstStyle/>
          <a:p>
            <a:r>
              <a:rPr lang="es-MX" sz="3600" dirty="0" smtClean="0">
                <a:solidFill>
                  <a:schemeClr val="tx2">
                    <a:lumMod val="75000"/>
                  </a:schemeClr>
                </a:solidFill>
              </a:rPr>
              <a:t>Recursos Multimedia en </a:t>
            </a:r>
            <a:r>
              <a:rPr lang="es-MX" sz="3600" i="1" dirty="0" smtClean="0">
                <a:solidFill>
                  <a:schemeClr val="tx2">
                    <a:lumMod val="75000"/>
                  </a:schemeClr>
                </a:solidFill>
              </a:rPr>
              <a:t>Más Sociedad</a:t>
            </a:r>
            <a:endParaRPr lang="es-MX" sz="3600" i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0569047"/>
              </p:ext>
            </p:extLst>
          </p:nvPr>
        </p:nvGraphicFramePr>
        <p:xfrm>
          <a:off x="-31455" y="134076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61965" y="2656800"/>
            <a:ext cx="1528374" cy="160043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 b="1">
                <a:solidFill>
                  <a:prstClr val="white"/>
                </a:solidFill>
                <a:latin typeface="Arial Narrow" pitchFamily="34" charset="0"/>
              </a:defRPr>
            </a:lvl1pPr>
          </a:lstStyle>
          <a:p>
            <a:r>
              <a:rPr lang="es-MX" dirty="0"/>
              <a:t>En el 2012, se agregaron 21 videos de conferencias y experiencias de la sociedad civil mexicana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09C58B-9000-45E6-ADB6-316584364E20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77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es-MX" sz="3600" dirty="0" smtClean="0"/>
              <a:t>Comparte y aprende con otras OSC</a:t>
            </a:r>
            <a:endParaRPr lang="es-MX" sz="3600" dirty="0"/>
          </a:p>
        </p:txBody>
      </p:sp>
      <p:pic>
        <p:nvPicPr>
          <p:cNvPr id="1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008788"/>
            <a:ext cx="3647801" cy="3165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16016" y="1700808"/>
            <a:ext cx="38884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tx2">
                    <a:lumMod val="75000"/>
                  </a:schemeClr>
                </a:solidFill>
              </a:rPr>
              <a:t>Espacio dedicado al trabajo colectivo y en red / Directorio de OSC: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Permite hacer búsquedas de organizaciones registradas a Más Sociedad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Brinda información de contacto para hacer alianzas o conocer organizaciones con objetos sociales similares</a:t>
            </a:r>
          </a:p>
          <a:p>
            <a:r>
              <a:rPr lang="es-MX" b="1" dirty="0" smtClean="0">
                <a:solidFill>
                  <a:schemeClr val="tx2">
                    <a:lumMod val="75000"/>
                  </a:schemeClr>
                </a:solidFill>
              </a:rPr>
              <a:t>Sección de buenas prácticas: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>
                <a:solidFill>
                  <a:schemeClr val="tx2">
                    <a:lumMod val="75000"/>
                  </a:schemeClr>
                </a:solidFill>
              </a:rPr>
              <a:t>Permite compartir y consultar buenas prácticas e iniciativas de los usuarios de Más Sociedad</a:t>
            </a:r>
            <a:endParaRPr lang="es-MX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09C58B-9000-45E6-ADB6-316584364E20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897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es-MX" sz="3600" dirty="0" smtClean="0"/>
              <a:t>Asesórate con un experto</a:t>
            </a:r>
            <a:endParaRPr lang="es-MX" sz="3600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653" y="1412776"/>
            <a:ext cx="3582478" cy="3009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4668" y="3048000"/>
            <a:ext cx="5000732" cy="282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9800" y="762000"/>
            <a:ext cx="1715247" cy="147920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09C58B-9000-45E6-ADB6-316584364E20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35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es-MX" sz="3600" dirty="0" smtClean="0"/>
              <a:t>Impulsa tu organización</a:t>
            </a:r>
            <a:endParaRPr lang="es-MX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2708920"/>
            <a:ext cx="4618856" cy="187220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s-MX" sz="2400" dirty="0" smtClean="0"/>
              <a:t>Espacio de capacitación y acompañamiento para organizaciones de Nuevo León</a:t>
            </a:r>
          </a:p>
          <a:p>
            <a:pPr>
              <a:buFont typeface="Arial" pitchFamily="34" charset="0"/>
              <a:buChar char="•"/>
            </a:pPr>
            <a:r>
              <a:rPr lang="es-MX" sz="2400" dirty="0" smtClean="0"/>
              <a:t>Incubadora de OSC</a:t>
            </a:r>
            <a:endParaRPr lang="es-MX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5938" y="2060848"/>
            <a:ext cx="3780420" cy="252028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09C58B-9000-45E6-ADB6-316584364E20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64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s-MX" sz="3600" dirty="0" smtClean="0"/>
              <a:t>Alcance</a:t>
            </a:r>
            <a:endParaRPr lang="es-MX" sz="3600" dirty="0"/>
          </a:p>
        </p:txBody>
      </p:sp>
      <p:pic>
        <p:nvPicPr>
          <p:cNvPr id="3" name="Picture 2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6012" y="1844824"/>
            <a:ext cx="8208912" cy="4105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1992733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2">
                    <a:lumMod val="75000"/>
                  </a:schemeClr>
                </a:solidFill>
              </a:rPr>
              <a:t>Capacitación a 20,211 participantes de 24 países</a:t>
            </a:r>
            <a:endParaRPr lang="es-MX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944" y="541020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2">
                    <a:lumMod val="75000"/>
                  </a:schemeClr>
                </a:solidFill>
              </a:rPr>
              <a:t>Cifras de enero 2000 a julio de 2012</a:t>
            </a:r>
            <a:endParaRPr lang="es-MX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1146" y="1844824"/>
            <a:ext cx="2808312" cy="288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/>
              <a:t>Países</a:t>
            </a:r>
            <a:endParaRPr lang="es-MX" sz="12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09C58B-9000-45E6-ADB6-316584364E20}" type="slidenum">
              <a:rPr lang="es-MX" smtClean="0"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327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Misión y visión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2800" b="1" dirty="0" smtClean="0">
                <a:latin typeface="+mn-lt"/>
              </a:rPr>
              <a:t>Misión</a:t>
            </a:r>
            <a:endParaRPr lang="es-MX" sz="2800" b="1" dirty="0">
              <a:latin typeface="+mn-lt"/>
            </a:endParaRPr>
          </a:p>
          <a:p>
            <a:r>
              <a:rPr lang="es-MX" sz="2800" dirty="0" smtClean="0">
                <a:latin typeface="+mn-lt"/>
              </a:rPr>
              <a:t>Fortalecer </a:t>
            </a:r>
            <a:r>
              <a:rPr lang="es-MX" sz="2800" dirty="0">
                <a:latin typeface="+mn-lt"/>
              </a:rPr>
              <a:t>y profesionalizar a la </a:t>
            </a:r>
            <a:r>
              <a:rPr lang="es-MX" sz="2800" b="1" dirty="0">
                <a:latin typeface="+mn-lt"/>
              </a:rPr>
              <a:t>ciudadanía</a:t>
            </a:r>
            <a:r>
              <a:rPr lang="es-MX" sz="2800" dirty="0">
                <a:latin typeface="+mn-lt"/>
              </a:rPr>
              <a:t> y a las </a:t>
            </a:r>
            <a:r>
              <a:rPr lang="es-MX" sz="2800" b="1" dirty="0">
                <a:latin typeface="+mn-lt"/>
              </a:rPr>
              <a:t>organizaciones de la sociedad civil </a:t>
            </a:r>
            <a:r>
              <a:rPr lang="es-MX" sz="2800" dirty="0">
                <a:latin typeface="+mn-lt"/>
              </a:rPr>
              <a:t>mediante el desarrollo de competencias, utilizando una plataforma virtual con el compromiso de organizaciones líderes en educación, tecnología y desarrollo social y empresarial</a:t>
            </a:r>
          </a:p>
          <a:p>
            <a:endParaRPr lang="es-MX" sz="2800" dirty="0">
              <a:latin typeface="+mn-lt"/>
            </a:endParaRPr>
          </a:p>
          <a:p>
            <a:pPr marL="0" indent="0">
              <a:buNone/>
            </a:pPr>
            <a:r>
              <a:rPr lang="es-MX" sz="2800" b="1" dirty="0" smtClean="0">
                <a:latin typeface="+mn-lt"/>
              </a:rPr>
              <a:t>Visión</a:t>
            </a:r>
            <a:endParaRPr lang="es-MX" sz="2800" b="1" dirty="0">
              <a:latin typeface="+mn-lt"/>
            </a:endParaRPr>
          </a:p>
          <a:p>
            <a:r>
              <a:rPr lang="es-MX" sz="2800" dirty="0">
                <a:latin typeface="+mn-lt"/>
              </a:rPr>
              <a:t>En el año 2015, </a:t>
            </a:r>
            <a:r>
              <a:rPr lang="es-MX" sz="2800" i="1" dirty="0" smtClean="0">
                <a:latin typeface="+mn-lt"/>
              </a:rPr>
              <a:t>Massociedad</a:t>
            </a:r>
            <a:r>
              <a:rPr lang="es-MX" sz="2800" dirty="0" smtClean="0">
                <a:latin typeface="+mn-lt"/>
              </a:rPr>
              <a:t> habrá </a:t>
            </a:r>
            <a:r>
              <a:rPr lang="es-MX" sz="2800" dirty="0">
                <a:latin typeface="+mn-lt"/>
              </a:rPr>
              <a:t>contribuido a una </a:t>
            </a:r>
            <a:r>
              <a:rPr lang="es-MX" sz="2800" b="1" dirty="0">
                <a:latin typeface="+mn-lt"/>
              </a:rPr>
              <a:t>sociedad civil organizada más dinámica, creciente, tolerante, justa y participativa</a:t>
            </a:r>
            <a:r>
              <a:rPr lang="es-MX" sz="2800" dirty="0">
                <a:latin typeface="+mn-lt"/>
              </a:rPr>
              <a:t> en América </a:t>
            </a:r>
            <a:r>
              <a:rPr lang="es-MX" sz="2800" dirty="0" smtClean="0">
                <a:latin typeface="+mn-lt"/>
              </a:rPr>
              <a:t>Latina</a:t>
            </a:r>
            <a:endParaRPr lang="es-MX" sz="2800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09C58B-9000-45E6-ADB6-316584364E20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174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Organizaciones civiles y líderes sociales registrados</a:t>
            </a:r>
            <a:endParaRPr lang="es-MX" dirty="0"/>
          </a:p>
        </p:txBody>
      </p:sp>
      <p:sp>
        <p:nvSpPr>
          <p:cNvPr id="8" name="TextBox 7"/>
          <p:cNvSpPr txBox="1"/>
          <p:nvPr/>
        </p:nvSpPr>
        <p:spPr>
          <a:xfrm>
            <a:off x="5436096" y="2786152"/>
            <a:ext cx="31225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Actualmente, existen 1,500 usuarios de 22 países en </a:t>
            </a:r>
            <a:r>
              <a:rPr lang="es-MX" sz="2400" b="1" i="1" dirty="0" smtClean="0"/>
              <a:t>Más Sociedad </a:t>
            </a:r>
          </a:p>
          <a:p>
            <a:pPr algn="ctr"/>
            <a:r>
              <a:rPr lang="es-MX" sz="2400" b="1" dirty="0" smtClean="0"/>
              <a:t>(noviembre 2012)</a:t>
            </a:r>
            <a:endParaRPr lang="es-MX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303" y="2420888"/>
            <a:ext cx="4567721" cy="271821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09C58B-9000-45E6-ADB6-316584364E20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631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8600"/>
            <a:ext cx="8229600" cy="959024"/>
          </a:xfrm>
        </p:spPr>
        <p:txBody>
          <a:bodyPr>
            <a:normAutofit/>
          </a:bodyPr>
          <a:lstStyle/>
          <a:p>
            <a:r>
              <a:rPr lang="es-MX" sz="3600" dirty="0" err="1" smtClean="0"/>
              <a:t>Webinars</a:t>
            </a:r>
            <a:r>
              <a:rPr lang="es-MX" sz="3600" dirty="0" smtClean="0"/>
              <a:t> y talleres realizados en 2012</a:t>
            </a:r>
            <a:endParaRPr lang="es-MX" sz="3600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2915738"/>
              </p:ext>
            </p:extLst>
          </p:nvPr>
        </p:nvGraphicFramePr>
        <p:xfrm>
          <a:off x="827584" y="1844824"/>
          <a:ext cx="7643192" cy="2620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25884" y="4699883"/>
            <a:ext cx="4608512" cy="3077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 b="1">
                <a:solidFill>
                  <a:prstClr val="white"/>
                </a:solidFill>
                <a:latin typeface="Arial Narrow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>
                <a:solidFill>
                  <a:schemeClr val="bg2">
                    <a:lumMod val="75000"/>
                  </a:schemeClr>
                </a:solidFill>
              </a:rPr>
              <a:t>Talleres presenciales en Monterrey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5061475"/>
            <a:ext cx="7864720" cy="95410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 b="1">
                <a:solidFill>
                  <a:prstClr val="white"/>
                </a:solidFill>
                <a:latin typeface="Arial Narrow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/>
              <a:t>Transparencia y buenas prácticas para OSC mexicanas impartido por Construyendo Organizaciones Civiles Transparentes, A.C.</a:t>
            </a:r>
          </a:p>
          <a:p>
            <a:r>
              <a:rPr lang="es-MX" dirty="0"/>
              <a:t>Serie de talleres en financiamiento de proyectos sociales con fondos privados de Estados Unidos de América impartidos por el Centro de Recursos Internacionales para Organizaciones Civiles, A.C.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09C58B-9000-45E6-ADB6-316584364E20}" type="slidenum">
              <a:rPr lang="es-MX" smtClean="0"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892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928992" cy="1143000"/>
          </a:xfrm>
        </p:spPr>
        <p:txBody>
          <a:bodyPr>
            <a:normAutofit/>
          </a:bodyPr>
          <a:lstStyle/>
          <a:p>
            <a:r>
              <a:rPr lang="es-MX" dirty="0" smtClean="0"/>
              <a:t>Visitas </a:t>
            </a:r>
            <a:r>
              <a:rPr lang="es-MX" dirty="0"/>
              <a:t>a www.massociedad.org.mx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5659039"/>
              </p:ext>
            </p:extLst>
          </p:nvPr>
        </p:nvGraphicFramePr>
        <p:xfrm>
          <a:off x="1767548" y="1268760"/>
          <a:ext cx="5540756" cy="2160778"/>
        </p:xfrm>
        <a:graphic>
          <a:graphicData uri="http://schemas.openxmlformats.org/drawingml/2006/table">
            <a:tbl>
              <a:tblPr firstRow="1" firstCol="1" bandRow="1" bandCol="1">
                <a:tableStyleId>{21E4AEA4-8DFA-4A89-87EB-49C32662AFE0}</a:tableStyleId>
              </a:tblPr>
              <a:tblGrid>
                <a:gridCol w="1945320"/>
                <a:gridCol w="1180235"/>
                <a:gridCol w="1278636"/>
                <a:gridCol w="1136565"/>
              </a:tblGrid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Estadísticas</a:t>
                      </a:r>
                      <a:endParaRPr lang="es-MX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</a:rPr>
                        <a:t>2010</a:t>
                      </a:r>
                      <a:endParaRPr lang="es-MX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</a:rPr>
                        <a:t>2011 </a:t>
                      </a:r>
                      <a:endParaRPr lang="es-MX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</a:rPr>
                        <a:t>2012 </a:t>
                      </a:r>
                      <a:endParaRPr lang="es-MX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0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Visitas al portal</a:t>
                      </a:r>
                      <a:endParaRPr lang="es-MX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 smtClean="0">
                          <a:effectLst/>
                        </a:rPr>
                        <a:t>23,349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/>
                        <a:t>33,</a:t>
                      </a:r>
                      <a:r>
                        <a:rPr lang="es-MX" sz="1600" baseline="0" dirty="0" smtClean="0"/>
                        <a:t> </a:t>
                      </a:r>
                      <a:r>
                        <a:rPr lang="es-MX" sz="1600" dirty="0" smtClean="0"/>
                        <a:t>817</a:t>
                      </a:r>
                      <a:endParaRPr lang="es-MX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/>
                        <a:t>90,605</a:t>
                      </a:r>
                      <a:endParaRPr lang="es-MX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0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Visitas nuevas</a:t>
                      </a:r>
                      <a:endParaRPr lang="es-MX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/>
                        <a:t>12521 </a:t>
                      </a:r>
                      <a:endParaRPr lang="es-MX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/>
                        <a:t>18,932</a:t>
                      </a:r>
                      <a:endParaRPr lang="es-MX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/>
                        <a:t>70,678</a:t>
                      </a:r>
                      <a:endParaRPr lang="es-MX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504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Visitas de usuarios que regresan al portal</a:t>
                      </a:r>
                      <a:endParaRPr lang="es-MX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/>
                        <a:t>10,828</a:t>
                      </a:r>
                      <a:endParaRPr lang="es-MX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/>
                        <a:t>14,885</a:t>
                      </a:r>
                      <a:endParaRPr lang="es-MX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/>
                        <a:t>19,927</a:t>
                      </a:r>
                      <a:endParaRPr lang="es-MX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8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Páginas internas visitadas</a:t>
                      </a:r>
                      <a:endParaRPr lang="es-MX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/>
                        <a:t>92,347</a:t>
                      </a:r>
                      <a:endParaRPr lang="es-MX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/>
                        <a:t>117,345</a:t>
                      </a:r>
                      <a:endParaRPr lang="es-MX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/>
                        <a:t>239,680</a:t>
                      </a:r>
                      <a:endParaRPr lang="es-MX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7544" y="3742873"/>
            <a:ext cx="1298442" cy="7386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 b="1">
                <a:solidFill>
                  <a:prstClr val="white"/>
                </a:solidFill>
                <a:latin typeface="Arial Narrow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/>
              <a:t>Porcentaje por tipo de visitantes 2010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8932126"/>
              </p:ext>
            </p:extLst>
          </p:nvPr>
        </p:nvGraphicFramePr>
        <p:xfrm>
          <a:off x="3069076" y="4315250"/>
          <a:ext cx="3096344" cy="1928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91880" y="3789040"/>
            <a:ext cx="1298442" cy="7386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 b="1">
                <a:solidFill>
                  <a:prstClr val="white"/>
                </a:solidFill>
                <a:latin typeface="Arial Narrow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/>
              <a:t>Porcentaje por tipo de visitantes 2011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72200" y="3789039"/>
            <a:ext cx="1298442" cy="7386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 b="1">
                <a:solidFill>
                  <a:prstClr val="white"/>
                </a:solidFill>
                <a:latin typeface="Arial Narrow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/>
              <a:t>Porcentaje por tipo de visitantes 2012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39650"/>
            <a:ext cx="3069076" cy="19349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6055" y="4383671"/>
            <a:ext cx="3187945" cy="184693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09C58B-9000-45E6-ADB6-316584364E20}" type="slidenum">
              <a:rPr lang="es-MX" smtClean="0"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816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Estadísticas de Diplomados de </a:t>
            </a:r>
            <a:r>
              <a:rPr lang="es-MX" i="1" dirty="0" smtClean="0"/>
              <a:t>Más Sociedad</a:t>
            </a:r>
            <a:endParaRPr lang="es-MX" i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255403"/>
              </p:ext>
            </p:extLst>
          </p:nvPr>
        </p:nvGraphicFramePr>
        <p:xfrm>
          <a:off x="323528" y="1700808"/>
          <a:ext cx="5328592" cy="4124672"/>
        </p:xfrm>
        <a:graphic>
          <a:graphicData uri="http://schemas.openxmlformats.org/drawingml/2006/table">
            <a:tbl>
              <a:tblPr firstRow="1" firstCol="1" bandRow="1" bandCol="1">
                <a:tableStyleId>{21E4AEA4-8DFA-4A89-87EB-49C32662AFE0}</a:tableStyleId>
              </a:tblPr>
              <a:tblGrid>
                <a:gridCol w="1722166"/>
                <a:gridCol w="1100112"/>
                <a:gridCol w="735602"/>
                <a:gridCol w="1770712"/>
              </a:tblGrid>
              <a:tr h="303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Curso/Diplomado</a:t>
                      </a:r>
                      <a:endParaRPr lang="es-MX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Número de Alumnos</a:t>
                      </a:r>
                      <a:endParaRPr lang="es-MX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No. </a:t>
                      </a:r>
                      <a:r>
                        <a:rPr lang="es-MX" sz="1200" dirty="0" smtClean="0">
                          <a:effectLst/>
                        </a:rPr>
                        <a:t>de </a:t>
                      </a:r>
                      <a:r>
                        <a:rPr lang="es-MX" sz="1200" dirty="0">
                          <a:effectLst/>
                        </a:rPr>
                        <a:t>tutores</a:t>
                      </a:r>
                      <a:endParaRPr lang="es-MX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Países participantes</a:t>
                      </a:r>
                      <a:endParaRPr lang="es-MX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0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Líderes Sociales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26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3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2 Países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México y Estados Unidos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46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Desarrollo Profesional en procuración de fondos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40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3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2 Países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México y Nicaragua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295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Diplomado Inversión Social Privada en Desarrollo de Base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(Español)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102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8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 10 Países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Argentina, Bolivia</a:t>
                      </a:r>
                      <a:endParaRPr lang="es-MX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Chile, Colombia</a:t>
                      </a:r>
                      <a:endParaRPr lang="es-MX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Ecuador, Guatemala</a:t>
                      </a:r>
                      <a:endParaRPr lang="es-MX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México, Perú</a:t>
                      </a:r>
                      <a:endParaRPr lang="es-MX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República Dominicana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Venezuela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0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Diplomado Inversión Social Privada en Desarrollo de Base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(Portugués)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7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3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Brasil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4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147</a:t>
                      </a:r>
                      <a:endParaRPr lang="es-MX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s-MX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s-MX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s-MX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países</a:t>
                      </a:r>
                      <a:endParaRPr lang="es-MX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3465" y="2276872"/>
            <a:ext cx="2745704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09C58B-9000-45E6-ADB6-316584364E20}" type="slidenum">
              <a:rPr lang="es-MX" smtClean="0"/>
              <a:t>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170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Redes Sociales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4758" y="1850228"/>
            <a:ext cx="5703706" cy="1396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8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Agréganos </a:t>
            </a:r>
            <a:r>
              <a:rPr lang="es-MX" sz="28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en </a:t>
            </a:r>
            <a:r>
              <a:rPr lang="es-MX" sz="2800" dirty="0" err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facebook</a:t>
            </a:r>
            <a:r>
              <a:rPr lang="es-MX" sz="28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MX" sz="1800" dirty="0" smtClean="0"/>
              <a:t>http</a:t>
            </a:r>
            <a:r>
              <a:rPr lang="es-MX" sz="1800" dirty="0"/>
              <a:t>://www.facebook.com/portalmassociedad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4758" y="3740403"/>
            <a:ext cx="47676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Síguenos en </a:t>
            </a:r>
            <a:r>
              <a:rPr lang="es-MX" sz="2800" dirty="0" err="1"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Twitter</a:t>
            </a:r>
            <a:endParaRPr lang="es-MX" sz="4400" dirty="0">
              <a:latin typeface="Arial" pitchFamily="34" charset="0"/>
              <a:cs typeface="Arial" pitchFamily="34" charset="0"/>
            </a:endParaRPr>
          </a:p>
          <a:p>
            <a:endParaRPr lang="es-MX" sz="2000" dirty="0" smtClean="0">
              <a:hlinkClick r:id=""/>
            </a:endParaRPr>
          </a:p>
          <a:p>
            <a:r>
              <a:rPr lang="es-MX" sz="2000" dirty="0" smtClean="0">
                <a:hlinkClick r:id=""/>
              </a:rPr>
              <a:t>https</a:t>
            </a:r>
            <a:r>
              <a:rPr lang="es-MX" sz="2000" dirty="0">
                <a:hlinkClick r:id="rId3"/>
              </a:rPr>
              <a:t>://</a:t>
            </a:r>
            <a:r>
              <a:rPr lang="es-MX" sz="2000" dirty="0" smtClean="0">
                <a:hlinkClick r:id="rId3"/>
              </a:rPr>
              <a:t>twitter.com/massociedadOSCs</a:t>
            </a:r>
            <a:endParaRPr lang="es-MX" sz="2000" dirty="0" smtClean="0"/>
          </a:p>
          <a:p>
            <a:r>
              <a:rPr lang="es-MX" sz="2000" dirty="0" smtClean="0">
                <a:solidFill>
                  <a:schemeClr val="tx2">
                    <a:lumMod val="75000"/>
                  </a:schemeClr>
                </a:solidFill>
              </a:rPr>
              <a:t>@</a:t>
            </a:r>
            <a:r>
              <a:rPr lang="es-MX" sz="2000" dirty="0" err="1" smtClean="0">
                <a:solidFill>
                  <a:schemeClr val="tx2">
                    <a:lumMod val="75000"/>
                  </a:schemeClr>
                </a:solidFill>
              </a:rPr>
              <a:t>massociedadOSCs</a:t>
            </a:r>
            <a:endParaRPr lang="es-MX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4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95021">
            <a:off x="827584" y="1352858"/>
            <a:ext cx="1728192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0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35212">
            <a:off x="440926" y="3596934"/>
            <a:ext cx="1672952" cy="1777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699792" y="2548604"/>
            <a:ext cx="344966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Helvetica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Helvetica" charset="0"/>
                <a:ea typeface="Times New Roman" pitchFamily="18" charset="0"/>
                <a:cs typeface="Times New Roman" pitchFamily="18" charset="0"/>
              </a:rPr>
            </a:b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09C58B-9000-45E6-ADB6-316584364E20}" type="slidenum">
              <a:rPr lang="es-MX" smtClean="0"/>
              <a:t>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907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Más información</a:t>
            </a:r>
            <a:endParaRPr lang="es-MX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143000"/>
            <a:ext cx="8382000" cy="544764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sz="20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Dra. Laura Ruiz Pérez</a:t>
            </a:r>
          </a:p>
          <a:p>
            <a:pPr marL="517525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800" dirty="0"/>
              <a:t>Directora de Educación para el Desarrollo</a:t>
            </a:r>
          </a:p>
          <a:p>
            <a:pPr marL="517525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800" dirty="0"/>
              <a:t>Universidad </a:t>
            </a:r>
            <a:r>
              <a:rPr lang="es-MX" sz="1800" dirty="0" err="1"/>
              <a:t>TecVirtual</a:t>
            </a:r>
            <a:r>
              <a:rPr lang="es-MX" sz="1800" dirty="0"/>
              <a:t> del Sistema Tecnológico de Monterrey</a:t>
            </a:r>
          </a:p>
          <a:p>
            <a:pPr marL="517525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800" dirty="0"/>
              <a:t>laruiz@tecvirtual.mx </a:t>
            </a:r>
          </a:p>
          <a:p>
            <a:pPr marL="517525" lvl="1" indent="0">
              <a:lnSpc>
                <a:spcPct val="100000"/>
              </a:lnSpc>
              <a:spcBef>
                <a:spcPts val="0"/>
              </a:spcBef>
              <a:buNone/>
            </a:pPr>
            <a:endParaRPr lang="es-MX" sz="18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sz="20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Ing. </a:t>
            </a:r>
            <a:r>
              <a:rPr lang="es-MX" sz="200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María Isabel Cabrera Cancino</a:t>
            </a:r>
            <a:endParaRPr lang="es-MX" sz="2000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 marL="517525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800" dirty="0"/>
              <a:t>Directora de Innovación para Organizaciones de la Sociedad Civil</a:t>
            </a:r>
          </a:p>
          <a:p>
            <a:pPr marL="517525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800" dirty="0">
                <a:hlinkClick r:id="rId2"/>
              </a:rPr>
              <a:t>Marisa.cabrera@tecvirtual.mx</a:t>
            </a:r>
            <a:r>
              <a:rPr lang="es-MX" sz="180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MX" sz="20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sz="200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Lic. Lissete </a:t>
            </a:r>
            <a:r>
              <a:rPr lang="es-MX" sz="20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Garza</a:t>
            </a:r>
          </a:p>
          <a:p>
            <a:pPr marL="517525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800" dirty="0"/>
              <a:t>Coordinadora de </a:t>
            </a:r>
            <a:r>
              <a:rPr lang="es-MX" sz="1800" dirty="0" err="1"/>
              <a:t>MasSociedad</a:t>
            </a:r>
            <a:endParaRPr lang="es-MX" sz="1800" dirty="0"/>
          </a:p>
          <a:p>
            <a:pPr marL="517525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800" dirty="0">
                <a:hlinkClick r:id="rId3"/>
              </a:rPr>
              <a:t>lissete.garza@tecvirtual.mx</a:t>
            </a:r>
            <a:endParaRPr lang="es-MX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s-MX" sz="20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sz="20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Lic. Sergio López León </a:t>
            </a:r>
          </a:p>
          <a:p>
            <a:pPr marL="517525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800" dirty="0"/>
              <a:t>Coordinador de Relaciones Públicas y Publicidad </a:t>
            </a:r>
          </a:p>
          <a:p>
            <a:pPr marL="517525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800" dirty="0"/>
              <a:t>slopez@tecvirtual.mx  </a:t>
            </a:r>
          </a:p>
          <a:p>
            <a:pPr marL="517525" lvl="1" indent="0">
              <a:lnSpc>
                <a:spcPct val="100000"/>
              </a:lnSpc>
              <a:spcBef>
                <a:spcPts val="0"/>
              </a:spcBef>
              <a:buNone/>
            </a:pPr>
            <a:endParaRPr lang="es-MX" sz="1800" dirty="0"/>
          </a:p>
          <a:p>
            <a:pPr marL="517525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800" dirty="0"/>
              <a:t>Teléfono directo (81) 1646 – 1762</a:t>
            </a:r>
          </a:p>
          <a:p>
            <a:pPr marL="517525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800" dirty="0"/>
              <a:t>Teléfono sin costo: </a:t>
            </a:r>
            <a:r>
              <a:rPr lang="es-MX" sz="1800" dirty="0" smtClean="0"/>
              <a:t>01-800-288-9017</a:t>
            </a:r>
            <a:endParaRPr lang="es-MX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09C58B-9000-45E6-ADB6-316584364E20}" type="slidenum">
              <a:rPr lang="es-MX" smtClean="0"/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30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www.massociedad.org.mx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s-MX" dirty="0" smtClean="0"/>
              <a:t>Espacio de formación para el desarrollo de competencias ciudadanas y de gestión administrativa para las organizaciones de la sociedad civil (OSC)</a:t>
            </a:r>
          </a:p>
          <a:p>
            <a:pPr>
              <a:buFont typeface="Arial" pitchFamily="34" charset="0"/>
              <a:buChar char="•"/>
            </a:pPr>
            <a:endParaRPr lang="es-MX" dirty="0" smtClean="0"/>
          </a:p>
          <a:p>
            <a:pPr>
              <a:buFont typeface="Arial" pitchFamily="34" charset="0"/>
              <a:buChar char="•"/>
            </a:pPr>
            <a:r>
              <a:rPr lang="es-MX" dirty="0" smtClean="0"/>
              <a:t>Espacio de crecimiento permanente al servicio de la sociedad</a:t>
            </a:r>
          </a:p>
          <a:p>
            <a:pPr>
              <a:buFont typeface="Arial" pitchFamily="34" charset="0"/>
              <a:buChar char="•"/>
            </a:pPr>
            <a:endParaRPr lang="es-MX" dirty="0" smtClean="0"/>
          </a:p>
          <a:p>
            <a:pPr>
              <a:buFont typeface="Arial" pitchFamily="34" charset="0"/>
              <a:buChar char="•"/>
            </a:pPr>
            <a:r>
              <a:rPr lang="es-MX" dirty="0" smtClean="0"/>
              <a:t>Espacio de formación para el desarrollo de competencias ciudadanas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09C58B-9000-45E6-ADB6-316584364E20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448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s-MX" dirty="0" smtClean="0"/>
              <a:t>Alianzas</a:t>
            </a:r>
            <a:endParaRPr lang="es-MX" b="0" dirty="0"/>
          </a:p>
        </p:txBody>
      </p:sp>
      <p:grpSp>
        <p:nvGrpSpPr>
          <p:cNvPr id="16" name="Group 15"/>
          <p:cNvGrpSpPr/>
          <p:nvPr/>
        </p:nvGrpSpPr>
        <p:grpSpPr>
          <a:xfrm>
            <a:off x="3304314" y="2075904"/>
            <a:ext cx="5585861" cy="3473195"/>
            <a:chOff x="2868222" y="1082256"/>
            <a:chExt cx="8042143" cy="4420539"/>
          </a:xfrm>
        </p:grpSpPr>
        <p:pic>
          <p:nvPicPr>
            <p:cNvPr id="4" name="Picture 2" descr="E:\UV-L00527127\Laboral\Inf. Actual\Operación\Logotipos\AFP%20logo.gif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5233" y="1233118"/>
              <a:ext cx="719506" cy="489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 descr="E:\UV-L00527127\Laboral\Inf. Actual\Operación\Logotipos\Logo Excelduc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1994" y="4939392"/>
              <a:ext cx="596107" cy="563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E:\UV-L00527127\Laboral\Inf. Actual\Operación\Logotipos\logo Centro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8847" y="2068180"/>
              <a:ext cx="1413990" cy="533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5" descr="E:\UV-L00527127\Laboral\Inf. Actual\Operación\Logotipos\logo largo negro bold.jpg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9852" y="3054825"/>
              <a:ext cx="1364483" cy="387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E:\UV-L00527127\Laboral\Inf. Actual\Operación\Logotipos\logo_FECHAC_jpg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2420" y="1185167"/>
              <a:ext cx="522991" cy="537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E:\UV-L00527127\Laboral\Inf. Actual\Operación\Logotipos\logo_ashoka.jpg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5813" y="1910350"/>
              <a:ext cx="761083" cy="668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9" descr="E:\UV-L00527127\Laboral\Inf. Actual\Operación\Logotipos\Logo-RedEamerica.jpg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1797" y="2908233"/>
              <a:ext cx="1238801" cy="605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0" descr="E:\UV-L00527127\Laboral\Inf. Actual\Operación\Logotipos\TNCLogoPrimary_2C_Blk349_URL.jpg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8422" y="1152513"/>
              <a:ext cx="1081237" cy="569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2" descr="C:\Documents and Settings\L00527127\Desktop\cemefitop_01.jpg"/>
            <p:cNvPicPr>
              <a:picLocks noChangeAspect="1" noChangeArrowheads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9959" y="1082256"/>
              <a:ext cx="872517" cy="523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3597" y="3830733"/>
              <a:ext cx="1521549" cy="522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3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5406" y="2991475"/>
              <a:ext cx="815306" cy="547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 descr="http://t0.gstatic.com/images?q=tbn:ANd9GcTHVf3oMSFHQpzUoHgFujDbq34Fo_CvHLuvzW1AUCBcGDGCSm93"/>
            <p:cNvPicPr>
              <a:picLocks noChangeAspect="1" noChangeArrowheads="1"/>
            </p:cNvPicPr>
            <p:nvPr/>
          </p:nvPicPr>
          <p:blipFill>
            <a:blip r:embed="rId1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7316" y="2148928"/>
              <a:ext cx="560216" cy="436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8137" y="1157562"/>
              <a:ext cx="1298759" cy="492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 descr="http://t2.gstatic.com/images?q=tbn:ANd9GcSRqN9r-XMA76IA8d-daKcPIKA5mGZdfcQek4CR0j1GedNPQl-k"/>
            <p:cNvPicPr>
              <a:picLocks noChangeAspect="1" noChangeArrowheads="1"/>
            </p:cNvPicPr>
            <p:nvPr/>
          </p:nvPicPr>
          <p:blipFill>
            <a:blip r:embed="rId1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118" y="1948829"/>
              <a:ext cx="1112480" cy="556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http://t0.gstatic.com/images?q=tbn:ANd9GcSrMJ3XKXz44YT7uqiZdyr2EaMOxM2CwLvFZpmj2_jutSrohdHAFQ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1878" y="2030432"/>
              <a:ext cx="1016185" cy="330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7889" y="1347985"/>
              <a:ext cx="1126187" cy="3369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2" descr="http://www.cies.org.pe/files/u23/logo2.jpg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3594" y="1927714"/>
              <a:ext cx="1023008" cy="465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/>
            <p:cNvPicPr/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8222" y="4111420"/>
              <a:ext cx="1861466" cy="4486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7889" y="4676419"/>
              <a:ext cx="1134439" cy="651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21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8432" y="4785029"/>
              <a:ext cx="1370025" cy="587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434" y="4110820"/>
              <a:ext cx="1288931" cy="674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7"/>
            <p:cNvPicPr>
              <a:picLocks noChangeAspect="1" noChangeArrowheads="1"/>
            </p:cNvPicPr>
            <p:nvPr/>
          </p:nvPicPr>
          <p:blipFill rotWithShape="1"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17015" y="4935063"/>
              <a:ext cx="1162422" cy="567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17719" y="4065364"/>
              <a:ext cx="713233" cy="57607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4665" y="2991475"/>
              <a:ext cx="1705700" cy="506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11746" y="3039061"/>
              <a:ext cx="1487537" cy="346845"/>
            </a:xfrm>
            <a:prstGeom prst="rect">
              <a:avLst/>
            </a:prstGeom>
          </p:spPr>
        </p:pic>
        <p:pic>
          <p:nvPicPr>
            <p:cNvPr id="30" name="Picture 2" descr="http://www.cies.org.pe/files/u23/logo2.jpg"/>
            <p:cNvPicPr>
              <a:picLocks noChangeAspect="1" noChangeArrowheads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4302" y="4372979"/>
              <a:ext cx="645462" cy="293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6466356" y="3619312"/>
              <a:ext cx="1959853" cy="6659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 smtClean="0">
                  <a:solidFill>
                    <a:schemeClr val="tx2">
                      <a:lumMod val="50000"/>
                    </a:schemeClr>
                  </a:solidFill>
                </a:rPr>
                <a:t>ConSoc</a:t>
              </a:r>
            </a:p>
            <a:p>
              <a:pPr algn="ctr"/>
              <a:r>
                <a:rPr lang="es-MX" sz="700" dirty="0" smtClean="0">
                  <a:solidFill>
                    <a:schemeClr val="tx2">
                      <a:lumMod val="50000"/>
                    </a:schemeClr>
                  </a:solidFill>
                  <a:latin typeface="Arial Narrow" pitchFamily="34" charset="0"/>
                </a:rPr>
                <a:t>Grupo Consultivo de la Sociedad Civil del BID en México</a:t>
              </a:r>
              <a:endParaRPr lang="es-MX" sz="14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>
          <a:xfrm>
            <a:off x="4458446" y="990600"/>
            <a:ext cx="3569785" cy="784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s-MX" sz="2000" dirty="0" smtClean="0">
                <a:solidFill>
                  <a:schemeClr val="tx1"/>
                </a:solidFill>
                <a:latin typeface="+mn-lt"/>
              </a:rPr>
              <a:t>Colaboradores</a:t>
            </a:r>
            <a:endParaRPr lang="es-MX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82103" y="990600"/>
            <a:ext cx="2633713" cy="926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s-MX" sz="2400" dirty="0" smtClean="0">
                <a:solidFill>
                  <a:schemeClr val="tx1"/>
                </a:solidFill>
                <a:latin typeface="+mn-lt"/>
              </a:rPr>
              <a:t>Impulsores de la iniciativa</a:t>
            </a:r>
            <a:endParaRPr lang="es-MX" sz="32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971800" y="2067372"/>
            <a:ext cx="0" cy="4181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7"/>
          <p:cNvPicPr>
            <a:picLocks noChangeAspect="1" noChangeArrowheads="1"/>
          </p:cNvPicPr>
          <p:nvPr/>
        </p:nvPicPr>
        <p:blipFill rotWithShape="1"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6577" y="3403761"/>
            <a:ext cx="1774058" cy="64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" descr="http://t1.gstatic.com/images?q=tbn:ANd9GcRPNjoK2N5ZGelDQKxJszTsBNrXVeVtzKSZ_xY1hxJdRyfofrodaQ&amp;t=1"/>
          <p:cNvPicPr>
            <a:picLocks noChangeAspect="1" noChangeArrowheads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373" y="4439075"/>
            <a:ext cx="1788467" cy="64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" descr="E:\UV-L00564567\Laboral\My Documents\My Pictures\Logo_TEC.gif"/>
          <p:cNvPicPr>
            <a:picLocks noChangeAspect="1" noChangeArrowheads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33" y="2313360"/>
            <a:ext cx="1796546" cy="70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4"/>
          <p:cNvPicPr>
            <a:picLocks noChangeAspect="1" noChangeArrowheads="1"/>
          </p:cNvPicPr>
          <p:nvPr/>
        </p:nvPicPr>
        <p:blipFill>
          <a:blip r:embed="rId31" cstate="email">
            <a:clrChange>
              <a:clrFrom>
                <a:srgbClr val="0A2B92"/>
              </a:clrFrom>
              <a:clrTo>
                <a:srgbClr val="0A2B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4395" y="5215816"/>
            <a:ext cx="718810" cy="473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2" descr="http://cdn.windows8update.com/wp-content/uploads/2012/08/Microsoft-Logo.jpg"/>
          <p:cNvPicPr>
            <a:picLocks noChangeAspect="1" noChangeArrowheads="1"/>
          </p:cNvPicPr>
          <p:nvPr/>
        </p:nvPicPr>
        <p:blipFill rotWithShape="1"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5534" y="5473132"/>
            <a:ext cx="1756144" cy="47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09C58B-9000-45E6-ADB6-316584364E20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5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Servicios que ofrece Massociedad</a:t>
            </a:r>
            <a:endParaRPr lang="es-MX" dirty="0"/>
          </a:p>
        </p:txBody>
      </p:sp>
      <p:pic>
        <p:nvPicPr>
          <p:cNvPr id="14" name="Picture 2" descr="E:\UV-L00527127\Laboral\Desktop\massociedad_mund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0567" y="2782426"/>
            <a:ext cx="2890651" cy="24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6475038" y="1340768"/>
            <a:ext cx="2088232" cy="792088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prstClr val="white"/>
                </a:solidFill>
                <a:latin typeface="Arial Narrow" pitchFamily="34" charset="0"/>
              </a:rPr>
              <a:t>Cursos y diplomados</a:t>
            </a:r>
            <a:endParaRPr lang="es-MX" sz="14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475038" y="3404998"/>
            <a:ext cx="2088232" cy="792088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prstClr val="white"/>
                </a:solidFill>
                <a:latin typeface="Arial Narrow" pitchFamily="34" charset="0"/>
              </a:rPr>
              <a:t>Acercamiento a la Tecnología</a:t>
            </a:r>
            <a:endParaRPr lang="es-MX" sz="14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55576" y="2372883"/>
            <a:ext cx="2088232" cy="79208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s-MX" sz="1400" b="1" dirty="0">
                <a:solidFill>
                  <a:prstClr val="white"/>
                </a:solidFill>
                <a:latin typeface="Arial Narrow" pitchFamily="34" charset="0"/>
              </a:rPr>
              <a:t>Acceso a especialistas a través de </a:t>
            </a:r>
            <a:r>
              <a:rPr lang="es-MX" sz="1400" b="1" dirty="0" smtClean="0">
                <a:solidFill>
                  <a:prstClr val="white"/>
                </a:solidFill>
                <a:latin typeface="Arial Narrow" pitchFamily="34" charset="0"/>
              </a:rPr>
              <a:t>conferencias </a:t>
            </a:r>
            <a:r>
              <a:rPr lang="es-MX" sz="1400" b="1" dirty="0">
                <a:solidFill>
                  <a:prstClr val="white"/>
                </a:solidFill>
                <a:latin typeface="Arial Narrow" pitchFamily="34" charset="0"/>
              </a:rPr>
              <a:t>y </a:t>
            </a:r>
            <a:r>
              <a:rPr lang="es-MX" sz="1400" b="1" dirty="0" smtClean="0">
                <a:solidFill>
                  <a:prstClr val="white"/>
                </a:solidFill>
                <a:latin typeface="Arial Narrow" pitchFamily="34" charset="0"/>
              </a:rPr>
              <a:t>webinars </a:t>
            </a:r>
            <a:endParaRPr lang="es-MX" sz="14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406586" y="5373216"/>
            <a:ext cx="2088232" cy="792088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prstClr val="white"/>
                </a:solidFill>
                <a:latin typeface="Arial Narrow" pitchFamily="34" charset="0"/>
              </a:rPr>
              <a:t>Información relevante</a:t>
            </a:r>
            <a:endParaRPr lang="es-MX" sz="14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901726" y="5373216"/>
            <a:ext cx="2088232" cy="79208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prstClr val="white"/>
                </a:solidFill>
                <a:latin typeface="Arial Narrow" pitchFamily="34" charset="0"/>
              </a:rPr>
              <a:t>Asesoría Virtual</a:t>
            </a:r>
            <a:endParaRPr lang="es-MX" sz="14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55576" y="1340768"/>
            <a:ext cx="2088232" cy="792088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prstClr val="white"/>
                </a:solidFill>
                <a:latin typeface="Arial Narrow" pitchFamily="34" charset="0"/>
              </a:rPr>
              <a:t>Espacios de diálogo con ciudadanos y otras organizaciones</a:t>
            </a:r>
            <a:endParaRPr lang="es-MX" sz="14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55576" y="4437112"/>
            <a:ext cx="2088232" cy="79208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prstClr val="white"/>
                </a:solidFill>
                <a:latin typeface="Arial Narrow" pitchFamily="34" charset="0"/>
              </a:rPr>
              <a:t>Orientación para la preparación de proyectos y procuración de fondos</a:t>
            </a:r>
            <a:endParaRPr lang="es-MX" sz="14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475038" y="2372883"/>
            <a:ext cx="2088232" cy="79208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prstClr val="white"/>
                </a:solidFill>
                <a:latin typeface="Arial Narrow" pitchFamily="34" charset="0"/>
              </a:rPr>
              <a:t>Espacios de autoevaluación y reflexión</a:t>
            </a:r>
            <a:endParaRPr lang="es-MX" sz="14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55576" y="3404998"/>
            <a:ext cx="2088232" cy="79208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prstClr val="white"/>
                </a:solidFill>
                <a:latin typeface="Arial Narrow" pitchFamily="34" charset="0"/>
              </a:rPr>
              <a:t>Espacio para compartir mejores prácticas </a:t>
            </a:r>
            <a:endParaRPr lang="es-MX" sz="14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475038" y="4437112"/>
            <a:ext cx="2088232" cy="792088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prstClr val="white"/>
                </a:solidFill>
                <a:latin typeface="Arial Narrow" pitchFamily="34" charset="0"/>
              </a:rPr>
              <a:t>Becas</a:t>
            </a:r>
            <a:endParaRPr lang="es-MX" sz="14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39768" y="1901570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4,443 </a:t>
            </a:r>
          </a:p>
          <a:p>
            <a:pPr algn="ctr"/>
            <a:r>
              <a:rPr lang="es-MX" sz="2000" b="1" dirty="0" smtClean="0"/>
              <a:t>horas de contenido en línea</a:t>
            </a:r>
            <a:endParaRPr lang="es-MX" sz="2000" b="1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2046" y="3816947"/>
            <a:ext cx="1316997" cy="83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09C58B-9000-45E6-ADB6-316584364E20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178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143000"/>
          </a:xfrm>
        </p:spPr>
        <p:txBody>
          <a:bodyPr/>
          <a:lstStyle/>
          <a:p>
            <a:r>
              <a:rPr lang="es-MX" dirty="0" smtClean="0"/>
              <a:t>Portal electrónico</a:t>
            </a:r>
            <a:endParaRPr lang="es-MX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4435521" cy="29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48064" y="1628800"/>
            <a:ext cx="3528392" cy="50405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prstClr val="white"/>
                </a:solidFill>
                <a:latin typeface="Arial Narrow" pitchFamily="34" charset="0"/>
              </a:rPr>
              <a:t>Evalúa tu organización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48064" y="2348880"/>
            <a:ext cx="3528392" cy="50405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prstClr val="white"/>
                </a:solidFill>
                <a:latin typeface="Arial Narrow" pitchFamily="34" charset="0"/>
              </a:rPr>
              <a:t>Capacítate con cursos y diplomados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48064" y="3068960"/>
            <a:ext cx="3528392" cy="50405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prstClr val="white"/>
                </a:solidFill>
                <a:latin typeface="Arial Narrow" pitchFamily="34" charset="0"/>
              </a:rPr>
              <a:t>Accede a recursos educativos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48064" y="3789040"/>
            <a:ext cx="3528392" cy="50405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prstClr val="white"/>
                </a:solidFill>
                <a:latin typeface="Arial Narrow" pitchFamily="34" charset="0"/>
              </a:rPr>
              <a:t>Comparte y aprende con otras OSC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48064" y="4509120"/>
            <a:ext cx="3528392" cy="50405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prstClr val="white"/>
                </a:solidFill>
                <a:latin typeface="Arial Narrow" pitchFamily="34" charset="0"/>
              </a:rPr>
              <a:t>Asesórate con un experto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48064" y="5229200"/>
            <a:ext cx="3528392" cy="50405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prstClr val="white"/>
                </a:solidFill>
                <a:latin typeface="Arial Narrow" pitchFamily="34" charset="0"/>
              </a:rPr>
              <a:t>Impulsa tu organización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09C58B-9000-45E6-ADB6-316584364E20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986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Evalúa tu organización</a:t>
            </a:r>
            <a:endParaRPr lang="es-MX" dirty="0"/>
          </a:p>
        </p:txBody>
      </p:sp>
      <p:pic>
        <p:nvPicPr>
          <p:cNvPr id="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873039" cy="341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2321" y="1893222"/>
            <a:ext cx="3457575" cy="247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95220" y="1516142"/>
            <a:ext cx="2971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 smtClean="0"/>
              <a:t>Autodiagnóstico institucional</a:t>
            </a:r>
            <a:endParaRPr lang="es-MX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3789040"/>
            <a:ext cx="2821310" cy="1980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09C58B-9000-45E6-ADB6-316584364E20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827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es-MX" sz="3600" dirty="0" smtClean="0"/>
              <a:t>Capacítate con cursos y diplomados</a:t>
            </a:r>
            <a:endParaRPr lang="es-MX" sz="3600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529917"/>
            <a:ext cx="3791128" cy="324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410343" y="2324206"/>
            <a:ext cx="4505057" cy="3238394"/>
            <a:chOff x="4410343" y="1868373"/>
            <a:chExt cx="4505057" cy="3238394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3347" y="1868374"/>
              <a:ext cx="3370366" cy="223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740123" y="1868373"/>
              <a:ext cx="1152256" cy="223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410343" y="4038600"/>
              <a:ext cx="1152257" cy="1068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565475" y="4038600"/>
              <a:ext cx="1152257" cy="1068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7603" y="4047829"/>
              <a:ext cx="2197797" cy="1058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09C58B-9000-45E6-ADB6-316584364E20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831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88487" cy="1143000"/>
          </a:xfrm>
        </p:spPr>
        <p:txBody>
          <a:bodyPr>
            <a:noAutofit/>
          </a:bodyPr>
          <a:lstStyle/>
          <a:p>
            <a:r>
              <a:rPr lang="es-MX" sz="2800" dirty="0" smtClean="0"/>
              <a:t>Diplomado Inversión Social Privada en Desarrollo de Base: </a:t>
            </a:r>
            <a:br>
              <a:rPr lang="es-MX" sz="2800" dirty="0" smtClean="0"/>
            </a:br>
            <a:r>
              <a:rPr lang="es-MX" sz="2800" dirty="0" smtClean="0"/>
              <a:t>Cómo invertir con efectividad en la comunidad</a:t>
            </a:r>
            <a:endParaRPr lang="es-MX" sz="28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2195" y="1524000"/>
            <a:ext cx="4103605" cy="460851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s-MX" sz="2000" dirty="0" smtClean="0"/>
              <a:t>En alianza con el Tec de Monterrey y </a:t>
            </a:r>
            <a:r>
              <a:rPr lang="es-MX" sz="2000" dirty="0" err="1" smtClean="0"/>
              <a:t>RedEAmérica</a:t>
            </a:r>
            <a:endParaRPr lang="es-MX" sz="2000" dirty="0"/>
          </a:p>
          <a:p>
            <a:pPr marL="0" indent="0">
              <a:spcBef>
                <a:spcPts val="0"/>
              </a:spcBef>
              <a:buNone/>
            </a:pPr>
            <a:endParaRPr lang="es-MX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s-MX" sz="2000" b="1" dirty="0">
                <a:solidFill>
                  <a:srgbClr val="FFC000"/>
                </a:solidFill>
              </a:rPr>
              <a:t>Temas:</a:t>
            </a:r>
          </a:p>
          <a:p>
            <a:pPr marL="177800" indent="-177800">
              <a:spcBef>
                <a:spcPts val="0"/>
              </a:spcBef>
              <a:buFont typeface="Arial" pitchFamily="34" charset="0"/>
              <a:buChar char="•"/>
            </a:pPr>
            <a:r>
              <a:rPr lang="es-MX" sz="1600" dirty="0" smtClean="0"/>
              <a:t>Las </a:t>
            </a:r>
            <a:r>
              <a:rPr lang="es-MX" sz="1600" dirty="0"/>
              <a:t>diferencias entre el asistencialismo y el </a:t>
            </a:r>
            <a:r>
              <a:rPr lang="es-MX" sz="1600" dirty="0" smtClean="0"/>
              <a:t>desarrollo </a:t>
            </a:r>
            <a:r>
              <a:rPr lang="es-MX" sz="1600" dirty="0"/>
              <a:t>de </a:t>
            </a:r>
            <a:r>
              <a:rPr lang="es-MX" sz="1600" dirty="0" smtClean="0"/>
              <a:t>base</a:t>
            </a:r>
          </a:p>
          <a:p>
            <a:pPr marL="177800" indent="-177800">
              <a:spcBef>
                <a:spcPts val="0"/>
              </a:spcBef>
              <a:buFont typeface="Arial" pitchFamily="34" charset="0"/>
              <a:buChar char="•"/>
            </a:pPr>
            <a:r>
              <a:rPr lang="es-MX" sz="1600" dirty="0" smtClean="0"/>
              <a:t>Gestión de proyectos de desarrollo de base</a:t>
            </a:r>
          </a:p>
          <a:p>
            <a:pPr marL="177800" indent="-177800">
              <a:spcBef>
                <a:spcPts val="0"/>
              </a:spcBef>
              <a:buFont typeface="Arial" pitchFamily="34" charset="0"/>
              <a:buChar char="•"/>
            </a:pPr>
            <a:r>
              <a:rPr lang="es-MX" sz="1600" dirty="0" smtClean="0"/>
              <a:t>Evaluación de </a:t>
            </a:r>
            <a:r>
              <a:rPr lang="es-MX" sz="1600" dirty="0"/>
              <a:t>los proyectos de desarrollo de </a:t>
            </a:r>
            <a:r>
              <a:rPr lang="es-MX" sz="1600" dirty="0" smtClean="0"/>
              <a:t>base</a:t>
            </a:r>
          </a:p>
          <a:p>
            <a:pPr marL="177800" indent="-177800">
              <a:spcBef>
                <a:spcPts val="0"/>
              </a:spcBef>
              <a:buFont typeface="Arial" pitchFamily="34" charset="0"/>
              <a:buChar char="•"/>
            </a:pPr>
            <a:r>
              <a:rPr lang="es-MX" sz="1600" dirty="0" smtClean="0"/>
              <a:t>La </a:t>
            </a:r>
            <a:r>
              <a:rPr lang="es-MX" sz="1600" dirty="0"/>
              <a:t>forma de trabajar el desarrollo de base en áreas temáticas </a:t>
            </a:r>
            <a:r>
              <a:rPr lang="es-MX" sz="1600" dirty="0" smtClean="0"/>
              <a:t>específicas</a:t>
            </a:r>
          </a:p>
          <a:p>
            <a:pPr marL="177800" indent="-177800">
              <a:spcBef>
                <a:spcPts val="0"/>
              </a:spcBef>
              <a:buFont typeface="Arial" pitchFamily="34" charset="0"/>
              <a:buChar char="•"/>
            </a:pPr>
            <a:r>
              <a:rPr lang="es-MX" sz="1600" dirty="0" smtClean="0"/>
              <a:t>Los </a:t>
            </a:r>
            <a:r>
              <a:rPr lang="es-MX" sz="1600" dirty="0"/>
              <a:t>elementos necesarios para que el estudiante capte el valor de trabajar en Red los </a:t>
            </a:r>
            <a:r>
              <a:rPr lang="es-MX" sz="1600" dirty="0" smtClean="0"/>
              <a:t>temas del desarrollo de base y conozca la oferta </a:t>
            </a:r>
            <a:r>
              <a:rPr lang="es-MX" sz="1600" dirty="0"/>
              <a:t>de valor de </a:t>
            </a:r>
            <a:r>
              <a:rPr lang="es-MX" sz="1600" dirty="0" err="1"/>
              <a:t>RedEAmérica</a:t>
            </a:r>
            <a:r>
              <a:rPr lang="es-MX" sz="16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6800" y="1524002"/>
            <a:ext cx="4065546" cy="5229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defTabSz="914363">
              <a:lnSpc>
                <a:spcPct val="90000"/>
              </a:lnSpc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  <a:lvl2pPr marL="914400" indent="-396875" defTabSz="914363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2800">
                <a:solidFill>
                  <a:schemeClr val="tx1"/>
                </a:solidFill>
              </a:defRPr>
            </a:lvl2pPr>
            <a:lvl3pPr marL="1258888" indent="-344488" defTabSz="914363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2400">
                <a:solidFill>
                  <a:schemeClr val="tx1"/>
                </a:solidFill>
              </a:defRPr>
            </a:lvl3pPr>
            <a:lvl4pPr marL="1604963" indent="-346075" defTabSz="914363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2400">
                <a:solidFill>
                  <a:schemeClr val="tx1"/>
                </a:solidFill>
              </a:defRPr>
            </a:lvl4pPr>
            <a:lvl5pPr marL="1941513" indent="-336550" defTabSz="914363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2400">
                <a:solidFill>
                  <a:schemeClr val="tx1"/>
                </a:solidFill>
              </a:defRPr>
            </a:lvl5pPr>
            <a:lvl6pPr marL="2514499" indent="-228591" defTabSz="914363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681" indent="-228591" defTabSz="914363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8863" indent="-228591" defTabSz="914363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045" indent="-228591" defTabSz="914363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r>
              <a:rPr lang="es-MX" b="1" dirty="0" smtClean="0">
                <a:solidFill>
                  <a:srgbClr val="FFC000"/>
                </a:solidFill>
              </a:rPr>
              <a:t>Contenido: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s-MX" sz="1600" dirty="0" smtClean="0"/>
              <a:t>Módulo </a:t>
            </a:r>
            <a:r>
              <a:rPr lang="es-MX" sz="1600" dirty="0"/>
              <a:t>1: Del asistencialismo al desarrollo de base: el nuevo rol del sector privado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s-MX" sz="1600" dirty="0"/>
              <a:t>Módulo 2: Detrás de un buen proyecto hay una organización capaz: identificación de los elementos básicos de los proyectos de desarrollo de base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s-MX" sz="1600" dirty="0"/>
              <a:t>Módulo 3: La cofinanciación y el acompañamiento: herramientas metodológicas para la elaboración de programas de desarrollo de base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s-MX" sz="1600" dirty="0"/>
              <a:t>Módulo 4: Evaluación de impactos de un programa de desarrollo de base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s-MX" sz="1600" dirty="0"/>
              <a:t>Módulo 5: Identificación de elementos estructurales en áreas estratégicas del desarrollo de base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s-MX" sz="1600" dirty="0"/>
              <a:t>Módulo 6: El trabajo en red del sector privado como herramienta para la expansión del desarrollo de base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5334000"/>
            <a:ext cx="1524000" cy="12382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09C58B-9000-45E6-ADB6-316584364E20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73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Dk Blue swoosh template Segoe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2A43BD6-BB12-4855-A62A-BDADBADB09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1_Dk Blue swoosh template Segoe</Template>
  <TotalTime>1121</TotalTime>
  <Words>1497</Words>
  <Application>Microsoft Office PowerPoint</Application>
  <PresentationFormat>On-screen Show (4:3)</PresentationFormat>
  <Paragraphs>322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1_Dk Blue swoosh template Segoe</vt:lpstr>
      <vt:lpstr>White with Courier font for code slides</vt:lpstr>
      <vt:lpstr>PowerPoint Presentation</vt:lpstr>
      <vt:lpstr>Misión y visión</vt:lpstr>
      <vt:lpstr>www.massociedad.org.mx</vt:lpstr>
      <vt:lpstr>Alianzas</vt:lpstr>
      <vt:lpstr>Servicios que ofrece Massociedad</vt:lpstr>
      <vt:lpstr>Portal electrónico</vt:lpstr>
      <vt:lpstr>Evalúa tu organización</vt:lpstr>
      <vt:lpstr>Capacítate con cursos y diplomados</vt:lpstr>
      <vt:lpstr>Diplomado Inversión Social Privada en Desarrollo de Base:  Cómo invertir con efectividad en la comunidad</vt:lpstr>
      <vt:lpstr>Diplomado Líderes Sociales: Programa de Fortalecimiento para OSC</vt:lpstr>
      <vt:lpstr>Diplomado Desarrollo Profesional en Procuración de Fondos</vt:lpstr>
      <vt:lpstr>Curso: Desarrollo de proyectos sociales con el enfoque Marco Lógico</vt:lpstr>
      <vt:lpstr>Oferta especializada:</vt:lpstr>
      <vt:lpstr>Oferta especializada:</vt:lpstr>
      <vt:lpstr>Recursos Multimedia en Más Sociedad</vt:lpstr>
      <vt:lpstr>Comparte y aprende con otras OSC</vt:lpstr>
      <vt:lpstr>Asesórate con un experto</vt:lpstr>
      <vt:lpstr>Impulsa tu organización</vt:lpstr>
      <vt:lpstr>Alcance</vt:lpstr>
      <vt:lpstr>Organizaciones civiles y líderes sociales registrados</vt:lpstr>
      <vt:lpstr>Webinars y talleres realizados en 2012</vt:lpstr>
      <vt:lpstr>Visitas a www.massociedad.org.mx</vt:lpstr>
      <vt:lpstr>Estadísticas de Diplomados de Más Sociedad</vt:lpstr>
      <vt:lpstr>Redes Sociales</vt:lpstr>
      <vt:lpstr>Más información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Dirección de Educación para el Desarrollo</dc:title>
  <dc:creator>Laura Ruiz Pérez</dc:creator>
  <cp:lastModifiedBy>Sergio Alberto López León</cp:lastModifiedBy>
  <cp:revision>209</cp:revision>
  <dcterms:created xsi:type="dcterms:W3CDTF">2012-05-25T13:57:27Z</dcterms:created>
  <dcterms:modified xsi:type="dcterms:W3CDTF">2013-02-08T18:19:38Z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TC102867319990</vt:lpwstr>
  </property>
</Properties>
</file>