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2"/>
    <p:sldMasterId id="2147483674" r:id="rId3"/>
  </p:sldMasterIdLst>
  <p:notesMasterIdLst>
    <p:notesMasterId r:id="rId27"/>
  </p:notesMasterIdLst>
  <p:handoutMasterIdLst>
    <p:handoutMasterId r:id="rId28"/>
  </p:handoutMasterIdLst>
  <p:sldIdLst>
    <p:sldId id="372" r:id="rId4"/>
    <p:sldId id="373" r:id="rId5"/>
    <p:sldId id="387" r:id="rId6"/>
    <p:sldId id="389" r:id="rId7"/>
    <p:sldId id="390" r:id="rId8"/>
    <p:sldId id="374" r:id="rId9"/>
    <p:sldId id="375" r:id="rId10"/>
    <p:sldId id="376" r:id="rId11"/>
    <p:sldId id="377" r:id="rId12"/>
    <p:sldId id="378" r:id="rId13"/>
    <p:sldId id="379" r:id="rId14"/>
    <p:sldId id="380" r:id="rId15"/>
    <p:sldId id="381" r:id="rId16"/>
    <p:sldId id="382" r:id="rId17"/>
    <p:sldId id="383" r:id="rId18"/>
    <p:sldId id="384" r:id="rId19"/>
    <p:sldId id="385" r:id="rId20"/>
    <p:sldId id="386" r:id="rId21"/>
    <p:sldId id="394" r:id="rId22"/>
    <p:sldId id="395" r:id="rId23"/>
    <p:sldId id="396" r:id="rId24"/>
    <p:sldId id="393" r:id="rId25"/>
    <p:sldId id="39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208"/>
    </p:cViewPr>
  </p:sorterViewPr>
  <p:notesViewPr>
    <p:cSldViewPr>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0D7D08-F535-4AE7-8956-81413E112BE1}" type="datetimeFigureOut">
              <a:rPr lang="es-MX" smtClean="0"/>
              <a:t>08/02/2013</a:t>
            </a:fld>
            <a:endParaRPr lang="es-MX"/>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2915EF-6ECC-433F-B001-38E93DB72423}" type="slidenum">
              <a:rPr lang="es-MX" smtClean="0"/>
              <a:t>‹#›</a:t>
            </a:fld>
            <a:endParaRPr lang="es-MX"/>
          </a:p>
        </p:txBody>
      </p:sp>
    </p:spTree>
    <p:extLst>
      <p:ext uri="{BB962C8B-B14F-4D97-AF65-F5344CB8AC3E}">
        <p14:creationId xmlns:p14="http://schemas.microsoft.com/office/powerpoint/2010/main" val="6539512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E4DDBE-3F67-45C5-902C-EC583528543D}" type="datetimeFigureOut">
              <a:rPr lang="en-US" smtClean="0"/>
              <a:t>2/8/2013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9789F4-029E-4103-B002-2FFDD480A588}" type="slidenum">
              <a:rPr lang="en-US" smtClean="0"/>
              <a:t>‹#›</a:t>
            </a:fld>
            <a:endParaRPr lang="en-US" dirty="0"/>
          </a:p>
        </p:txBody>
      </p:sp>
    </p:spTree>
    <p:extLst>
      <p:ext uri="{BB962C8B-B14F-4D97-AF65-F5344CB8AC3E}">
        <p14:creationId xmlns:p14="http://schemas.microsoft.com/office/powerpoint/2010/main" val="299000421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9C58B-9000-45E6-ADB6-316584364E20}" type="slidenum">
              <a:rPr lang="es-MX" smtClean="0"/>
              <a:t>‹#›</a:t>
            </a:fld>
            <a:endParaRPr lang="es-MX"/>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9C58B-9000-45E6-ADB6-316584364E20}" type="slidenum">
              <a:rPr lang="es-MX" smtClean="0"/>
              <a:t>‹#›</a:t>
            </a:fld>
            <a:endParaRPr lang="es-MX"/>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
        <p:nvSpPr>
          <p:cNvPr id="5"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9C58B-9000-45E6-ADB6-316584364E20}" type="slidenum">
              <a:rPr lang="es-MX" smtClean="0"/>
              <a:t>‹#›</a:t>
            </a:fld>
            <a:endParaRPr lang="es-MX"/>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9C58B-9000-45E6-ADB6-316584364E20}" type="slidenum">
              <a:rPr lang="es-MX" smtClean="0"/>
              <a:t>‹#›</a:t>
            </a:fld>
            <a:endParaRPr lang="es-MX"/>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9C58B-9000-45E6-ADB6-316584364E20}" type="slidenum">
              <a:rPr lang="es-MX" smtClean="0"/>
              <a:t>‹#›</a:t>
            </a:fld>
            <a:endParaRPr lang="es-MX"/>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9C58B-9000-45E6-ADB6-316584364E20}" type="slidenum">
              <a:rPr lang="es-MX" smtClean="0"/>
              <a:t>‹#›</a:t>
            </a:fld>
            <a:endParaRPr lang="es-MX"/>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3"/>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9C58B-9000-45E6-ADB6-316584364E20}" type="slidenum">
              <a:rPr lang="es-MX" smtClean="0"/>
              <a:t>‹#›</a:t>
            </a:fld>
            <a:endParaRPr lang="es-MX"/>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9C58B-9000-45E6-ADB6-316584364E20}" type="slidenum">
              <a:rPr lang="es-MX" smtClean="0"/>
              <a:t>‹#›</a:t>
            </a:fld>
            <a:endParaRPr lang="es-MX"/>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9C58B-9000-45E6-ADB6-316584364E20}" type="slidenum">
              <a:rPr lang="es-MX" smtClean="0"/>
              <a:t>‹#›</a:t>
            </a:fld>
            <a:endParaRPr lang="es-MX"/>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9C58B-9000-45E6-ADB6-316584364E20}" type="slidenum">
              <a:rPr lang="es-MX" smtClean="0"/>
              <a:t>‹#›</a:t>
            </a:fld>
            <a:endParaRPr lang="es-MX"/>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9C58B-9000-45E6-ADB6-316584364E20}" type="slidenum">
              <a:rPr lang="es-MX" smtClean="0"/>
              <a:t>‹#›</a:t>
            </a:fld>
            <a:endParaRPr lang="es-MX"/>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email">
            <a:extLst>
              <a:ext uri="{28A0092B-C50C-407E-A947-70E740481C1C}">
                <a14:useLocalDpi xmlns:a14="http://schemas.microsoft.com/office/drawing/2010/main"/>
              </a:ext>
            </a:extLst>
          </a:blip>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mailto:marciavillasana@tecvirtual.mx"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00800" y="381000"/>
            <a:ext cx="2339250" cy="107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4"/>
          </p:nvPr>
        </p:nvSpPr>
        <p:spPr/>
        <p:txBody>
          <a:bodyPr/>
          <a:lstStyle/>
          <a:p>
            <a:fld id="{DB09C58B-9000-45E6-ADB6-316584364E20}" type="slidenum">
              <a:rPr lang="es-MX" smtClean="0"/>
              <a:t>1</a:t>
            </a:fld>
            <a:endParaRPr lang="es-MX"/>
          </a:p>
        </p:txBody>
      </p:sp>
      <p:sp>
        <p:nvSpPr>
          <p:cNvPr id="11" name="Title 1"/>
          <p:cNvSpPr txBox="1">
            <a:spLocks/>
          </p:cNvSpPr>
          <p:nvPr/>
        </p:nvSpPr>
        <p:spPr>
          <a:xfrm>
            <a:off x="730250" y="1905000"/>
            <a:ext cx="7681913" cy="1883593"/>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s-MX" dirty="0" smtClean="0"/>
              <a:t>Desarrollo de talento</a:t>
            </a:r>
            <a:br>
              <a:rPr lang="es-MX" dirty="0" smtClean="0"/>
            </a:br>
            <a:r>
              <a:rPr lang="es-MX" sz="4400" dirty="0" smtClean="0"/>
              <a:t>Competencias profesionales para funcionarios públicos</a:t>
            </a:r>
            <a:endParaRPr lang="es-MX" sz="4400" dirty="0"/>
          </a:p>
        </p:txBody>
      </p:sp>
      <p:sp>
        <p:nvSpPr>
          <p:cNvPr id="12" name="Subtitle 2"/>
          <p:cNvSpPr txBox="1">
            <a:spLocks/>
          </p:cNvSpPr>
          <p:nvPr/>
        </p:nvSpPr>
        <p:spPr>
          <a:xfrm>
            <a:off x="914400" y="4838193"/>
            <a:ext cx="5638800" cy="801329"/>
          </a:xfrm>
          <a:prstGeom prst="rect">
            <a:avLst/>
          </a:prstGeom>
        </p:spPr>
        <p:txBody>
          <a:bodyPr vert="horz" lIns="0" tIns="0" rIns="0" bIns="0" rtlCol="0">
            <a:no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MX" sz="40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Educación para el Desarrollo</a:t>
            </a:r>
          </a:p>
          <a:p>
            <a:pPr marL="0" indent="0">
              <a:buNone/>
            </a:pPr>
            <a:r>
              <a:rPr lang="es-MX" sz="1800" smtClean="0"/>
              <a:t>2013</a:t>
            </a:r>
            <a:endParaRPr lang="es-MX" sz="1800" dirty="0"/>
          </a:p>
        </p:txBody>
      </p:sp>
      <p:sp>
        <p:nvSpPr>
          <p:cNvPr id="14" name="TextBox 13"/>
          <p:cNvSpPr txBox="1"/>
          <p:nvPr/>
        </p:nvSpPr>
        <p:spPr>
          <a:xfrm>
            <a:off x="766916" y="3866346"/>
            <a:ext cx="7691284" cy="523220"/>
          </a:xfrm>
          <a:prstGeom prst="rect">
            <a:avLst/>
          </a:prstGeom>
          <a:noFill/>
        </p:spPr>
        <p:txBody>
          <a:bodyPr wrap="square" rtlCol="0">
            <a:spAutoFit/>
          </a:bodyPr>
          <a:lstStyle/>
          <a:p>
            <a:r>
              <a:rPr lang="es-MX" sz="2800" i="1" dirty="0" smtClean="0"/>
              <a:t>“Impulsando una mejor administración pública”</a:t>
            </a:r>
            <a:endParaRPr lang="es-MX" sz="2800" i="1" dirty="0"/>
          </a:p>
        </p:txBody>
      </p:sp>
    </p:spTree>
    <p:extLst>
      <p:ext uri="{BB962C8B-B14F-4D97-AF65-F5344CB8AC3E}">
        <p14:creationId xmlns:p14="http://schemas.microsoft.com/office/powerpoint/2010/main" val="674750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8382000" cy="1217612"/>
          </a:xfrm>
        </p:spPr>
        <p:txBody>
          <a:bodyPr>
            <a:normAutofit fontScale="90000"/>
          </a:bodyPr>
          <a:lstStyle/>
          <a:p>
            <a:r>
              <a:rPr lang="es-MX" sz="4900" dirty="0"/>
              <a:t>Diplomado en Gobierno Electrónico para la Competitividad y el Desarrollo</a:t>
            </a:r>
            <a:br>
              <a:rPr lang="es-MX" sz="4900" dirty="0"/>
            </a:br>
            <a:r>
              <a:rPr lang="es-MX" sz="4900" dirty="0"/>
              <a:t/>
            </a:r>
            <a:br>
              <a:rPr lang="es-MX" sz="4900" dirty="0"/>
            </a:br>
            <a:r>
              <a:rPr lang="es-MX" sz="4000" b="1" spc="-100" dirty="0">
                <a:solidFill>
                  <a:schemeClr val="tx2"/>
                </a:solidFill>
              </a:rPr>
              <a:t/>
            </a:r>
            <a:br>
              <a:rPr lang="es-MX" sz="4000" b="1" spc="-100" dirty="0">
                <a:solidFill>
                  <a:schemeClr val="tx2"/>
                </a:solidFill>
              </a:rPr>
            </a:br>
            <a:endParaRPr lang="es-MX" sz="4000" b="1" dirty="0"/>
          </a:p>
        </p:txBody>
      </p:sp>
      <p:sp>
        <p:nvSpPr>
          <p:cNvPr id="5" name="Content Placeholder 4"/>
          <p:cNvSpPr>
            <a:spLocks noGrp="1"/>
          </p:cNvSpPr>
          <p:nvPr>
            <p:ph sz="half" idx="1"/>
          </p:nvPr>
        </p:nvSpPr>
        <p:spPr>
          <a:xfrm>
            <a:off x="457200" y="1785926"/>
            <a:ext cx="4038600" cy="4574394"/>
          </a:xfrm>
        </p:spPr>
        <p:txBody>
          <a:bodyPr>
            <a:noAutofit/>
          </a:bodyPr>
          <a:lstStyle/>
          <a:p>
            <a:pPr marL="0" indent="0">
              <a:buNone/>
            </a:pPr>
            <a:r>
              <a:rPr lang="es-MX" sz="2400" b="1" dirty="0" smtClean="0">
                <a:solidFill>
                  <a:srgbClr val="FFC000"/>
                </a:solidFill>
              </a:rPr>
              <a:t>Objetivo:</a:t>
            </a:r>
            <a:endParaRPr lang="es-MX" sz="2400" b="1" dirty="0">
              <a:solidFill>
                <a:srgbClr val="FFC000"/>
              </a:solidFill>
            </a:endParaRPr>
          </a:p>
          <a:p>
            <a:pPr marL="0" indent="0">
              <a:buNone/>
            </a:pPr>
            <a:r>
              <a:rPr lang="es-MX" sz="2000" b="1" dirty="0"/>
              <a:t>Posicionar a la ciudad como un agente de crecimiento económico, a través de la gestión de bases de datos que apoyen planeación municipal</a:t>
            </a:r>
            <a:endParaRPr lang="es-MX" sz="2000" dirty="0"/>
          </a:p>
        </p:txBody>
      </p:sp>
      <p:sp>
        <p:nvSpPr>
          <p:cNvPr id="6" name="Content Placeholder 5"/>
          <p:cNvSpPr>
            <a:spLocks noGrp="1"/>
          </p:cNvSpPr>
          <p:nvPr>
            <p:ph sz="half" idx="2"/>
          </p:nvPr>
        </p:nvSpPr>
        <p:spPr>
          <a:xfrm>
            <a:off x="4648200" y="1785926"/>
            <a:ext cx="4038600" cy="3776674"/>
          </a:xfrm>
        </p:spPr>
        <p:txBody>
          <a:bodyPr>
            <a:normAutofit/>
          </a:bodyPr>
          <a:lstStyle/>
          <a:p>
            <a:pPr marL="0" indent="0">
              <a:buNone/>
            </a:pPr>
            <a:r>
              <a:rPr lang="es-MX" sz="2400" b="1" dirty="0">
                <a:solidFill>
                  <a:srgbClr val="FFC000"/>
                </a:solidFill>
              </a:rPr>
              <a:t>Contenido temático:</a:t>
            </a:r>
          </a:p>
          <a:p>
            <a:pPr marL="179388" indent="-179388">
              <a:buFont typeface="Arial" charset="0"/>
              <a:buChar char="•"/>
            </a:pPr>
            <a:r>
              <a:rPr lang="es-MX" sz="2000" dirty="0"/>
              <a:t>Módulo 1. Desarrollo basado en conocimiento (DBC)</a:t>
            </a:r>
          </a:p>
          <a:p>
            <a:pPr marL="179388" indent="-179388">
              <a:buFont typeface="Arial" charset="0"/>
              <a:buChar char="•"/>
            </a:pPr>
            <a:r>
              <a:rPr lang="es-MX" sz="2000" dirty="0"/>
              <a:t>Módulo 2. Gobierno electrónico</a:t>
            </a:r>
          </a:p>
          <a:p>
            <a:pPr marL="179388" indent="-179388">
              <a:buFont typeface="Arial" charset="0"/>
              <a:buChar char="•"/>
            </a:pPr>
            <a:r>
              <a:rPr lang="es-MX" sz="2000" dirty="0"/>
              <a:t>Módulo 3. Estrategia para un gobierno electrónico</a:t>
            </a:r>
          </a:p>
          <a:p>
            <a:pPr marL="179388" indent="-179388">
              <a:buFont typeface="Arial" charset="0"/>
              <a:buChar char="•"/>
            </a:pPr>
            <a:r>
              <a:rPr lang="es-MX" sz="2000" dirty="0"/>
              <a:t>Módulo 4. Tecnología de información para desarrollar iniciativas de gobierno electrónico</a:t>
            </a:r>
          </a:p>
          <a:p>
            <a:pPr marL="179388" indent="-179388">
              <a:buFont typeface="Arial" charset="0"/>
              <a:buChar char="•"/>
            </a:pPr>
            <a:r>
              <a:rPr lang="es-MX" sz="2000" dirty="0"/>
              <a:t>Módulo 5. Prácticas de gobierno </a:t>
            </a:r>
            <a:r>
              <a:rPr lang="es-MX" sz="2000" dirty="0" smtClean="0"/>
              <a:t>electrónico</a:t>
            </a:r>
            <a:endParaRPr lang="es-MX" sz="2000" dirty="0"/>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561D2430-FB11-4C87-BF1D-6F488A17F237}" type="slidenum">
              <a:rPr lang="en-US" smtClean="0"/>
              <a:pPr/>
              <a:t>10</a:t>
            </a:fld>
            <a:endParaRPr lang="en-US" dirty="0"/>
          </a:p>
        </p:txBody>
      </p:sp>
    </p:spTree>
    <p:extLst>
      <p:ext uri="{BB962C8B-B14F-4D97-AF65-F5344CB8AC3E}">
        <p14:creationId xmlns:p14="http://schemas.microsoft.com/office/powerpoint/2010/main" val="4066077215"/>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s-MX" sz="4000" dirty="0"/>
              <a:t>Diplomado en Gobierno Electrónico para el Diseño de Portales Gubernamentales</a:t>
            </a:r>
            <a:br>
              <a:rPr lang="es-MX" sz="4000" dirty="0"/>
            </a:br>
            <a:r>
              <a:rPr lang="es-MX" sz="2800" b="1" spc="-100" dirty="0">
                <a:solidFill>
                  <a:schemeClr val="tx2"/>
                </a:solidFill>
              </a:rPr>
              <a:t/>
            </a:r>
            <a:br>
              <a:rPr lang="es-MX" sz="2800" b="1" spc="-100" dirty="0">
                <a:solidFill>
                  <a:schemeClr val="tx2"/>
                </a:solidFill>
              </a:rPr>
            </a:br>
            <a:r>
              <a:rPr lang="es-MX" sz="2800" b="1" spc="-100" dirty="0">
                <a:solidFill>
                  <a:schemeClr val="tx2"/>
                </a:solidFill>
              </a:rPr>
              <a:t/>
            </a:r>
            <a:br>
              <a:rPr lang="es-MX" sz="2800" b="1" spc="-100" dirty="0">
                <a:solidFill>
                  <a:schemeClr val="tx2"/>
                </a:solidFill>
              </a:rPr>
            </a:br>
            <a:endParaRPr lang="es-MX" sz="2800" b="1" dirty="0"/>
          </a:p>
        </p:txBody>
      </p:sp>
      <p:sp>
        <p:nvSpPr>
          <p:cNvPr id="5" name="Content Placeholder 4"/>
          <p:cNvSpPr>
            <a:spLocks noGrp="1"/>
          </p:cNvSpPr>
          <p:nvPr>
            <p:ph sz="half" idx="1"/>
          </p:nvPr>
        </p:nvSpPr>
        <p:spPr>
          <a:xfrm>
            <a:off x="457200" y="1412776"/>
            <a:ext cx="2438400" cy="4574394"/>
          </a:xfrm>
        </p:spPr>
        <p:txBody>
          <a:bodyPr>
            <a:noAutofit/>
          </a:bodyPr>
          <a:lstStyle/>
          <a:p>
            <a:pPr marL="0" indent="0">
              <a:buNone/>
            </a:pPr>
            <a:r>
              <a:rPr lang="es-MX" sz="2400" b="1" dirty="0" smtClean="0">
                <a:solidFill>
                  <a:srgbClr val="FFC000"/>
                </a:solidFill>
              </a:rPr>
              <a:t>Objetivo:</a:t>
            </a:r>
            <a:r>
              <a:rPr lang="es-MX" sz="2000" b="1" dirty="0"/>
              <a:t/>
            </a:r>
            <a:br>
              <a:rPr lang="es-MX" sz="2000" b="1" dirty="0"/>
            </a:br>
            <a:r>
              <a:rPr lang="es-MX" sz="2000" b="1" dirty="0"/>
              <a:t>Desarrollar y mantener portales gubernamentales para tener una comunicación efectiva con los ciudadanos.</a:t>
            </a:r>
          </a:p>
          <a:p>
            <a:pPr marL="0" indent="0">
              <a:buNone/>
            </a:pPr>
            <a:endParaRPr lang="es-MX" sz="2000" dirty="0"/>
          </a:p>
        </p:txBody>
      </p:sp>
      <p:sp>
        <p:nvSpPr>
          <p:cNvPr id="6" name="Content Placeholder 5"/>
          <p:cNvSpPr>
            <a:spLocks noGrp="1"/>
          </p:cNvSpPr>
          <p:nvPr>
            <p:ph sz="half" idx="2"/>
          </p:nvPr>
        </p:nvSpPr>
        <p:spPr>
          <a:xfrm>
            <a:off x="3048000" y="1412776"/>
            <a:ext cx="5943600" cy="5140424"/>
          </a:xfrm>
        </p:spPr>
        <p:txBody>
          <a:bodyPr>
            <a:noAutofit/>
          </a:bodyPr>
          <a:lstStyle/>
          <a:p>
            <a:pPr marL="0" indent="0">
              <a:buNone/>
            </a:pPr>
            <a:r>
              <a:rPr lang="es-MX" sz="2400" b="1" dirty="0">
                <a:solidFill>
                  <a:srgbClr val="FFC000"/>
                </a:solidFill>
              </a:rPr>
              <a:t>Contenido temático:</a:t>
            </a:r>
          </a:p>
          <a:p>
            <a:pPr marL="179388" indent="-179388">
              <a:buFont typeface="Arial" charset="0"/>
              <a:buChar char="•"/>
            </a:pPr>
            <a:r>
              <a:rPr lang="es-MX" sz="1800" dirty="0"/>
              <a:t>Módulo 1. Marco de referencia: gobierno electrónico y portales </a:t>
            </a:r>
            <a:r>
              <a:rPr lang="es-MX" sz="1800" dirty="0" smtClean="0"/>
              <a:t>gubernamentales</a:t>
            </a:r>
            <a:endParaRPr lang="es-MX" sz="1800" dirty="0"/>
          </a:p>
          <a:p>
            <a:pPr marL="179388" indent="-179388">
              <a:buFont typeface="Arial" charset="0"/>
              <a:buChar char="•"/>
            </a:pPr>
            <a:r>
              <a:rPr lang="es-MX" sz="1800" dirty="0"/>
              <a:t>Módulo 2. Planeación de un portal </a:t>
            </a:r>
            <a:r>
              <a:rPr lang="es-MX" sz="1800" dirty="0" smtClean="0"/>
              <a:t>gubernamental</a:t>
            </a:r>
            <a:endParaRPr lang="es-MX" sz="1800" dirty="0"/>
          </a:p>
          <a:p>
            <a:pPr marL="179388" indent="-179388">
              <a:buFont typeface="Arial" charset="0"/>
              <a:buChar char="•"/>
            </a:pPr>
            <a:r>
              <a:rPr lang="es-MX" sz="1800" dirty="0"/>
              <a:t>Módulo 3. Tecnología de información para portales gubernamentales </a:t>
            </a:r>
          </a:p>
          <a:p>
            <a:pPr marL="179388" indent="-179388">
              <a:buFont typeface="Arial" charset="0"/>
              <a:buChar char="•"/>
            </a:pPr>
            <a:r>
              <a:rPr lang="es-MX" sz="1800" dirty="0"/>
              <a:t>Módulo 4. Metodologías para el diseño de portales </a:t>
            </a:r>
            <a:r>
              <a:rPr lang="es-MX" sz="1800" dirty="0" smtClean="0"/>
              <a:t>gubernamentales</a:t>
            </a:r>
            <a:endParaRPr lang="es-MX" sz="1800" dirty="0"/>
          </a:p>
          <a:p>
            <a:pPr marL="179388" indent="-179388">
              <a:buFont typeface="Arial" charset="0"/>
              <a:buChar char="•"/>
            </a:pPr>
            <a:r>
              <a:rPr lang="es-MX" sz="1800" dirty="0"/>
              <a:t>Módulo 5. La comunicación entre gobierno y ciudadano a través de </a:t>
            </a:r>
            <a:r>
              <a:rPr lang="es-MX" sz="1800" dirty="0" smtClean="0"/>
              <a:t>portales</a:t>
            </a:r>
            <a:endParaRPr lang="es-MX" sz="1800" dirty="0"/>
          </a:p>
          <a:p>
            <a:pPr marL="179388" indent="-179388">
              <a:buFont typeface="Arial" charset="0"/>
              <a:buChar char="•"/>
            </a:pPr>
            <a:r>
              <a:rPr lang="es-MX" sz="1800" dirty="0"/>
              <a:t>Módulo 6. Arquitectura de información y navegación en un sitio de </a:t>
            </a:r>
            <a:r>
              <a:rPr lang="es-MX" sz="1800" dirty="0" smtClean="0"/>
              <a:t>gobierno</a:t>
            </a:r>
            <a:endParaRPr lang="es-MX" sz="1800" dirty="0"/>
          </a:p>
          <a:p>
            <a:pPr marL="179388" indent="-179388">
              <a:buFont typeface="Arial" charset="0"/>
              <a:buChar char="•"/>
            </a:pPr>
            <a:r>
              <a:rPr lang="es-MX" sz="1800" dirty="0"/>
              <a:t>Módulo 7. Lenguaje ciudadano y el diseño de la </a:t>
            </a:r>
            <a:r>
              <a:rPr lang="es-MX" sz="1800" dirty="0" smtClean="0"/>
              <a:t>información</a:t>
            </a:r>
            <a:endParaRPr lang="es-MX" sz="1800" dirty="0"/>
          </a:p>
          <a:p>
            <a:pPr marL="179388" indent="-179388">
              <a:buFont typeface="Arial" charset="0"/>
              <a:buChar char="•"/>
            </a:pPr>
            <a:r>
              <a:rPr lang="es-MX" sz="1800" dirty="0"/>
              <a:t>Módulo 8. Diseño visual e identidad gubernamental en </a:t>
            </a:r>
            <a:r>
              <a:rPr lang="es-MX" sz="1800" dirty="0" smtClean="0"/>
              <a:t>Internet</a:t>
            </a:r>
            <a:endParaRPr lang="es-MX" sz="1800" dirty="0"/>
          </a:p>
          <a:p>
            <a:pPr marL="179388" indent="-179388">
              <a:buFont typeface="Arial" charset="0"/>
              <a:buChar char="•"/>
            </a:pPr>
            <a:r>
              <a:rPr lang="es-MX" sz="1800" dirty="0"/>
              <a:t>Módulo 9. Participación ciudadana en portales de </a:t>
            </a:r>
            <a:r>
              <a:rPr lang="es-MX" sz="1800" dirty="0" smtClean="0"/>
              <a:t>gobierno</a:t>
            </a:r>
            <a:endParaRPr lang="es-MX" sz="1800" dirty="0"/>
          </a:p>
          <a:p>
            <a:pPr marL="179388" indent="-179388">
              <a:buFont typeface="Arial" charset="0"/>
              <a:buChar char="•"/>
            </a:pPr>
            <a:r>
              <a:rPr lang="es-MX" sz="1800" dirty="0"/>
              <a:t>Módulo 10. Evaluación y mejora continua de la estrategia de gobierno </a:t>
            </a:r>
            <a:r>
              <a:rPr lang="es-MX" sz="1800" dirty="0" smtClean="0"/>
              <a:t>electrónic</a:t>
            </a:r>
            <a:r>
              <a:rPr lang="es-MX" sz="1800" dirty="0"/>
              <a:t>o</a:t>
            </a:r>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561D2430-FB11-4C87-BF1D-6F488A17F237}" type="slidenum">
              <a:rPr lang="en-US" smtClean="0"/>
              <a:pPr/>
              <a:t>11</a:t>
            </a:fld>
            <a:endParaRPr lang="en-US" dirty="0"/>
          </a:p>
        </p:txBody>
      </p:sp>
    </p:spTree>
    <p:extLst>
      <p:ext uri="{BB962C8B-B14F-4D97-AF65-F5344CB8AC3E}">
        <p14:creationId xmlns:p14="http://schemas.microsoft.com/office/powerpoint/2010/main" val="3024880481"/>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s-MX" sz="4000" dirty="0"/>
              <a:t>Diplomado en Ciudad Segura: Estrategia y Acciones Básicas </a:t>
            </a:r>
            <a:br>
              <a:rPr lang="es-MX" sz="4000" dirty="0"/>
            </a:br>
            <a:r>
              <a:rPr lang="es-MX" sz="4000" dirty="0"/>
              <a:t/>
            </a:r>
            <a:br>
              <a:rPr lang="es-MX" sz="4000" dirty="0"/>
            </a:br>
            <a:r>
              <a:rPr lang="es-MX" sz="3200" b="1" spc="-100" dirty="0">
                <a:solidFill>
                  <a:schemeClr val="tx2"/>
                </a:solidFill>
              </a:rPr>
              <a:t/>
            </a:r>
            <a:br>
              <a:rPr lang="es-MX" sz="3200" b="1" spc="-100" dirty="0">
                <a:solidFill>
                  <a:schemeClr val="tx2"/>
                </a:solidFill>
              </a:rPr>
            </a:br>
            <a:r>
              <a:rPr lang="es-MX" sz="3200" b="1" spc="-100" dirty="0">
                <a:solidFill>
                  <a:schemeClr val="tx2"/>
                </a:solidFill>
              </a:rPr>
              <a:t/>
            </a:r>
            <a:br>
              <a:rPr lang="es-MX" sz="3200" b="1" spc="-100" dirty="0">
                <a:solidFill>
                  <a:schemeClr val="tx2"/>
                </a:solidFill>
              </a:rPr>
            </a:br>
            <a:endParaRPr lang="es-MX" sz="3200" b="1" dirty="0"/>
          </a:p>
        </p:txBody>
      </p:sp>
      <p:sp>
        <p:nvSpPr>
          <p:cNvPr id="5" name="Content Placeholder 4"/>
          <p:cNvSpPr>
            <a:spLocks noGrp="1"/>
          </p:cNvSpPr>
          <p:nvPr>
            <p:ph sz="half" idx="1"/>
          </p:nvPr>
        </p:nvSpPr>
        <p:spPr>
          <a:xfrm>
            <a:off x="457200" y="1412776"/>
            <a:ext cx="3048000" cy="4574394"/>
          </a:xfrm>
        </p:spPr>
        <p:txBody>
          <a:bodyPr>
            <a:noAutofit/>
          </a:bodyPr>
          <a:lstStyle/>
          <a:p>
            <a:pPr marL="0" indent="0">
              <a:buNone/>
            </a:pPr>
            <a:r>
              <a:rPr lang="es-MX" sz="2400" b="1" dirty="0" smtClean="0">
                <a:solidFill>
                  <a:srgbClr val="FFC000"/>
                </a:solidFill>
              </a:rPr>
              <a:t>Objetivo:</a:t>
            </a:r>
            <a:r>
              <a:rPr lang="es-MX" sz="2000" b="1" dirty="0"/>
              <a:t/>
            </a:r>
            <a:br>
              <a:rPr lang="es-MX" sz="2000" b="1" dirty="0"/>
            </a:br>
            <a:r>
              <a:rPr lang="es-MX" sz="2000" b="1" dirty="0"/>
              <a:t>Desarrollo de programas de prevención de crimen y violencia que involucre a la ciudadanía y a las autoridades.</a:t>
            </a:r>
          </a:p>
          <a:p>
            <a:pPr marL="0" indent="0">
              <a:buNone/>
            </a:pPr>
            <a:endParaRPr lang="es-MX" sz="2000" dirty="0"/>
          </a:p>
        </p:txBody>
      </p:sp>
      <p:sp>
        <p:nvSpPr>
          <p:cNvPr id="6" name="Content Placeholder 5"/>
          <p:cNvSpPr>
            <a:spLocks noGrp="1"/>
          </p:cNvSpPr>
          <p:nvPr>
            <p:ph sz="half" idx="2"/>
          </p:nvPr>
        </p:nvSpPr>
        <p:spPr>
          <a:xfrm>
            <a:off x="4038600" y="1412776"/>
            <a:ext cx="4800600" cy="4502956"/>
          </a:xfrm>
        </p:spPr>
        <p:txBody>
          <a:bodyPr>
            <a:noAutofit/>
          </a:bodyPr>
          <a:lstStyle/>
          <a:p>
            <a:pPr marL="0" indent="0">
              <a:buNone/>
            </a:pPr>
            <a:r>
              <a:rPr lang="es-MX" sz="2400" b="1" dirty="0">
                <a:solidFill>
                  <a:srgbClr val="FFC000"/>
                </a:solidFill>
              </a:rPr>
              <a:t>Contenido temático:</a:t>
            </a:r>
          </a:p>
          <a:p>
            <a:pPr marL="179388" indent="-179388">
              <a:buFont typeface="Arial" charset="0"/>
              <a:buChar char="•"/>
            </a:pPr>
            <a:r>
              <a:rPr lang="es-MX" sz="2000" dirty="0"/>
              <a:t>Módulo 1. Contexto situacional y los primeros pasos para el desarrollo de una estrategia de </a:t>
            </a:r>
            <a:r>
              <a:rPr lang="es-MX" sz="2000" dirty="0" smtClean="0"/>
              <a:t>prevención</a:t>
            </a:r>
            <a:endParaRPr lang="es-MX" sz="2000" dirty="0"/>
          </a:p>
          <a:p>
            <a:pPr marL="179388" indent="-179388">
              <a:buFont typeface="Arial" charset="0"/>
              <a:buChar char="•"/>
            </a:pPr>
            <a:r>
              <a:rPr lang="es-MX" sz="2000" dirty="0"/>
              <a:t>Módulo 2. Metodología de recolección de datos para la formulación de políticas de </a:t>
            </a:r>
            <a:r>
              <a:rPr lang="es-MX" sz="2000" dirty="0" smtClean="0"/>
              <a:t>prevención</a:t>
            </a:r>
            <a:endParaRPr lang="es-MX" sz="2000" dirty="0"/>
          </a:p>
          <a:p>
            <a:pPr marL="179388" indent="-179388">
              <a:buFont typeface="Arial" charset="0"/>
              <a:buChar char="•"/>
            </a:pPr>
            <a:r>
              <a:rPr lang="es-MX" sz="2000" dirty="0"/>
              <a:t>Módulo 3. Diseño urbano y gestión comunitaria para la obtención de ciudades </a:t>
            </a:r>
            <a:r>
              <a:rPr lang="es-MX" sz="2000" dirty="0" smtClean="0"/>
              <a:t>seguras</a:t>
            </a:r>
            <a:endParaRPr lang="es-MX" sz="2000" dirty="0"/>
          </a:p>
          <a:p>
            <a:pPr marL="179388" indent="-179388">
              <a:buFont typeface="Arial" charset="0"/>
              <a:buChar char="•"/>
            </a:pPr>
            <a:r>
              <a:rPr lang="es-MX" sz="2000" dirty="0"/>
              <a:t>Módulo 4. Metodología para la prevención de la violencia </a:t>
            </a:r>
            <a:r>
              <a:rPr lang="es-MX" sz="2000" dirty="0" smtClean="0"/>
              <a:t>juvenil</a:t>
            </a:r>
            <a:endParaRPr lang="es-MX" sz="2000" dirty="0"/>
          </a:p>
          <a:p>
            <a:pPr marL="179388" indent="-179388">
              <a:buFont typeface="Arial" charset="0"/>
              <a:buChar char="•"/>
            </a:pPr>
            <a:r>
              <a:rPr lang="es-MX" sz="2000" dirty="0"/>
              <a:t>Módulo 5. Estrategias para reducir la violencia contra la </a:t>
            </a:r>
            <a:r>
              <a:rPr lang="es-MX" sz="2000" dirty="0" smtClean="0"/>
              <a:t>mujer</a:t>
            </a:r>
            <a:endParaRPr lang="es-MX" sz="2000" dirty="0"/>
          </a:p>
          <a:p>
            <a:pPr marL="179388" indent="-179388">
              <a:buFont typeface="Arial" charset="0"/>
              <a:buChar char="•"/>
            </a:pPr>
            <a:r>
              <a:rPr lang="es-MX" sz="2000" dirty="0"/>
              <a:t>Módulo 6. Policía comunitaria como estrategia de ciudades </a:t>
            </a:r>
            <a:r>
              <a:rPr lang="es-MX" sz="2000" dirty="0" smtClean="0"/>
              <a:t>seguras</a:t>
            </a:r>
            <a:endParaRPr lang="es-MX" sz="2000" dirty="0"/>
          </a:p>
          <a:p>
            <a:pPr marL="179388" indent="-179388">
              <a:buNone/>
            </a:pPr>
            <a:endParaRPr lang="es-MX" sz="2000" dirty="0"/>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561D2430-FB11-4C87-BF1D-6F488A17F237}" type="slidenum">
              <a:rPr lang="en-US" smtClean="0"/>
              <a:pPr/>
              <a:t>12</a:t>
            </a:fld>
            <a:endParaRPr lang="en-US" dirty="0"/>
          </a:p>
        </p:txBody>
      </p:sp>
    </p:spTree>
    <p:extLst>
      <p:ext uri="{BB962C8B-B14F-4D97-AF65-F5344CB8AC3E}">
        <p14:creationId xmlns:p14="http://schemas.microsoft.com/office/powerpoint/2010/main" val="2494479917"/>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s-MX" sz="3600" dirty="0"/>
              <a:t>Diplomado en Asociaciones Público Privadas para el Desarrollo de Infraestructura y Servicios</a:t>
            </a:r>
            <a:br>
              <a:rPr lang="es-MX" sz="3600" dirty="0"/>
            </a:br>
            <a:r>
              <a:rPr lang="es-MX" sz="3200" b="1" spc="-100" dirty="0">
                <a:solidFill>
                  <a:schemeClr val="tx2"/>
                </a:solidFill>
              </a:rPr>
              <a:t/>
            </a:r>
            <a:br>
              <a:rPr lang="es-MX" sz="3200" b="1" spc="-100" dirty="0">
                <a:solidFill>
                  <a:schemeClr val="tx2"/>
                </a:solidFill>
              </a:rPr>
            </a:br>
            <a:r>
              <a:rPr lang="es-MX" sz="3200" b="1" spc="-100" dirty="0">
                <a:solidFill>
                  <a:schemeClr val="tx2"/>
                </a:solidFill>
              </a:rPr>
              <a:t/>
            </a:r>
            <a:br>
              <a:rPr lang="es-MX" sz="3200" b="1" spc="-100" dirty="0">
                <a:solidFill>
                  <a:schemeClr val="tx2"/>
                </a:solidFill>
              </a:rPr>
            </a:br>
            <a:r>
              <a:rPr lang="es-MX" sz="3200" b="1" spc="-100" dirty="0">
                <a:solidFill>
                  <a:schemeClr val="tx2"/>
                </a:solidFill>
              </a:rPr>
              <a:t/>
            </a:r>
            <a:br>
              <a:rPr lang="es-MX" sz="3200" b="1" spc="-100" dirty="0">
                <a:solidFill>
                  <a:schemeClr val="tx2"/>
                </a:solidFill>
              </a:rPr>
            </a:br>
            <a:endParaRPr lang="es-MX" sz="3200" b="1" dirty="0"/>
          </a:p>
        </p:txBody>
      </p:sp>
      <p:sp>
        <p:nvSpPr>
          <p:cNvPr id="5" name="Content Placeholder 4"/>
          <p:cNvSpPr>
            <a:spLocks noGrp="1"/>
          </p:cNvSpPr>
          <p:nvPr>
            <p:ph sz="half" idx="1"/>
          </p:nvPr>
        </p:nvSpPr>
        <p:spPr>
          <a:xfrm>
            <a:off x="457200" y="1674006"/>
            <a:ext cx="3322712" cy="4574394"/>
          </a:xfrm>
        </p:spPr>
        <p:txBody>
          <a:bodyPr>
            <a:noAutofit/>
          </a:bodyPr>
          <a:lstStyle/>
          <a:p>
            <a:pPr marL="0" indent="0">
              <a:buNone/>
            </a:pPr>
            <a:r>
              <a:rPr lang="es-MX" sz="2400" b="1" dirty="0" smtClean="0">
                <a:solidFill>
                  <a:srgbClr val="FFC000"/>
                </a:solidFill>
              </a:rPr>
              <a:t>Objetivo:</a:t>
            </a:r>
            <a:r>
              <a:rPr lang="es-MX" sz="2000" b="1" dirty="0"/>
              <a:t/>
            </a:r>
            <a:br>
              <a:rPr lang="es-MX" sz="2000" b="1" dirty="0"/>
            </a:br>
            <a:r>
              <a:rPr lang="es-CO" sz="2000" b="1" dirty="0">
                <a:ea typeface="Times New Roman" pitchFamily="18" charset="0"/>
              </a:rPr>
              <a:t>Identificar, estructurar, e implementar proyectos de infraestructura y servicios públicos con participación privada</a:t>
            </a:r>
            <a:endParaRPr lang="es-MX" sz="2000" dirty="0"/>
          </a:p>
        </p:txBody>
      </p:sp>
      <p:sp>
        <p:nvSpPr>
          <p:cNvPr id="6" name="Content Placeholder 5"/>
          <p:cNvSpPr>
            <a:spLocks noGrp="1"/>
          </p:cNvSpPr>
          <p:nvPr>
            <p:ph sz="half" idx="2"/>
          </p:nvPr>
        </p:nvSpPr>
        <p:spPr>
          <a:xfrm>
            <a:off x="4067944" y="1674006"/>
            <a:ext cx="4968552" cy="4502956"/>
          </a:xfrm>
        </p:spPr>
        <p:txBody>
          <a:bodyPr>
            <a:normAutofit/>
          </a:bodyPr>
          <a:lstStyle/>
          <a:p>
            <a:pPr marL="0" indent="0" algn="just">
              <a:buNone/>
            </a:pPr>
            <a:r>
              <a:rPr lang="es-MX" sz="2400" b="1" dirty="0">
                <a:solidFill>
                  <a:srgbClr val="FFC000"/>
                </a:solidFill>
              </a:rPr>
              <a:t>Contenido temático:</a:t>
            </a:r>
          </a:p>
          <a:p>
            <a:pPr>
              <a:buFont typeface="Arial" pitchFamily="34" charset="0"/>
              <a:buChar char="•"/>
              <a:defRPr/>
            </a:pPr>
            <a:r>
              <a:rPr lang="es-MX" sz="2000" dirty="0" smtClean="0"/>
              <a:t>Modalidades </a:t>
            </a:r>
            <a:r>
              <a:rPr lang="es-MX" sz="2000" dirty="0"/>
              <a:t>y Aspectos </a:t>
            </a:r>
            <a:r>
              <a:rPr lang="es-MX" sz="2000" dirty="0" smtClean="0"/>
              <a:t>conceptuales </a:t>
            </a:r>
            <a:r>
              <a:rPr lang="es-MX" sz="2000" dirty="0"/>
              <a:t>de </a:t>
            </a:r>
            <a:r>
              <a:rPr lang="es-MX" sz="2000" dirty="0" smtClean="0"/>
              <a:t>APP</a:t>
            </a:r>
          </a:p>
          <a:p>
            <a:pPr>
              <a:buFont typeface="Arial" pitchFamily="34" charset="0"/>
              <a:buChar char="•"/>
              <a:defRPr/>
            </a:pPr>
            <a:r>
              <a:rPr lang="es-MX" sz="2000" dirty="0" smtClean="0"/>
              <a:t>Marco Regulatorio</a:t>
            </a:r>
            <a:endParaRPr lang="es-MX" sz="2000" dirty="0"/>
          </a:p>
          <a:p>
            <a:pPr>
              <a:buFont typeface="Arial" pitchFamily="34" charset="0"/>
              <a:buChar char="•"/>
              <a:defRPr/>
            </a:pPr>
            <a:r>
              <a:rPr lang="es-MX" sz="2000" dirty="0" smtClean="0"/>
              <a:t>Aspectos </a:t>
            </a:r>
            <a:r>
              <a:rPr lang="es-MX" sz="2000" dirty="0"/>
              <a:t>Técnicos para el Desarrollo de </a:t>
            </a:r>
            <a:r>
              <a:rPr lang="es-MX" sz="2000" dirty="0" smtClean="0"/>
              <a:t>Proyectos</a:t>
            </a:r>
            <a:endParaRPr lang="es-MX" sz="2000" dirty="0"/>
          </a:p>
          <a:p>
            <a:pPr>
              <a:buFont typeface="Arial" pitchFamily="34" charset="0"/>
              <a:buChar char="•"/>
              <a:defRPr/>
            </a:pPr>
            <a:r>
              <a:rPr lang="es-MX" sz="2000" dirty="0" smtClean="0"/>
              <a:t>Metodología </a:t>
            </a:r>
            <a:r>
              <a:rPr lang="es-MX" sz="2000" dirty="0"/>
              <a:t>Integral de Evaluación de Proyectos </a:t>
            </a:r>
            <a:r>
              <a:rPr lang="es-MX" sz="2000" dirty="0" smtClean="0"/>
              <a:t>APP</a:t>
            </a:r>
            <a:endParaRPr lang="es-MX" sz="2000" dirty="0"/>
          </a:p>
          <a:p>
            <a:pPr>
              <a:buFont typeface="Arial" pitchFamily="34" charset="0"/>
              <a:buChar char="•"/>
              <a:defRPr/>
            </a:pPr>
            <a:r>
              <a:rPr lang="es-MX" sz="2000" dirty="0" smtClean="0"/>
              <a:t>Análisis </a:t>
            </a:r>
            <a:r>
              <a:rPr lang="es-MX" sz="2000" dirty="0"/>
              <a:t>de Modelos Internacionales y Estudio de </a:t>
            </a:r>
            <a:r>
              <a:rPr lang="es-MX" sz="2000" dirty="0" smtClean="0"/>
              <a:t>Casos</a:t>
            </a:r>
            <a:endParaRPr lang="es-MX" sz="2000" dirty="0"/>
          </a:p>
          <a:p>
            <a:pPr marL="325424" lvl="1" indent="0">
              <a:buNone/>
              <a:defRPr/>
            </a:pPr>
            <a:r>
              <a:rPr lang="es-MX" sz="1600" dirty="0"/>
              <a:t/>
            </a:r>
            <a:br>
              <a:rPr lang="es-MX" sz="1600" dirty="0"/>
            </a:br>
            <a:r>
              <a:rPr lang="es-MX" sz="2000" b="1" dirty="0" smtClean="0"/>
              <a:t>Temario </a:t>
            </a:r>
            <a:r>
              <a:rPr lang="es-MX" sz="2000" b="1" dirty="0"/>
              <a:t>de </a:t>
            </a:r>
            <a:r>
              <a:rPr lang="es-MX" sz="2000" b="1" dirty="0" smtClean="0"/>
              <a:t>Especialidad:</a:t>
            </a:r>
          </a:p>
          <a:p>
            <a:pPr>
              <a:buFont typeface="Arial" pitchFamily="34" charset="0"/>
              <a:buChar char="•"/>
              <a:defRPr/>
            </a:pPr>
            <a:r>
              <a:rPr lang="es-MX" sz="2000" dirty="0" smtClean="0"/>
              <a:t>Modelación </a:t>
            </a:r>
            <a:r>
              <a:rPr lang="es-MX" sz="2000" dirty="0"/>
              <a:t>Financiera y </a:t>
            </a:r>
            <a:r>
              <a:rPr lang="es-MX" sz="2000" dirty="0" smtClean="0"/>
              <a:t>Riesgos</a:t>
            </a:r>
            <a:endParaRPr lang="es-MX" sz="2000" dirty="0"/>
          </a:p>
          <a:p>
            <a:pPr>
              <a:buFont typeface="Arial" pitchFamily="34" charset="0"/>
              <a:buChar char="•"/>
              <a:defRPr/>
            </a:pPr>
            <a:r>
              <a:rPr lang="es-MX" sz="2000" dirty="0" smtClean="0"/>
              <a:t>Proyectos </a:t>
            </a:r>
            <a:r>
              <a:rPr lang="es-MX" sz="2000" dirty="0"/>
              <a:t>APP </a:t>
            </a:r>
            <a:r>
              <a:rPr lang="es-MX" sz="2000" dirty="0" smtClean="0"/>
              <a:t>Municipales</a:t>
            </a:r>
            <a:endParaRPr lang="es-MX" sz="2000" dirty="0"/>
          </a:p>
          <a:p>
            <a:pPr marL="0" indent="0">
              <a:buNone/>
            </a:pPr>
            <a:endParaRPr lang="es-MX" sz="2000" dirty="0" smtClean="0"/>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561D2430-FB11-4C87-BF1D-6F488A17F237}" type="slidenum">
              <a:rPr lang="en-US" smtClean="0"/>
              <a:pPr/>
              <a:t>13</a:t>
            </a:fld>
            <a:endParaRPr lang="en-US" dirty="0"/>
          </a:p>
        </p:txBody>
      </p:sp>
    </p:spTree>
    <p:extLst>
      <p:ext uri="{BB962C8B-B14F-4D97-AF65-F5344CB8AC3E}">
        <p14:creationId xmlns:p14="http://schemas.microsoft.com/office/powerpoint/2010/main" val="2794828289"/>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624"/>
            <a:ext cx="8229600" cy="1143000"/>
          </a:xfrm>
        </p:spPr>
        <p:txBody>
          <a:bodyPr>
            <a:normAutofit fontScale="90000"/>
          </a:bodyPr>
          <a:lstStyle/>
          <a:p>
            <a:r>
              <a:rPr lang="es-MX" sz="4000" dirty="0"/>
              <a:t>Curso de Elementos Técnicos para la Elaboración del Programa de Acción ante el Cambio </a:t>
            </a:r>
            <a:r>
              <a:rPr lang="es-MX" sz="4000" dirty="0" smtClean="0"/>
              <a:t>Climático</a:t>
            </a:r>
            <a:endParaRPr lang="es-MX" sz="3200" b="1" dirty="0"/>
          </a:p>
        </p:txBody>
      </p:sp>
      <p:sp>
        <p:nvSpPr>
          <p:cNvPr id="5" name="Content Placeholder 4"/>
          <p:cNvSpPr>
            <a:spLocks noGrp="1"/>
          </p:cNvSpPr>
          <p:nvPr>
            <p:ph sz="half" idx="1"/>
          </p:nvPr>
        </p:nvSpPr>
        <p:spPr>
          <a:xfrm>
            <a:off x="457200" y="1750206"/>
            <a:ext cx="3657600" cy="4574394"/>
          </a:xfrm>
        </p:spPr>
        <p:txBody>
          <a:bodyPr>
            <a:noAutofit/>
          </a:bodyPr>
          <a:lstStyle/>
          <a:p>
            <a:pPr marL="0" indent="0">
              <a:buNone/>
            </a:pPr>
            <a:r>
              <a:rPr lang="es-MX" sz="2400" b="1" dirty="0" smtClean="0">
                <a:solidFill>
                  <a:srgbClr val="FFC000"/>
                </a:solidFill>
              </a:rPr>
              <a:t>Objetivo:</a:t>
            </a:r>
            <a:endParaRPr lang="es-MX" sz="2400" b="1" dirty="0">
              <a:solidFill>
                <a:srgbClr val="FFC000"/>
              </a:solidFill>
            </a:endParaRPr>
          </a:p>
          <a:p>
            <a:pPr marL="0" indent="0">
              <a:buNone/>
            </a:pPr>
            <a:r>
              <a:rPr lang="es-MX" sz="2000" b="1" dirty="0"/>
              <a:t>Apoyo en la elaboración del </a:t>
            </a:r>
            <a:r>
              <a:rPr lang="es-MX" sz="2000" b="1" dirty="0" smtClean="0"/>
              <a:t>Programa </a:t>
            </a:r>
            <a:r>
              <a:rPr lang="es-MX" sz="2000" b="1" dirty="0"/>
              <a:t>de Acción ante el Cambio Climático.</a:t>
            </a:r>
          </a:p>
          <a:p>
            <a:pPr marL="0" indent="0">
              <a:buNone/>
            </a:pPr>
            <a:endParaRPr lang="es-MX" sz="2000" dirty="0"/>
          </a:p>
        </p:txBody>
      </p:sp>
      <p:sp>
        <p:nvSpPr>
          <p:cNvPr id="6" name="Content Placeholder 5"/>
          <p:cNvSpPr>
            <a:spLocks noGrp="1"/>
          </p:cNvSpPr>
          <p:nvPr>
            <p:ph sz="half" idx="2"/>
          </p:nvPr>
        </p:nvSpPr>
        <p:spPr>
          <a:xfrm>
            <a:off x="4648200" y="1750206"/>
            <a:ext cx="4038600" cy="4502956"/>
          </a:xfrm>
        </p:spPr>
        <p:txBody>
          <a:bodyPr>
            <a:normAutofit/>
          </a:bodyPr>
          <a:lstStyle/>
          <a:p>
            <a:pPr marL="0" indent="0">
              <a:buNone/>
            </a:pPr>
            <a:r>
              <a:rPr lang="es-MX" sz="2400" b="1" dirty="0">
                <a:solidFill>
                  <a:srgbClr val="FFC000"/>
                </a:solidFill>
              </a:rPr>
              <a:t>Contenido temático:</a:t>
            </a:r>
          </a:p>
          <a:p>
            <a:pPr>
              <a:buFont typeface="Arial" charset="0"/>
              <a:buChar char="•"/>
            </a:pPr>
            <a:r>
              <a:rPr lang="es-MX" sz="2000" dirty="0"/>
              <a:t>Módulo 1. Conceptos básicos sobre el cambio </a:t>
            </a:r>
            <a:r>
              <a:rPr lang="es-MX" sz="2000" dirty="0" smtClean="0"/>
              <a:t>climático</a:t>
            </a:r>
          </a:p>
          <a:p>
            <a:pPr>
              <a:buFont typeface="Arial" charset="0"/>
              <a:buChar char="•"/>
            </a:pPr>
            <a:r>
              <a:rPr lang="es-MX" sz="2000" dirty="0" smtClean="0"/>
              <a:t>Módulo </a:t>
            </a:r>
            <a:r>
              <a:rPr lang="es-MX" sz="2000" dirty="0"/>
              <a:t>2. Inventario de Emisiones de Gases de Efecto Invernadero (GEI</a:t>
            </a:r>
            <a:r>
              <a:rPr lang="es-MX" sz="2000" dirty="0" smtClean="0"/>
              <a:t>)</a:t>
            </a:r>
          </a:p>
          <a:p>
            <a:pPr>
              <a:buFont typeface="Arial" charset="0"/>
              <a:buChar char="•"/>
            </a:pPr>
            <a:r>
              <a:rPr lang="es-MX" sz="2000" dirty="0" smtClean="0"/>
              <a:t>Módulo </a:t>
            </a:r>
            <a:r>
              <a:rPr lang="es-MX" sz="2000" dirty="0"/>
              <a:t>3.Escenarios </a:t>
            </a:r>
            <a:r>
              <a:rPr lang="es-MX" sz="2000" dirty="0" smtClean="0"/>
              <a:t>futuros</a:t>
            </a:r>
          </a:p>
          <a:p>
            <a:pPr>
              <a:buFont typeface="Arial" charset="0"/>
              <a:buChar char="•"/>
            </a:pPr>
            <a:r>
              <a:rPr lang="es-MX" sz="2000" dirty="0" smtClean="0"/>
              <a:t>Módulo </a:t>
            </a:r>
            <a:r>
              <a:rPr lang="es-MX" sz="2000" dirty="0"/>
              <a:t>4. Elaboración del Programa Estatal de Acción ante el Cambio Climático (PEACC) </a:t>
            </a:r>
          </a:p>
          <a:p>
            <a:pPr marL="0" indent="0">
              <a:buNone/>
            </a:pPr>
            <a:endParaRPr lang="es-MX" sz="2000" dirty="0"/>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561D2430-FB11-4C87-BF1D-6F488A17F237}" type="slidenum">
              <a:rPr lang="en-US" smtClean="0"/>
              <a:pPr/>
              <a:t>14</a:t>
            </a:fld>
            <a:endParaRPr lang="en-US" dirty="0"/>
          </a:p>
        </p:txBody>
      </p:sp>
    </p:spTree>
    <p:extLst>
      <p:ext uri="{BB962C8B-B14F-4D97-AF65-F5344CB8AC3E}">
        <p14:creationId xmlns:p14="http://schemas.microsoft.com/office/powerpoint/2010/main" val="1473309247"/>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8382000" cy="989012"/>
          </a:xfrm>
        </p:spPr>
        <p:txBody>
          <a:bodyPr>
            <a:noAutofit/>
          </a:bodyPr>
          <a:lstStyle/>
          <a:p>
            <a:r>
              <a:rPr lang="es-MX" sz="3600" dirty="0"/>
              <a:t>Seminario en Transparencia y Buen Gobierno: Cómo gobernar sin corrupción</a:t>
            </a:r>
            <a:br>
              <a:rPr lang="es-MX" sz="3600" dirty="0"/>
            </a:br>
            <a:r>
              <a:rPr lang="es-MX" sz="2800" b="1" spc="-100" dirty="0">
                <a:solidFill>
                  <a:schemeClr val="tx2"/>
                </a:solidFill>
              </a:rPr>
              <a:t/>
            </a:r>
            <a:br>
              <a:rPr lang="es-MX" sz="2800" b="1" spc="-100" dirty="0">
                <a:solidFill>
                  <a:schemeClr val="tx2"/>
                </a:solidFill>
              </a:rPr>
            </a:br>
            <a:r>
              <a:rPr lang="es-MX" sz="2800" b="1" spc="-100" dirty="0">
                <a:solidFill>
                  <a:schemeClr val="tx2"/>
                </a:solidFill>
              </a:rPr>
              <a:t/>
            </a:r>
            <a:br>
              <a:rPr lang="es-MX" sz="2800" b="1" spc="-100" dirty="0">
                <a:solidFill>
                  <a:schemeClr val="tx2"/>
                </a:solidFill>
              </a:rPr>
            </a:br>
            <a:r>
              <a:rPr lang="es-MX" sz="2800" b="1" spc="-100" dirty="0">
                <a:solidFill>
                  <a:schemeClr val="tx2"/>
                </a:solidFill>
              </a:rPr>
              <a:t/>
            </a:r>
            <a:br>
              <a:rPr lang="es-MX" sz="2800" b="1" spc="-100" dirty="0">
                <a:solidFill>
                  <a:schemeClr val="tx2"/>
                </a:solidFill>
              </a:rPr>
            </a:br>
            <a:r>
              <a:rPr lang="es-MX" sz="2800" b="1" spc="-100" dirty="0">
                <a:solidFill>
                  <a:schemeClr val="tx2"/>
                </a:solidFill>
              </a:rPr>
              <a:t/>
            </a:r>
            <a:br>
              <a:rPr lang="es-MX" sz="2800" b="1" spc="-100" dirty="0">
                <a:solidFill>
                  <a:schemeClr val="tx2"/>
                </a:solidFill>
              </a:rPr>
            </a:br>
            <a:endParaRPr lang="es-MX" sz="2800" b="1" dirty="0"/>
          </a:p>
        </p:txBody>
      </p:sp>
      <p:sp>
        <p:nvSpPr>
          <p:cNvPr id="5" name="Content Placeholder 4"/>
          <p:cNvSpPr>
            <a:spLocks noGrp="1"/>
          </p:cNvSpPr>
          <p:nvPr>
            <p:ph sz="half" idx="1"/>
          </p:nvPr>
        </p:nvSpPr>
        <p:spPr>
          <a:xfrm>
            <a:off x="395536" y="1662918"/>
            <a:ext cx="2347664" cy="4574394"/>
          </a:xfrm>
        </p:spPr>
        <p:txBody>
          <a:bodyPr>
            <a:noAutofit/>
          </a:bodyPr>
          <a:lstStyle/>
          <a:p>
            <a:pPr marL="0" indent="0">
              <a:buNone/>
            </a:pPr>
            <a:r>
              <a:rPr lang="es-MX" sz="2400" b="1" dirty="0" smtClean="0">
                <a:solidFill>
                  <a:srgbClr val="FFC000"/>
                </a:solidFill>
              </a:rPr>
              <a:t>Objetivo:</a:t>
            </a:r>
            <a:endParaRPr lang="es-MX" sz="2400" b="1" dirty="0">
              <a:solidFill>
                <a:srgbClr val="FFC000"/>
              </a:solidFill>
            </a:endParaRPr>
          </a:p>
          <a:p>
            <a:pPr marL="0" indent="0">
              <a:buNone/>
            </a:pPr>
            <a:r>
              <a:rPr lang="es-MX" sz="2000" b="1" dirty="0" smtClean="0"/>
              <a:t>Desarrollar </a:t>
            </a:r>
            <a:r>
              <a:rPr lang="es-MX" sz="2000" b="1" dirty="0"/>
              <a:t>estrategias de combate a la corrupción municipal para promover la participación ciudadana y la rendición de cuentas.</a:t>
            </a:r>
          </a:p>
          <a:p>
            <a:pPr marL="0" indent="0">
              <a:buNone/>
            </a:pPr>
            <a:endParaRPr lang="es-MX" sz="2000" dirty="0"/>
          </a:p>
        </p:txBody>
      </p:sp>
      <p:sp>
        <p:nvSpPr>
          <p:cNvPr id="6" name="Content Placeholder 5"/>
          <p:cNvSpPr>
            <a:spLocks noGrp="1"/>
          </p:cNvSpPr>
          <p:nvPr>
            <p:ph sz="half" idx="2"/>
          </p:nvPr>
        </p:nvSpPr>
        <p:spPr>
          <a:xfrm>
            <a:off x="3048000" y="1662918"/>
            <a:ext cx="5867400" cy="4502956"/>
          </a:xfrm>
        </p:spPr>
        <p:txBody>
          <a:bodyPr>
            <a:noAutofit/>
          </a:bodyPr>
          <a:lstStyle/>
          <a:p>
            <a:pPr marL="0" indent="0">
              <a:buNone/>
            </a:pPr>
            <a:r>
              <a:rPr lang="es-MX" sz="2400" b="1" dirty="0">
                <a:solidFill>
                  <a:srgbClr val="FFC000"/>
                </a:solidFill>
              </a:rPr>
              <a:t>Contenido temático:</a:t>
            </a:r>
          </a:p>
          <a:p>
            <a:pPr marL="179388" indent="-179388">
              <a:buFont typeface="Arial" charset="0"/>
              <a:buChar char="•"/>
            </a:pPr>
            <a:r>
              <a:rPr lang="es-MX" sz="1800" dirty="0"/>
              <a:t>Módulo 1. Introducción: cómo mejorar la gobernabilidad para combatir la corrupción</a:t>
            </a:r>
          </a:p>
          <a:p>
            <a:pPr marL="179388" indent="-179388">
              <a:buFont typeface="Arial" charset="0"/>
              <a:buChar char="•"/>
            </a:pPr>
            <a:r>
              <a:rPr lang="es-MX" sz="1800" dirty="0"/>
              <a:t>Módulo 2. Diagnósticos</a:t>
            </a:r>
          </a:p>
          <a:p>
            <a:pPr marL="179388" indent="-179388">
              <a:buFont typeface="Arial" charset="0"/>
              <a:buChar char="•"/>
            </a:pPr>
            <a:r>
              <a:rPr lang="es-MX" sz="1800" dirty="0"/>
              <a:t>Módulo 3. Sistemas de información y el uso de la </a:t>
            </a:r>
            <a:r>
              <a:rPr lang="es-MX" sz="1800" dirty="0" smtClean="0"/>
              <a:t>tecnología</a:t>
            </a:r>
            <a:endParaRPr lang="es-MX" sz="1800" dirty="0"/>
          </a:p>
          <a:p>
            <a:pPr marL="179388" indent="-179388">
              <a:buFont typeface="Arial" charset="0"/>
              <a:buChar char="•"/>
            </a:pPr>
            <a:r>
              <a:rPr lang="es-MX" sz="1800" dirty="0"/>
              <a:t>Módulo 4. Sistemas de información, transparencia y participación ciudadana</a:t>
            </a:r>
          </a:p>
          <a:p>
            <a:pPr marL="179388" indent="-179388">
              <a:buFont typeface="Arial" charset="0"/>
              <a:buChar char="•"/>
            </a:pPr>
            <a:r>
              <a:rPr lang="es-MX" sz="1800" dirty="0"/>
              <a:t>Módulo 5. Transparencia gubernamental: armonización de sistemas </a:t>
            </a:r>
            <a:r>
              <a:rPr lang="es-MX" sz="1800" dirty="0" smtClean="0"/>
              <a:t>contables</a:t>
            </a:r>
            <a:endParaRPr lang="es-MX" sz="1800" dirty="0"/>
          </a:p>
          <a:p>
            <a:pPr marL="179388" indent="-179388">
              <a:buFont typeface="Arial" charset="0"/>
              <a:buChar char="•"/>
            </a:pPr>
            <a:r>
              <a:rPr lang="es-MX" sz="1800" dirty="0"/>
              <a:t>Módulo 6. Instrumentos de rendición de cuentas</a:t>
            </a:r>
          </a:p>
          <a:p>
            <a:pPr marL="179388" indent="-179388">
              <a:buFont typeface="Arial" charset="0"/>
              <a:buChar char="•"/>
            </a:pPr>
            <a:r>
              <a:rPr lang="es-MX" sz="1800" dirty="0"/>
              <a:t>Módulo 7. Independencia y control de la discrecionalidad en la función pública</a:t>
            </a:r>
          </a:p>
          <a:p>
            <a:pPr marL="179388" indent="-179388">
              <a:buFont typeface="Arial" charset="0"/>
              <a:buChar char="•"/>
            </a:pPr>
            <a:r>
              <a:rPr lang="es-MX" sz="1800" dirty="0"/>
              <a:t>Módulo 8. El buen </a:t>
            </a:r>
            <a:r>
              <a:rPr lang="es-MX" sz="1800" dirty="0" smtClean="0"/>
              <a:t>ciudadano</a:t>
            </a:r>
            <a:endParaRPr lang="es-MX" sz="1800" dirty="0"/>
          </a:p>
          <a:p>
            <a:pPr marL="179388" indent="-179388">
              <a:buFont typeface="Arial" charset="0"/>
              <a:buChar char="•"/>
            </a:pPr>
            <a:r>
              <a:rPr lang="es-MX" sz="1800" dirty="0"/>
              <a:t>Módulo 9. Hacia el diseño de una estrategia práctica para el combate a la corrupción</a:t>
            </a:r>
          </a:p>
          <a:p>
            <a:pPr marL="179388" indent="-179388">
              <a:buFont typeface="Arial" charset="0"/>
              <a:buChar char="•"/>
            </a:pPr>
            <a:r>
              <a:rPr lang="es-MX" sz="1800" dirty="0"/>
              <a:t>Módulo 10. Estrategia Nacional de Combate a la Corrupción, relación con Estados y Municipios</a:t>
            </a:r>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561D2430-FB11-4C87-BF1D-6F488A17F237}" type="slidenum">
              <a:rPr lang="en-US" smtClean="0"/>
              <a:pPr/>
              <a:t>15</a:t>
            </a:fld>
            <a:endParaRPr lang="en-US" dirty="0"/>
          </a:p>
        </p:txBody>
      </p:sp>
    </p:spTree>
    <p:extLst>
      <p:ext uri="{BB962C8B-B14F-4D97-AF65-F5344CB8AC3E}">
        <p14:creationId xmlns:p14="http://schemas.microsoft.com/office/powerpoint/2010/main" val="252002979"/>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8382000" cy="1065212"/>
          </a:xfrm>
        </p:spPr>
        <p:txBody>
          <a:bodyPr>
            <a:noAutofit/>
          </a:bodyPr>
          <a:lstStyle/>
          <a:p>
            <a:r>
              <a:rPr lang="es-MX" sz="3600" dirty="0"/>
              <a:t>Diplomado en mercadotecnia política y campañas electorales</a:t>
            </a:r>
            <a:r>
              <a:rPr lang="es-MX" sz="3200" b="1" spc="-100" dirty="0">
                <a:solidFill>
                  <a:schemeClr val="tx2"/>
                </a:solidFill>
              </a:rPr>
              <a:t/>
            </a:r>
            <a:br>
              <a:rPr lang="es-MX" sz="3200" b="1" spc="-100" dirty="0">
                <a:solidFill>
                  <a:schemeClr val="tx2"/>
                </a:solidFill>
              </a:rPr>
            </a:br>
            <a:r>
              <a:rPr lang="es-MX" sz="3200" b="1" spc="-100" dirty="0">
                <a:solidFill>
                  <a:schemeClr val="tx2"/>
                </a:solidFill>
              </a:rPr>
              <a:t/>
            </a:r>
            <a:br>
              <a:rPr lang="es-MX" sz="3200" b="1" spc="-100" dirty="0">
                <a:solidFill>
                  <a:schemeClr val="tx2"/>
                </a:solidFill>
              </a:rPr>
            </a:br>
            <a:r>
              <a:rPr lang="es-MX" sz="3200" b="1" spc="-100" dirty="0">
                <a:solidFill>
                  <a:schemeClr val="tx2"/>
                </a:solidFill>
              </a:rPr>
              <a:t/>
            </a:r>
            <a:br>
              <a:rPr lang="es-MX" sz="3200" b="1" spc="-100" dirty="0">
                <a:solidFill>
                  <a:schemeClr val="tx2"/>
                </a:solidFill>
              </a:rPr>
            </a:br>
            <a:r>
              <a:rPr lang="es-MX" sz="3200" b="1" spc="-100" dirty="0">
                <a:solidFill>
                  <a:schemeClr val="tx2"/>
                </a:solidFill>
              </a:rPr>
              <a:t/>
            </a:r>
            <a:br>
              <a:rPr lang="es-MX" sz="3200" b="1" spc="-100" dirty="0">
                <a:solidFill>
                  <a:schemeClr val="tx2"/>
                </a:solidFill>
              </a:rPr>
            </a:br>
            <a:r>
              <a:rPr lang="es-MX" sz="3200" b="1" spc="-100" dirty="0">
                <a:solidFill>
                  <a:schemeClr val="tx2"/>
                </a:solidFill>
              </a:rPr>
              <a:t/>
            </a:r>
            <a:br>
              <a:rPr lang="es-MX" sz="3200" b="1" spc="-100" dirty="0">
                <a:solidFill>
                  <a:schemeClr val="tx2"/>
                </a:solidFill>
              </a:rPr>
            </a:br>
            <a:r>
              <a:rPr lang="es-MX" sz="3200" b="1" spc="-100" dirty="0">
                <a:solidFill>
                  <a:schemeClr val="tx2"/>
                </a:solidFill>
              </a:rPr>
              <a:t/>
            </a:r>
            <a:br>
              <a:rPr lang="es-MX" sz="3200" b="1" spc="-100" dirty="0">
                <a:solidFill>
                  <a:schemeClr val="tx2"/>
                </a:solidFill>
              </a:rPr>
            </a:br>
            <a:endParaRPr lang="es-MX" sz="3200" b="1" dirty="0"/>
          </a:p>
        </p:txBody>
      </p:sp>
      <p:sp>
        <p:nvSpPr>
          <p:cNvPr id="5" name="Content Placeholder 4"/>
          <p:cNvSpPr>
            <a:spLocks noGrp="1"/>
          </p:cNvSpPr>
          <p:nvPr>
            <p:ph sz="half" idx="1"/>
          </p:nvPr>
        </p:nvSpPr>
        <p:spPr>
          <a:xfrm>
            <a:off x="457200" y="1412776"/>
            <a:ext cx="3505200" cy="4574394"/>
          </a:xfrm>
        </p:spPr>
        <p:txBody>
          <a:bodyPr>
            <a:noAutofit/>
          </a:bodyPr>
          <a:lstStyle/>
          <a:p>
            <a:pPr marL="0" indent="0">
              <a:buNone/>
            </a:pPr>
            <a:r>
              <a:rPr lang="es-MX" sz="2400" b="1" dirty="0">
                <a:solidFill>
                  <a:srgbClr val="FFC000"/>
                </a:solidFill>
              </a:rPr>
              <a:t>Objetivo:</a:t>
            </a:r>
            <a:r>
              <a:rPr lang="es-MX" sz="2000" b="1" dirty="0"/>
              <a:t/>
            </a:r>
            <a:br>
              <a:rPr lang="es-MX" sz="2000" b="1" dirty="0"/>
            </a:br>
            <a:r>
              <a:rPr lang="es-MX" sz="2000" b="1" dirty="0" smtClean="0"/>
              <a:t>Desarrollar </a:t>
            </a:r>
            <a:r>
              <a:rPr lang="es-MX" sz="2000" b="1" dirty="0"/>
              <a:t>estrategias efectivas de comunicación con los ciudadanos a través de una imagen pública </a:t>
            </a:r>
            <a:r>
              <a:rPr lang="es-MX" sz="2000" b="1" dirty="0" smtClean="0"/>
              <a:t>positiva.</a:t>
            </a:r>
            <a:endParaRPr lang="es-MX" sz="2000" dirty="0"/>
          </a:p>
        </p:txBody>
      </p:sp>
      <p:sp>
        <p:nvSpPr>
          <p:cNvPr id="6" name="Content Placeholder 5"/>
          <p:cNvSpPr>
            <a:spLocks noGrp="1"/>
          </p:cNvSpPr>
          <p:nvPr>
            <p:ph sz="half" idx="2"/>
          </p:nvPr>
        </p:nvSpPr>
        <p:spPr>
          <a:xfrm>
            <a:off x="4648200" y="1412776"/>
            <a:ext cx="4038600" cy="4032448"/>
          </a:xfrm>
        </p:spPr>
        <p:txBody>
          <a:bodyPr>
            <a:normAutofit/>
          </a:bodyPr>
          <a:lstStyle/>
          <a:p>
            <a:pPr marL="0" indent="0">
              <a:buNone/>
            </a:pPr>
            <a:r>
              <a:rPr lang="es-MX" sz="2400" b="1" dirty="0">
                <a:solidFill>
                  <a:srgbClr val="FFC000"/>
                </a:solidFill>
              </a:rPr>
              <a:t>Contenido temático:</a:t>
            </a:r>
          </a:p>
          <a:p>
            <a:pPr marL="179388" indent="-179388">
              <a:buFont typeface="Arial" charset="0"/>
              <a:buChar char="•"/>
            </a:pPr>
            <a:r>
              <a:rPr lang="es-MX" sz="2000" dirty="0"/>
              <a:t>Módulo 1. Mercadotecnia política y marco conceptual para el diseño de una </a:t>
            </a:r>
            <a:r>
              <a:rPr lang="es-MX" sz="2000" dirty="0" smtClean="0"/>
              <a:t>campaña</a:t>
            </a:r>
            <a:endParaRPr lang="es-MX" sz="2000" dirty="0"/>
          </a:p>
          <a:p>
            <a:pPr marL="179388" indent="-179388">
              <a:buFont typeface="Arial" charset="0"/>
              <a:buChar char="•"/>
            </a:pPr>
            <a:r>
              <a:rPr lang="es-MX" sz="2000" dirty="0"/>
              <a:t>Módulo 2. Desarrollo de Estrategias políticas y </a:t>
            </a:r>
            <a:r>
              <a:rPr lang="es-MX" sz="2000" dirty="0" smtClean="0"/>
              <a:t>electorales</a:t>
            </a:r>
            <a:endParaRPr lang="es-MX" sz="2000" dirty="0"/>
          </a:p>
          <a:p>
            <a:pPr marL="179388" indent="-179388">
              <a:buFont typeface="Arial" charset="0"/>
              <a:buChar char="•"/>
            </a:pPr>
            <a:r>
              <a:rPr lang="es-MX" sz="2000" dirty="0"/>
              <a:t>Módulo 3. Uso e impacto de los medios de comunicación (prensa, radio y tv) en las campañas </a:t>
            </a:r>
            <a:r>
              <a:rPr lang="es-MX" sz="2000" dirty="0" smtClean="0"/>
              <a:t>electorales</a:t>
            </a:r>
            <a:endParaRPr lang="es-MX" sz="2000" dirty="0"/>
          </a:p>
          <a:p>
            <a:pPr marL="179388" indent="-179388">
              <a:buFont typeface="Arial" charset="0"/>
              <a:buChar char="•"/>
            </a:pPr>
            <a:r>
              <a:rPr lang="es-MX" sz="2000" dirty="0"/>
              <a:t>Módulo 4. Mercado </a:t>
            </a:r>
            <a:r>
              <a:rPr lang="es-MX" sz="2000" dirty="0" smtClean="0"/>
              <a:t>electoral</a:t>
            </a:r>
            <a:endParaRPr lang="es-MX" sz="2000" dirty="0"/>
          </a:p>
          <a:p>
            <a:pPr marL="0" indent="0">
              <a:buNone/>
            </a:pPr>
            <a:endParaRPr lang="es-MX" sz="2000" dirty="0"/>
          </a:p>
          <a:p>
            <a:pPr marL="0" indent="0">
              <a:buNone/>
            </a:pPr>
            <a:endParaRPr lang="es-MX" sz="2000" dirty="0"/>
          </a:p>
          <a:p>
            <a:pPr marL="0" indent="0">
              <a:buNone/>
            </a:pPr>
            <a:endParaRPr lang="es-MX" sz="2000" dirty="0"/>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561D2430-FB11-4C87-BF1D-6F488A17F237}" type="slidenum">
              <a:rPr lang="en-US" smtClean="0"/>
              <a:pPr/>
              <a:t>16</a:t>
            </a:fld>
            <a:endParaRPr lang="en-US" dirty="0"/>
          </a:p>
        </p:txBody>
      </p:sp>
    </p:spTree>
    <p:extLst>
      <p:ext uri="{BB962C8B-B14F-4D97-AF65-F5344CB8AC3E}">
        <p14:creationId xmlns:p14="http://schemas.microsoft.com/office/powerpoint/2010/main" val="147169652"/>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2074"/>
          </a:xfrm>
        </p:spPr>
        <p:txBody>
          <a:bodyPr>
            <a:normAutofit fontScale="90000"/>
          </a:bodyPr>
          <a:lstStyle/>
          <a:p>
            <a:r>
              <a:rPr lang="es-MX" sz="4000" dirty="0"/>
              <a:t>Curso en Negociación Nivel 3</a:t>
            </a:r>
            <a:br>
              <a:rPr lang="es-MX" sz="4000" dirty="0"/>
            </a:br>
            <a:r>
              <a:rPr lang="es-MX" sz="4000" dirty="0"/>
              <a:t/>
            </a:r>
            <a:br>
              <a:rPr lang="es-MX" sz="4000" dirty="0"/>
            </a:br>
            <a:r>
              <a:rPr lang="es-MX" sz="4000" b="1" spc="-100" dirty="0">
                <a:solidFill>
                  <a:schemeClr val="tx2"/>
                </a:solidFill>
              </a:rPr>
              <a:t/>
            </a:r>
            <a:br>
              <a:rPr lang="es-MX" sz="4000" b="1" spc="-100" dirty="0">
                <a:solidFill>
                  <a:schemeClr val="tx2"/>
                </a:solidFill>
              </a:rPr>
            </a:br>
            <a:r>
              <a:rPr lang="es-MX" sz="4000" b="1" spc="-100" dirty="0">
                <a:solidFill>
                  <a:schemeClr val="tx2"/>
                </a:solidFill>
              </a:rPr>
              <a:t/>
            </a:r>
            <a:br>
              <a:rPr lang="es-MX" sz="4000" b="1" spc="-100" dirty="0">
                <a:solidFill>
                  <a:schemeClr val="tx2"/>
                </a:solidFill>
              </a:rPr>
            </a:br>
            <a:r>
              <a:rPr lang="es-MX" sz="4000" b="1" spc="-100" dirty="0">
                <a:solidFill>
                  <a:schemeClr val="tx2"/>
                </a:solidFill>
              </a:rPr>
              <a:t/>
            </a:r>
            <a:br>
              <a:rPr lang="es-MX" sz="4000" b="1" spc="-100" dirty="0">
                <a:solidFill>
                  <a:schemeClr val="tx2"/>
                </a:solidFill>
              </a:rPr>
            </a:br>
            <a:r>
              <a:rPr lang="es-MX" sz="4000" b="1" spc="-100" dirty="0">
                <a:solidFill>
                  <a:schemeClr val="tx2"/>
                </a:solidFill>
              </a:rPr>
              <a:t/>
            </a:r>
            <a:br>
              <a:rPr lang="es-MX" sz="4000" b="1" spc="-100" dirty="0">
                <a:solidFill>
                  <a:schemeClr val="tx2"/>
                </a:solidFill>
              </a:rPr>
            </a:br>
            <a:r>
              <a:rPr lang="es-MX" sz="4000" b="1" spc="-100" dirty="0">
                <a:solidFill>
                  <a:schemeClr val="tx2"/>
                </a:solidFill>
              </a:rPr>
              <a:t/>
            </a:r>
            <a:br>
              <a:rPr lang="es-MX" sz="4000" b="1" spc="-100" dirty="0">
                <a:solidFill>
                  <a:schemeClr val="tx2"/>
                </a:solidFill>
              </a:rPr>
            </a:br>
            <a:endParaRPr lang="es-MX" sz="4000" b="1" dirty="0"/>
          </a:p>
        </p:txBody>
      </p:sp>
      <p:sp>
        <p:nvSpPr>
          <p:cNvPr id="5" name="Content Placeholder 4"/>
          <p:cNvSpPr>
            <a:spLocks noGrp="1"/>
          </p:cNvSpPr>
          <p:nvPr>
            <p:ph sz="half" idx="1"/>
          </p:nvPr>
        </p:nvSpPr>
        <p:spPr>
          <a:xfrm>
            <a:off x="457200" y="1412776"/>
            <a:ext cx="4038600" cy="4574394"/>
          </a:xfrm>
        </p:spPr>
        <p:txBody>
          <a:bodyPr>
            <a:noAutofit/>
          </a:bodyPr>
          <a:lstStyle/>
          <a:p>
            <a:pPr marL="0" indent="0">
              <a:buNone/>
            </a:pPr>
            <a:r>
              <a:rPr lang="es-MX" sz="2400" b="1" dirty="0">
                <a:solidFill>
                  <a:srgbClr val="FFC000"/>
                </a:solidFill>
              </a:rPr>
              <a:t>Objetivo:</a:t>
            </a:r>
            <a:r>
              <a:rPr lang="es-MX" sz="2000" dirty="0"/>
              <a:t/>
            </a:r>
            <a:br>
              <a:rPr lang="es-MX" sz="2000" dirty="0"/>
            </a:br>
            <a:r>
              <a:rPr lang="es-MX" sz="2000" dirty="0"/>
              <a:t>El participante será capaz de identificar y reconocer sus áreas de oportunidad en lo que a negociación se refiere, aplicándolas en el desarrollo de estrategias en su diaria negociación tanto personal como colectiva en su área de trabajo. Será capaz de Identificar los puntos en común para realizar la negociación, logrando esto a través de la argumentación y defensa de su posición, basándose en aspectos relevantes, hechos y regulaciones. </a:t>
            </a:r>
            <a:endParaRPr lang="es-MX" sz="2000" b="1" dirty="0"/>
          </a:p>
        </p:txBody>
      </p:sp>
      <p:sp>
        <p:nvSpPr>
          <p:cNvPr id="2" name="Content Placeholder 1"/>
          <p:cNvSpPr>
            <a:spLocks noGrp="1"/>
          </p:cNvSpPr>
          <p:nvPr>
            <p:ph sz="half" idx="2"/>
          </p:nvPr>
        </p:nvSpPr>
        <p:spPr>
          <a:xfrm>
            <a:off x="4925888" y="1412776"/>
            <a:ext cx="4038600" cy="4525963"/>
          </a:xfrm>
        </p:spPr>
        <p:txBody>
          <a:bodyPr>
            <a:normAutofit/>
          </a:bodyPr>
          <a:lstStyle/>
          <a:p>
            <a:pPr marL="0" indent="0">
              <a:buNone/>
            </a:pPr>
            <a:r>
              <a:rPr lang="es-MX" sz="2400" b="1" dirty="0">
                <a:solidFill>
                  <a:srgbClr val="FFC000"/>
                </a:solidFill>
              </a:rPr>
              <a:t>Contenido temático:</a:t>
            </a:r>
          </a:p>
          <a:p>
            <a:pPr marL="179388" indent="-179388">
              <a:buFont typeface="Arial" pitchFamily="34" charset="0"/>
              <a:buChar char="•"/>
            </a:pPr>
            <a:r>
              <a:rPr lang="es-MX" sz="2000" dirty="0" smtClean="0"/>
              <a:t>Módulo 1</a:t>
            </a:r>
            <a:r>
              <a:rPr lang="es-MX" sz="2000" dirty="0"/>
              <a:t>. La negociación </a:t>
            </a:r>
          </a:p>
          <a:p>
            <a:pPr marL="179388" indent="-179388">
              <a:buFont typeface="Arial" pitchFamily="34" charset="0"/>
              <a:buChar char="•"/>
            </a:pPr>
            <a:r>
              <a:rPr lang="es-MX" sz="2000" dirty="0" smtClean="0"/>
              <a:t>Módulo 2</a:t>
            </a:r>
            <a:r>
              <a:rPr lang="es-MX" sz="2000" dirty="0"/>
              <a:t>. La negociación, características, posturas y formas de comportamiento </a:t>
            </a:r>
          </a:p>
          <a:p>
            <a:pPr marL="179388" indent="-179388">
              <a:buFont typeface="Arial" pitchFamily="34" charset="0"/>
              <a:buChar char="•"/>
            </a:pPr>
            <a:r>
              <a:rPr lang="es-MX" sz="2000" dirty="0" smtClean="0"/>
              <a:t>Módulo 3</a:t>
            </a:r>
            <a:r>
              <a:rPr lang="es-MX" sz="2000" dirty="0"/>
              <a:t>. El negociador, características personales y su utilización para el logro de acuerdos </a:t>
            </a:r>
          </a:p>
          <a:p>
            <a:pPr marL="179388" indent="-179388">
              <a:buFont typeface="Arial" pitchFamily="34" charset="0"/>
              <a:buChar char="•"/>
            </a:pPr>
            <a:r>
              <a:rPr lang="es-MX" sz="2000" dirty="0" smtClean="0"/>
              <a:t>Módulo 4</a:t>
            </a:r>
            <a:r>
              <a:rPr lang="es-MX" sz="2000" dirty="0"/>
              <a:t>. El entorno y las situaciones en la negociación </a:t>
            </a: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fld id="{561D2430-FB11-4C87-BF1D-6F488A17F237}" type="slidenum">
              <a:rPr lang="en-US" smtClean="0"/>
              <a:pPr/>
              <a:t>17</a:t>
            </a:fld>
            <a:endParaRPr lang="en-US" dirty="0"/>
          </a:p>
        </p:txBody>
      </p:sp>
    </p:spTree>
    <p:extLst>
      <p:ext uri="{BB962C8B-B14F-4D97-AF65-F5344CB8AC3E}">
        <p14:creationId xmlns:p14="http://schemas.microsoft.com/office/powerpoint/2010/main" val="170208141"/>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06090"/>
          </a:xfrm>
        </p:spPr>
        <p:txBody>
          <a:bodyPr>
            <a:normAutofit fontScale="90000"/>
          </a:bodyPr>
          <a:lstStyle/>
          <a:p>
            <a:r>
              <a:rPr lang="es-MX" sz="4000" dirty="0"/>
              <a:t>Curso en Liderazgo Nivel 1</a:t>
            </a:r>
            <a:br>
              <a:rPr lang="es-MX" sz="4000" dirty="0"/>
            </a:br>
            <a:r>
              <a:rPr lang="es-MX" sz="4000" dirty="0"/>
              <a:t/>
            </a:r>
            <a:br>
              <a:rPr lang="es-MX" sz="4000" dirty="0"/>
            </a:br>
            <a:r>
              <a:rPr lang="es-MX" sz="4000" b="1" spc="-100" dirty="0">
                <a:solidFill>
                  <a:schemeClr val="tx2"/>
                </a:solidFill>
              </a:rPr>
              <a:t/>
            </a:r>
            <a:br>
              <a:rPr lang="es-MX" sz="4000" b="1" spc="-100" dirty="0">
                <a:solidFill>
                  <a:schemeClr val="tx2"/>
                </a:solidFill>
              </a:rPr>
            </a:br>
            <a:endParaRPr lang="es-MX" sz="4000" b="1" dirty="0"/>
          </a:p>
        </p:txBody>
      </p:sp>
      <p:sp>
        <p:nvSpPr>
          <p:cNvPr id="5" name="Content Placeholder 4"/>
          <p:cNvSpPr>
            <a:spLocks noGrp="1"/>
          </p:cNvSpPr>
          <p:nvPr>
            <p:ph sz="half" idx="1"/>
          </p:nvPr>
        </p:nvSpPr>
        <p:spPr>
          <a:xfrm>
            <a:off x="457200" y="1412776"/>
            <a:ext cx="4038600" cy="4574394"/>
          </a:xfrm>
        </p:spPr>
        <p:txBody>
          <a:bodyPr>
            <a:noAutofit/>
          </a:bodyPr>
          <a:lstStyle/>
          <a:p>
            <a:pPr marL="0" indent="0">
              <a:buNone/>
            </a:pPr>
            <a:r>
              <a:rPr lang="es-MX" sz="2400" b="1" dirty="0">
                <a:solidFill>
                  <a:srgbClr val="FFC000"/>
                </a:solidFill>
              </a:rPr>
              <a:t>Objetivo:</a:t>
            </a:r>
            <a:r>
              <a:rPr lang="es-MX" sz="2000" dirty="0"/>
              <a:t/>
            </a:r>
            <a:br>
              <a:rPr lang="es-MX" sz="2000" dirty="0"/>
            </a:br>
            <a:r>
              <a:rPr lang="es-MX" sz="2000" dirty="0"/>
              <a:t>El servidor público identificará y reconocerá sus áreas de oportunidad que aplicará en el desarrollo de estrategias para la implantación del liderazgo dirigido a establecer dirección en su grupo de trabajo; impulsará el compromiso con una visión de futuro compartida; y alineará esfuerzos hacia un objetivo institucional común mediante el uso de herramientas de comunicación y enfoque a resultados. </a:t>
            </a:r>
            <a:endParaRPr lang="es-MX" sz="2000" b="1" dirty="0"/>
          </a:p>
        </p:txBody>
      </p:sp>
      <p:sp>
        <p:nvSpPr>
          <p:cNvPr id="2" name="Content Placeholder 1"/>
          <p:cNvSpPr>
            <a:spLocks noGrp="1"/>
          </p:cNvSpPr>
          <p:nvPr>
            <p:ph sz="half" idx="2"/>
          </p:nvPr>
        </p:nvSpPr>
        <p:spPr>
          <a:xfrm>
            <a:off x="4648200" y="1412776"/>
            <a:ext cx="4038600" cy="4061048"/>
          </a:xfrm>
        </p:spPr>
        <p:txBody>
          <a:bodyPr>
            <a:normAutofit/>
          </a:bodyPr>
          <a:lstStyle/>
          <a:p>
            <a:pPr marL="0" indent="0">
              <a:buNone/>
            </a:pPr>
            <a:r>
              <a:rPr lang="es-MX" sz="2400" b="1" dirty="0">
                <a:solidFill>
                  <a:srgbClr val="FFC000"/>
                </a:solidFill>
              </a:rPr>
              <a:t>Contenido temático:</a:t>
            </a:r>
          </a:p>
          <a:p>
            <a:pPr marL="179388" indent="-179388">
              <a:buFont typeface="Arial" pitchFamily="34" charset="0"/>
              <a:buChar char="•"/>
            </a:pPr>
            <a:r>
              <a:rPr lang="es-MX" sz="2000" dirty="0" smtClean="0"/>
              <a:t>Módulo 1</a:t>
            </a:r>
            <a:r>
              <a:rPr lang="es-MX" sz="2000" dirty="0"/>
              <a:t>. El liderazgo en la función pública</a:t>
            </a:r>
            <a:endParaRPr lang="es-MX" sz="2000" dirty="0" smtClean="0"/>
          </a:p>
          <a:p>
            <a:pPr marL="179388" indent="-179388">
              <a:buFont typeface="Arial" pitchFamily="34" charset="0"/>
              <a:buChar char="•"/>
            </a:pPr>
            <a:r>
              <a:rPr lang="es-MX" sz="2000" dirty="0" smtClean="0"/>
              <a:t>Módulo 2. Habilidades </a:t>
            </a:r>
            <a:r>
              <a:rPr lang="es-MX" sz="2000" dirty="0"/>
              <a:t>directivas vs. habilidades de liderazgo</a:t>
            </a:r>
            <a:endParaRPr lang="es-MX" sz="2000" dirty="0" smtClean="0"/>
          </a:p>
          <a:p>
            <a:pPr marL="179388" indent="-179388">
              <a:buFont typeface="Arial" pitchFamily="34" charset="0"/>
              <a:buChar char="•"/>
            </a:pPr>
            <a:r>
              <a:rPr lang="es-MX" sz="2000" dirty="0" smtClean="0"/>
              <a:t>Módulo 3</a:t>
            </a:r>
            <a:r>
              <a:rPr lang="es-MX" sz="2000" dirty="0"/>
              <a:t>. El enfoque al liderazgo en el desarrollo personal</a:t>
            </a:r>
            <a:endParaRPr lang="es-MX" sz="2000" dirty="0" smtClean="0"/>
          </a:p>
          <a:p>
            <a:pPr marL="179388" indent="-179388">
              <a:buFont typeface="Arial" pitchFamily="34" charset="0"/>
              <a:buChar char="•"/>
            </a:pPr>
            <a:r>
              <a:rPr lang="es-MX" sz="2000" dirty="0" smtClean="0"/>
              <a:t>Módulo 4</a:t>
            </a:r>
            <a:r>
              <a:rPr lang="es-MX" sz="2000" dirty="0"/>
              <a:t>. Habilidades para el ejercicio del liderazgo</a:t>
            </a: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fld id="{561D2430-FB11-4C87-BF1D-6F488A17F237}" type="slidenum">
              <a:rPr lang="en-US" smtClean="0"/>
              <a:pPr/>
              <a:t>18</a:t>
            </a:fld>
            <a:endParaRPr lang="en-US" dirty="0"/>
          </a:p>
        </p:txBody>
      </p:sp>
    </p:spTree>
    <p:extLst>
      <p:ext uri="{BB962C8B-B14F-4D97-AF65-F5344CB8AC3E}">
        <p14:creationId xmlns:p14="http://schemas.microsoft.com/office/powerpoint/2010/main" val="764940585"/>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4" y="533400"/>
            <a:ext cx="8645236" cy="990600"/>
          </a:xfrm>
        </p:spPr>
        <p:txBody>
          <a:bodyPr>
            <a:noAutofit/>
          </a:bodyPr>
          <a:lstStyle/>
          <a:p>
            <a:r>
              <a:rPr lang="es-MX" sz="3200" dirty="0" smtClean="0"/>
              <a:t>Programa MuniAPP: Fortalecimiento de Municipios para el Desarrollo de Proyectos en Asociación Público - Privada</a:t>
            </a:r>
            <a:endParaRPr lang="es-MX" sz="3200" dirty="0"/>
          </a:p>
        </p:txBody>
      </p:sp>
      <p:sp>
        <p:nvSpPr>
          <p:cNvPr id="3" name="Content Placeholder 2"/>
          <p:cNvSpPr>
            <a:spLocks noGrp="1"/>
          </p:cNvSpPr>
          <p:nvPr>
            <p:ph idx="1"/>
          </p:nvPr>
        </p:nvSpPr>
        <p:spPr>
          <a:xfrm>
            <a:off x="249382" y="1760949"/>
            <a:ext cx="8655627" cy="4258851"/>
          </a:xfrm>
        </p:spPr>
        <p:txBody>
          <a:bodyPr>
            <a:normAutofit fontScale="77500" lnSpcReduction="20000"/>
          </a:bodyPr>
          <a:lstStyle/>
          <a:p>
            <a:pPr>
              <a:lnSpc>
                <a:spcPct val="120000"/>
              </a:lnSpc>
              <a:spcBef>
                <a:spcPts val="0"/>
              </a:spcBef>
              <a:buFont typeface="Arial" pitchFamily="34" charset="0"/>
              <a:buChar char="•"/>
            </a:pPr>
            <a:r>
              <a:rPr lang="es-MX" dirty="0" err="1" smtClean="0"/>
              <a:t>MuniAPP</a:t>
            </a:r>
            <a:r>
              <a:rPr lang="es-MX" dirty="0" smtClean="0"/>
              <a:t>: Colaboración ITESM – FOMIN / BID ( Julio 2010)</a:t>
            </a:r>
          </a:p>
          <a:p>
            <a:pPr>
              <a:lnSpc>
                <a:spcPct val="120000"/>
              </a:lnSpc>
              <a:spcBef>
                <a:spcPts val="0"/>
              </a:spcBef>
              <a:buFont typeface="Arial" pitchFamily="34" charset="0"/>
              <a:buChar char="•"/>
            </a:pPr>
            <a:r>
              <a:rPr lang="es-MX" dirty="0" smtClean="0"/>
              <a:t>Capacitación, Asistencia técnica, Información, Diseminación de la cultura de la APP</a:t>
            </a:r>
          </a:p>
          <a:p>
            <a:pPr>
              <a:lnSpc>
                <a:spcPct val="120000"/>
              </a:lnSpc>
              <a:spcBef>
                <a:spcPts val="0"/>
              </a:spcBef>
              <a:buFont typeface="Arial" pitchFamily="34" charset="0"/>
              <a:buChar char="•"/>
            </a:pPr>
            <a:r>
              <a:rPr lang="es-MX" dirty="0" smtClean="0"/>
              <a:t>Diseño, desarrollo e impartición del Diplomado en APP</a:t>
            </a:r>
          </a:p>
          <a:p>
            <a:pPr>
              <a:lnSpc>
                <a:spcPct val="120000"/>
              </a:lnSpc>
              <a:spcBef>
                <a:spcPts val="0"/>
              </a:spcBef>
              <a:buFont typeface="Arial" pitchFamily="34" charset="0"/>
              <a:buChar char="•"/>
            </a:pPr>
            <a:r>
              <a:rPr lang="es-MX" dirty="0" smtClean="0"/>
              <a:t>En preparación dos cursos cortos de acentuación: 1) Modelado económico –financiero y de Valor por Dinero para APP; 2) Proyectos municipales en APP </a:t>
            </a:r>
            <a:endParaRPr lang="es-MX" dirty="0"/>
          </a:p>
          <a:p>
            <a:pPr>
              <a:lnSpc>
                <a:spcPct val="120000"/>
              </a:lnSpc>
              <a:spcBef>
                <a:spcPts val="0"/>
              </a:spcBef>
              <a:buFont typeface="Arial" pitchFamily="34" charset="0"/>
              <a:buChar char="•"/>
            </a:pPr>
            <a:r>
              <a:rPr lang="es-MX" dirty="0" smtClean="0"/>
              <a:t>Adicionalmente, en colaboración con WBI, están en desarrollo:</a:t>
            </a:r>
          </a:p>
          <a:p>
            <a:pPr lvl="1">
              <a:lnSpc>
                <a:spcPct val="120000"/>
              </a:lnSpc>
              <a:spcBef>
                <a:spcPts val="0"/>
              </a:spcBef>
              <a:buFont typeface="Arial" pitchFamily="34" charset="0"/>
              <a:buChar char="•"/>
            </a:pPr>
            <a:r>
              <a:rPr lang="es-MX" dirty="0" smtClean="0"/>
              <a:t>Un nuevo módulo, “Marco jurídico latinoamericano de la APP”</a:t>
            </a:r>
          </a:p>
          <a:p>
            <a:pPr lvl="1">
              <a:lnSpc>
                <a:spcPct val="120000"/>
              </a:lnSpc>
              <a:spcBef>
                <a:spcPts val="0"/>
              </a:spcBef>
              <a:buFont typeface="Arial" pitchFamily="34" charset="0"/>
              <a:buChar char="•"/>
            </a:pPr>
            <a:r>
              <a:rPr lang="es-MX" dirty="0" smtClean="0"/>
              <a:t>El enriquecimiento del módulo de experiencias internacionales con los casos de Perú y Colombia </a:t>
            </a:r>
            <a:endParaRPr lang="es-MX" dirty="0"/>
          </a:p>
        </p:txBody>
      </p:sp>
      <p:sp>
        <p:nvSpPr>
          <p:cNvPr id="4" name="Slide Number Placeholder 3"/>
          <p:cNvSpPr>
            <a:spLocks noGrp="1"/>
          </p:cNvSpPr>
          <p:nvPr>
            <p:ph type="sldNum" sz="quarter" idx="4"/>
          </p:nvPr>
        </p:nvSpPr>
        <p:spPr/>
        <p:txBody>
          <a:bodyPr/>
          <a:lstStyle/>
          <a:p>
            <a:fld id="{DB09C58B-9000-45E6-ADB6-316584364E20}" type="slidenum">
              <a:rPr lang="es-MX" smtClean="0"/>
              <a:t>19</a:t>
            </a:fld>
            <a:endParaRPr lang="es-MX"/>
          </a:p>
        </p:txBody>
      </p:sp>
    </p:spTree>
    <p:extLst>
      <p:ext uri="{BB962C8B-B14F-4D97-AF65-F5344CB8AC3E}">
        <p14:creationId xmlns:p14="http://schemas.microsoft.com/office/powerpoint/2010/main" val="172431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Objetivo</a:t>
            </a:r>
            <a:endParaRPr lang="es-MX" dirty="0"/>
          </a:p>
        </p:txBody>
      </p:sp>
      <p:sp>
        <p:nvSpPr>
          <p:cNvPr id="3" name="Content Placeholder 2"/>
          <p:cNvSpPr>
            <a:spLocks noGrp="1"/>
          </p:cNvSpPr>
          <p:nvPr>
            <p:ph idx="1"/>
          </p:nvPr>
        </p:nvSpPr>
        <p:spPr>
          <a:xfrm>
            <a:off x="381000" y="1412875"/>
            <a:ext cx="8382000" cy="1772793"/>
          </a:xfrm>
        </p:spPr>
        <p:txBody>
          <a:bodyPr/>
          <a:lstStyle/>
          <a:p>
            <a:pPr>
              <a:buFont typeface="Arial" pitchFamily="34" charset="0"/>
              <a:buChar char="•"/>
            </a:pPr>
            <a:r>
              <a:rPr lang="es-MX" dirty="0" smtClean="0"/>
              <a:t>Ofrecer oportunidades de desarrollo de capacidades para funcionarios públicos de los tres niveles de gobierno para la mejora en su desempeño. </a:t>
            </a:r>
            <a:endParaRPr lang="es-MX" dirty="0"/>
          </a:p>
        </p:txBody>
      </p:sp>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62000" y="4075451"/>
            <a:ext cx="67437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378497" y="5190741"/>
            <a:ext cx="6743700" cy="1094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p:txBody>
          <a:bodyPr/>
          <a:lstStyle/>
          <a:p>
            <a:fld id="{DB09C58B-9000-45E6-ADB6-316584364E20}" type="slidenum">
              <a:rPr lang="es-MX" smtClean="0"/>
              <a:t>2</a:t>
            </a:fld>
            <a:endParaRPr lang="es-MX"/>
          </a:p>
        </p:txBody>
      </p:sp>
    </p:spTree>
    <p:extLst>
      <p:ext uri="{BB962C8B-B14F-4D97-AF65-F5344CB8AC3E}">
        <p14:creationId xmlns:p14="http://schemas.microsoft.com/office/powerpoint/2010/main" val="2627194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2244" y="2331583"/>
            <a:ext cx="5450962" cy="36120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75918" y="6040433"/>
            <a:ext cx="4486485" cy="646331"/>
          </a:xfrm>
          <a:prstGeom prst="rect">
            <a:avLst/>
          </a:prstGeom>
          <a:noFill/>
        </p:spPr>
        <p:txBody>
          <a:bodyPr wrap="none" rtlCol="0">
            <a:spAutoFit/>
          </a:bodyPr>
          <a:lstStyle/>
          <a:p>
            <a:r>
              <a:rPr lang="es-MX" sz="3600" b="1" dirty="0" smtClean="0">
                <a:solidFill>
                  <a:schemeClr val="accent1">
                    <a:lumMod val="60000"/>
                    <a:lumOff val="40000"/>
                  </a:schemeClr>
                </a:solidFill>
                <a:effectLst>
                  <a:outerShdw blurRad="38100" dist="38100" dir="2700000" algn="tl">
                    <a:srgbClr val="000000">
                      <a:alpha val="43137"/>
                    </a:srgbClr>
                  </a:outerShdw>
                </a:effectLst>
              </a:rPr>
              <a:t>www.muniapp.org.mx</a:t>
            </a:r>
            <a:endParaRPr lang="es-MX" sz="3600" b="1" dirty="0">
              <a:solidFill>
                <a:schemeClr val="accent1">
                  <a:lumMod val="60000"/>
                  <a:lumOff val="40000"/>
                </a:schemeClr>
              </a:solidFill>
              <a:effectLst>
                <a:outerShdw blurRad="38100" dist="38100" dir="2700000" algn="tl">
                  <a:srgbClr val="000000">
                    <a:alpha val="43137"/>
                  </a:srgbClr>
                </a:outerShdw>
              </a:effectLst>
            </a:endParaRPr>
          </a:p>
        </p:txBody>
      </p:sp>
      <p:sp>
        <p:nvSpPr>
          <p:cNvPr id="4" name="TextBox 3"/>
          <p:cNvSpPr txBox="1"/>
          <p:nvPr/>
        </p:nvSpPr>
        <p:spPr>
          <a:xfrm>
            <a:off x="6238568" y="2209800"/>
            <a:ext cx="1070037" cy="369332"/>
          </a:xfrm>
          <a:prstGeom prst="rect">
            <a:avLst/>
          </a:prstGeom>
          <a:noFill/>
        </p:spPr>
        <p:txBody>
          <a:bodyPr wrap="none" rtlCol="0">
            <a:spAutoFit/>
          </a:bodyPr>
          <a:lstStyle/>
          <a:p>
            <a:r>
              <a:rPr lang="es-MX" dirty="0" smtClean="0"/>
              <a:t>Servicios:</a:t>
            </a:r>
            <a:endParaRPr lang="es-MX" dirty="0"/>
          </a:p>
        </p:txBody>
      </p:sp>
      <p:sp>
        <p:nvSpPr>
          <p:cNvPr id="5" name="Rounded Rectangle 4"/>
          <p:cNvSpPr/>
          <p:nvPr/>
        </p:nvSpPr>
        <p:spPr>
          <a:xfrm>
            <a:off x="6238568" y="2669453"/>
            <a:ext cx="2418735" cy="545690"/>
          </a:xfrm>
          <a:prstGeom prst="roundRect">
            <a:avLst/>
          </a:prstGeom>
          <a:solidFill>
            <a:schemeClr val="accent1">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r>
              <a:rPr lang="es-MX" sz="1600" b="1" dirty="0" smtClean="0"/>
              <a:t>Capacitación (cursos y diplomados)</a:t>
            </a:r>
            <a:endParaRPr lang="es-MX" sz="1600" b="1" dirty="0"/>
          </a:p>
        </p:txBody>
      </p:sp>
      <p:sp>
        <p:nvSpPr>
          <p:cNvPr id="28" name="Rounded Rectangle 27"/>
          <p:cNvSpPr/>
          <p:nvPr/>
        </p:nvSpPr>
        <p:spPr>
          <a:xfrm>
            <a:off x="6238568" y="3352781"/>
            <a:ext cx="2418735" cy="545690"/>
          </a:xfrm>
          <a:prstGeom prst="roundRect">
            <a:avLst/>
          </a:prstGeom>
          <a:solidFill>
            <a:schemeClr val="accent3">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r>
              <a:rPr lang="es-MX" sz="1600" b="1" dirty="0" smtClean="0"/>
              <a:t>Asistencia técnica</a:t>
            </a:r>
            <a:endParaRPr lang="es-MX" sz="1600" b="1" dirty="0"/>
          </a:p>
        </p:txBody>
      </p:sp>
      <p:sp>
        <p:nvSpPr>
          <p:cNvPr id="29" name="Rounded Rectangle 28"/>
          <p:cNvSpPr/>
          <p:nvPr/>
        </p:nvSpPr>
        <p:spPr>
          <a:xfrm>
            <a:off x="6238568" y="4036109"/>
            <a:ext cx="2418735" cy="545690"/>
          </a:xfrm>
          <a:prstGeom prst="roundRect">
            <a:avLst/>
          </a:prstGeom>
          <a:solidFill>
            <a:schemeClr val="accent2">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r>
              <a:rPr lang="es-MX" sz="1600" b="1" dirty="0" smtClean="0"/>
              <a:t>Buenas prácticas</a:t>
            </a:r>
            <a:endParaRPr lang="es-MX" sz="1600" b="1" dirty="0"/>
          </a:p>
        </p:txBody>
      </p:sp>
      <p:sp>
        <p:nvSpPr>
          <p:cNvPr id="30" name="Rounded Rectangle 29"/>
          <p:cNvSpPr/>
          <p:nvPr/>
        </p:nvSpPr>
        <p:spPr>
          <a:xfrm>
            <a:off x="6238568" y="4719437"/>
            <a:ext cx="2418735" cy="545690"/>
          </a:xfrm>
          <a:prstGeom prst="roundRect">
            <a:avLst/>
          </a:prstGeom>
          <a:solidFill>
            <a:schemeClr val="accent4">
              <a:lumMod val="50000"/>
            </a:schemeClr>
          </a:solidFill>
        </p:spPr>
        <p:style>
          <a:lnRef idx="1">
            <a:schemeClr val="accent6"/>
          </a:lnRef>
          <a:fillRef idx="3">
            <a:schemeClr val="accent6"/>
          </a:fillRef>
          <a:effectRef idx="2">
            <a:schemeClr val="accent6"/>
          </a:effectRef>
          <a:fontRef idx="minor">
            <a:schemeClr val="lt1"/>
          </a:fontRef>
        </p:style>
        <p:txBody>
          <a:bodyPr rtlCol="0" anchor="ctr"/>
          <a:lstStyle/>
          <a:p>
            <a:r>
              <a:rPr lang="es-MX" sz="1600" b="1" dirty="0" smtClean="0"/>
              <a:t>Recursos e información relevante</a:t>
            </a:r>
            <a:endParaRPr lang="es-MX" sz="1600" b="1" dirty="0"/>
          </a:p>
        </p:txBody>
      </p:sp>
      <p:sp>
        <p:nvSpPr>
          <p:cNvPr id="11" name="Title 1"/>
          <p:cNvSpPr txBox="1">
            <a:spLocks/>
          </p:cNvSpPr>
          <p:nvPr/>
        </p:nvSpPr>
        <p:spPr>
          <a:xfrm>
            <a:off x="336993" y="1447800"/>
            <a:ext cx="5530407" cy="623698"/>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s-MX" sz="2600" dirty="0" smtClean="0">
                <a:solidFill>
                  <a:schemeClr val="accent1">
                    <a:lumMod val="60000"/>
                    <a:lumOff val="40000"/>
                  </a:schemeClr>
                </a:solidFill>
              </a:rPr>
              <a:t>Centro para el Desarrollo de Infraestructura y Servicios en Asociación Público-Privada</a:t>
            </a:r>
            <a:endParaRPr lang="es-MX" sz="2600" dirty="0">
              <a:solidFill>
                <a:schemeClr val="accent1">
                  <a:lumMod val="60000"/>
                  <a:lumOff val="40000"/>
                </a:schemeClr>
              </a:solidFill>
            </a:endParaRPr>
          </a:p>
        </p:txBody>
      </p:sp>
      <p:sp>
        <p:nvSpPr>
          <p:cNvPr id="6" name="Title 5"/>
          <p:cNvSpPr>
            <a:spLocks noGrp="1"/>
          </p:cNvSpPr>
          <p:nvPr>
            <p:ph type="title"/>
          </p:nvPr>
        </p:nvSpPr>
        <p:spPr>
          <a:xfrm>
            <a:off x="381000" y="230188"/>
            <a:ext cx="5857568" cy="997196"/>
          </a:xfrm>
        </p:spPr>
        <p:txBody>
          <a:bodyPr/>
          <a:lstStyle/>
          <a:p>
            <a:r>
              <a:rPr lang="es-MX" sz="3600" dirty="0"/>
              <a:t>Asistencia técnica y comunidad de colaboración y </a:t>
            </a:r>
            <a:r>
              <a:rPr lang="es-MX" sz="3600" dirty="0" smtClean="0"/>
              <a:t>aprendizaje</a:t>
            </a:r>
            <a:endParaRPr lang="es-MX" sz="3600" dirty="0"/>
          </a:p>
        </p:txBody>
      </p:sp>
      <p:sp>
        <p:nvSpPr>
          <p:cNvPr id="2" name="Slide Number Placeholder 1"/>
          <p:cNvSpPr>
            <a:spLocks noGrp="1"/>
          </p:cNvSpPr>
          <p:nvPr>
            <p:ph type="sldNum" sz="quarter" idx="4"/>
          </p:nvPr>
        </p:nvSpPr>
        <p:spPr/>
        <p:txBody>
          <a:bodyPr/>
          <a:lstStyle/>
          <a:p>
            <a:fld id="{DB09C58B-9000-45E6-ADB6-316584364E20}" type="slidenum">
              <a:rPr lang="es-MX" smtClean="0"/>
              <a:t>20</a:t>
            </a:fld>
            <a:endParaRPr lang="es-MX"/>
          </a:p>
        </p:txBody>
      </p:sp>
    </p:spTree>
    <p:extLst>
      <p:ext uri="{BB962C8B-B14F-4D97-AF65-F5344CB8AC3E}">
        <p14:creationId xmlns:p14="http://schemas.microsoft.com/office/powerpoint/2010/main" val="2675955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534400" cy="1141412"/>
          </a:xfrm>
        </p:spPr>
        <p:txBody>
          <a:bodyPr/>
          <a:lstStyle/>
          <a:p>
            <a:r>
              <a:rPr lang="es-MX" sz="3600" dirty="0" smtClean="0"/>
              <a:t>Comunidad virtual de aprendizaje:</a:t>
            </a:r>
            <a:br>
              <a:rPr lang="es-MX" sz="3600" dirty="0" smtClean="0"/>
            </a:br>
            <a:r>
              <a:rPr lang="es-MX" sz="3200" dirty="0" smtClean="0"/>
              <a:t>Centro para emprendedores de la Administración Pública</a:t>
            </a:r>
            <a:endParaRPr lang="es-MX" sz="3200" dirty="0"/>
          </a:p>
        </p:txBody>
      </p:sp>
      <p:sp>
        <p:nvSpPr>
          <p:cNvPr id="3" name="Content Placeholder 2"/>
          <p:cNvSpPr>
            <a:spLocks noGrp="1"/>
          </p:cNvSpPr>
          <p:nvPr>
            <p:ph idx="1"/>
          </p:nvPr>
        </p:nvSpPr>
        <p:spPr>
          <a:xfrm>
            <a:off x="304800" y="6172200"/>
            <a:ext cx="8382000" cy="498598"/>
          </a:xfrm>
        </p:spPr>
        <p:txBody>
          <a:bodyPr/>
          <a:lstStyle/>
          <a:p>
            <a:pPr marL="0" indent="0">
              <a:buNone/>
            </a:pPr>
            <a:r>
              <a:rPr lang="es-MX" sz="3600" b="1" dirty="0">
                <a:solidFill>
                  <a:schemeClr val="accent1">
                    <a:lumMod val="60000"/>
                    <a:lumOff val="40000"/>
                  </a:schemeClr>
                </a:solidFill>
                <a:effectLst>
                  <a:outerShdw blurRad="38100" dist="38100" dir="2700000" algn="tl">
                    <a:srgbClr val="000000">
                      <a:alpha val="43137"/>
                    </a:srgbClr>
                  </a:outerShdw>
                </a:effectLst>
              </a:rPr>
              <a:t>www.emprendegestionpublica.org/</a:t>
            </a:r>
          </a:p>
        </p:txBody>
      </p:sp>
      <p:sp>
        <p:nvSpPr>
          <p:cNvPr id="4" name="Slide Number Placeholder 3"/>
          <p:cNvSpPr>
            <a:spLocks noGrp="1"/>
          </p:cNvSpPr>
          <p:nvPr>
            <p:ph type="sldNum" sz="quarter" idx="4"/>
          </p:nvPr>
        </p:nvSpPr>
        <p:spPr/>
        <p:txBody>
          <a:bodyPr/>
          <a:lstStyle/>
          <a:p>
            <a:fld id="{DB09C58B-9000-45E6-ADB6-316584364E20}" type="slidenum">
              <a:rPr lang="es-MX" smtClean="0"/>
              <a:t>21</a:t>
            </a:fld>
            <a:endParaRPr lang="es-MX"/>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6588" t="10625" r="27730" b="4792"/>
          <a:stretch/>
        </p:blipFill>
        <p:spPr bwMode="auto">
          <a:xfrm>
            <a:off x="2286000" y="1371600"/>
            <a:ext cx="4347904" cy="452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9864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s-MX" dirty="0" smtClean="0"/>
              <a:t>Oferta especializada:</a:t>
            </a:r>
            <a:endParaRPr lang="es-MX" dirty="0"/>
          </a:p>
        </p:txBody>
      </p:sp>
      <p:sp>
        <p:nvSpPr>
          <p:cNvPr id="4" name="Slide Number Placeholder 3"/>
          <p:cNvSpPr>
            <a:spLocks noGrp="1"/>
          </p:cNvSpPr>
          <p:nvPr>
            <p:ph type="sldNum" sz="quarter" idx="4"/>
          </p:nvPr>
        </p:nvSpPr>
        <p:spPr/>
        <p:txBody>
          <a:bodyPr/>
          <a:lstStyle/>
          <a:p>
            <a:fld id="{DB09C58B-9000-45E6-ADB6-316584364E20}" type="slidenum">
              <a:rPr lang="es-MX" smtClean="0"/>
              <a:t>22</a:t>
            </a:fld>
            <a:endParaRPr lang="es-MX"/>
          </a:p>
        </p:txBody>
      </p:sp>
      <p:graphicFrame>
        <p:nvGraphicFramePr>
          <p:cNvPr id="6" name="Table 5"/>
          <p:cNvGraphicFramePr>
            <a:graphicFrameLocks noGrp="1"/>
          </p:cNvGraphicFramePr>
          <p:nvPr>
            <p:extLst>
              <p:ext uri="{D42A27DB-BD31-4B8C-83A1-F6EECF244321}">
                <p14:modId xmlns:p14="http://schemas.microsoft.com/office/powerpoint/2010/main" val="3542391247"/>
              </p:ext>
            </p:extLst>
          </p:nvPr>
        </p:nvGraphicFramePr>
        <p:xfrm>
          <a:off x="533398" y="1295400"/>
          <a:ext cx="8077203" cy="5159905"/>
        </p:xfrm>
        <a:graphic>
          <a:graphicData uri="http://schemas.openxmlformats.org/drawingml/2006/table">
            <a:tbl>
              <a:tblPr>
                <a:tableStyleId>{8A107856-5554-42FB-B03E-39F5DBC370BA}</a:tableStyleId>
              </a:tblPr>
              <a:tblGrid>
                <a:gridCol w="2119404"/>
                <a:gridCol w="1007123"/>
                <a:gridCol w="825112"/>
                <a:gridCol w="873649"/>
                <a:gridCol w="1828190"/>
                <a:gridCol w="307395"/>
                <a:gridCol w="355931"/>
                <a:gridCol w="355931"/>
                <a:gridCol w="404468"/>
              </a:tblGrid>
              <a:tr h="311214">
                <a:tc gridSpan="5">
                  <a:txBody>
                    <a:bodyPr/>
                    <a:lstStyle/>
                    <a:p>
                      <a:pPr algn="ctr" fontAlgn="ctr"/>
                      <a:r>
                        <a:rPr lang="es-MX" sz="1400" u="none" strike="noStrike" dirty="0" smtClean="0">
                          <a:effectLst/>
                        </a:rPr>
                        <a:t>Información general</a:t>
                      </a:r>
                      <a:endParaRPr lang="es-MX" sz="1400" b="1" i="1" u="none" strike="noStrike" dirty="0">
                        <a:solidFill>
                          <a:srgbClr val="000000"/>
                        </a:solidFill>
                        <a:effectLst/>
                        <a:latin typeface="+mn-lt"/>
                      </a:endParaRPr>
                    </a:p>
                  </a:txBody>
                  <a:tcPr marL="6431" marR="6431" marT="6431" marB="0" anchor="ctr"/>
                </a:tc>
                <a:tc hMerge="1">
                  <a:txBody>
                    <a:bodyPr/>
                    <a:lstStyle/>
                    <a:p>
                      <a:pPr algn="ctr" fontAlgn="b"/>
                      <a:endParaRPr lang="es-MX" sz="1800" b="1" i="0" u="none" strike="noStrike">
                        <a:solidFill>
                          <a:srgbClr val="000000"/>
                        </a:solidFill>
                        <a:effectLst/>
                        <a:latin typeface="Calibri"/>
                      </a:endParaRPr>
                    </a:p>
                  </a:txBody>
                  <a:tcPr marL="6431" marR="6431" marT="6431" marB="0" anchor="b"/>
                </a:tc>
                <a:tc hMerge="1">
                  <a:txBody>
                    <a:bodyPr/>
                    <a:lstStyle/>
                    <a:p>
                      <a:pPr algn="l" fontAlgn="b"/>
                      <a:endParaRPr lang="es-MX" sz="1800" b="1" i="0" u="none" strike="noStrike" dirty="0">
                        <a:solidFill>
                          <a:srgbClr val="000000"/>
                        </a:solidFill>
                        <a:effectLst/>
                        <a:latin typeface="Calibri"/>
                      </a:endParaRPr>
                    </a:p>
                  </a:txBody>
                  <a:tcPr marL="6431" marR="6431" marT="6431" marB="0" anchor="b"/>
                </a:tc>
                <a:tc hMerge="1">
                  <a:txBody>
                    <a:bodyPr/>
                    <a:lstStyle/>
                    <a:p>
                      <a:pPr algn="l" fontAlgn="b"/>
                      <a:endParaRPr lang="es-MX" sz="1100" b="1" i="1" u="none" strike="noStrike" dirty="0">
                        <a:solidFill>
                          <a:srgbClr val="000000"/>
                        </a:solidFill>
                        <a:effectLst/>
                        <a:latin typeface="+mn-lt"/>
                      </a:endParaRPr>
                    </a:p>
                  </a:txBody>
                  <a:tcPr marL="6431" marR="6431" marT="6431" marB="0" anchor="b"/>
                </a:tc>
                <a:tc hMerge="1">
                  <a:txBody>
                    <a:bodyPr/>
                    <a:lstStyle/>
                    <a:p>
                      <a:pPr algn="l" fontAlgn="b"/>
                      <a:endParaRPr lang="es-MX" sz="1800" b="0" i="0" u="none" strike="noStrike" dirty="0">
                        <a:solidFill>
                          <a:srgbClr val="000000"/>
                        </a:solidFill>
                        <a:effectLst/>
                        <a:latin typeface="Calibri"/>
                      </a:endParaRPr>
                    </a:p>
                  </a:txBody>
                  <a:tcPr marL="6431" marR="6431" marT="6431" marB="0" anchor="b"/>
                </a:tc>
                <a:tc gridSpan="4">
                  <a:txBody>
                    <a:bodyPr/>
                    <a:lstStyle/>
                    <a:p>
                      <a:pPr marL="0" marR="0" indent="0" algn="ctr" defTabSz="914363" rtl="0" eaLnBrk="1" fontAlgn="b" latinLnBrk="0" hangingPunct="1">
                        <a:lnSpc>
                          <a:spcPct val="100000"/>
                        </a:lnSpc>
                        <a:spcBef>
                          <a:spcPts val="0"/>
                        </a:spcBef>
                        <a:spcAft>
                          <a:spcPts val="0"/>
                        </a:spcAft>
                        <a:buClrTx/>
                        <a:buSzTx/>
                        <a:buFontTx/>
                        <a:buNone/>
                        <a:tabLst/>
                        <a:defRPr/>
                      </a:pPr>
                      <a:r>
                        <a:rPr lang="es-MX" sz="1400" u="none" strike="noStrike" dirty="0" smtClean="0">
                          <a:effectLst/>
                        </a:rPr>
                        <a:t>Fechas de inicio</a:t>
                      </a:r>
                      <a:endParaRPr lang="es-MX" sz="1400" b="1" i="1" u="none" strike="noStrike" dirty="0" smtClean="0">
                        <a:solidFill>
                          <a:srgbClr val="000000"/>
                        </a:solidFill>
                        <a:effectLst/>
                        <a:latin typeface="+mn-lt"/>
                      </a:endParaRPr>
                    </a:p>
                  </a:txBody>
                  <a:tcPr marL="6431" marR="6431" marT="6431" marB="0" anchor="b"/>
                </a:tc>
                <a:tc hMerge="1">
                  <a:txBody>
                    <a:bodyPr/>
                    <a:lstStyle/>
                    <a:p>
                      <a:pPr algn="l" fontAlgn="b"/>
                      <a:endParaRPr lang="es-MX" sz="1800" b="0" i="0" u="none" strike="noStrike" dirty="0">
                        <a:solidFill>
                          <a:srgbClr val="000000"/>
                        </a:solidFill>
                        <a:effectLst/>
                        <a:latin typeface="Calibri"/>
                      </a:endParaRPr>
                    </a:p>
                  </a:txBody>
                  <a:tcPr marL="6431" marR="6431" marT="6431" marB="0" anchor="b"/>
                </a:tc>
                <a:tc hMerge="1">
                  <a:txBody>
                    <a:bodyPr/>
                    <a:lstStyle/>
                    <a:p>
                      <a:pPr algn="l" fontAlgn="b"/>
                      <a:endParaRPr lang="es-MX" sz="1800" b="0" i="0" u="none" strike="noStrike" dirty="0">
                        <a:solidFill>
                          <a:srgbClr val="000000"/>
                        </a:solidFill>
                        <a:effectLst/>
                        <a:latin typeface="Calibri"/>
                      </a:endParaRPr>
                    </a:p>
                  </a:txBody>
                  <a:tcPr marL="6431" marR="6431" marT="6431" marB="0" anchor="b"/>
                </a:tc>
                <a:tc hMerge="1">
                  <a:txBody>
                    <a:bodyPr/>
                    <a:lstStyle/>
                    <a:p>
                      <a:pPr algn="l" fontAlgn="b"/>
                      <a:endParaRPr lang="es-MX" sz="1800" b="0" i="0" u="none" strike="noStrike" dirty="0">
                        <a:solidFill>
                          <a:srgbClr val="000000"/>
                        </a:solidFill>
                        <a:effectLst/>
                        <a:latin typeface="Calibri"/>
                      </a:endParaRPr>
                    </a:p>
                  </a:txBody>
                  <a:tcPr marL="6431" marR="6431" marT="6431" marB="0" anchor="b"/>
                </a:tc>
              </a:tr>
              <a:tr h="154860">
                <a:tc>
                  <a:txBody>
                    <a:bodyPr/>
                    <a:lstStyle/>
                    <a:p>
                      <a:pPr algn="ctr" fontAlgn="ctr"/>
                      <a:r>
                        <a:rPr lang="es-MX" sz="1400" b="1" u="none" strike="noStrike" dirty="0">
                          <a:effectLst/>
                        </a:rPr>
                        <a:t>Nombre del diplomado / curso</a:t>
                      </a:r>
                      <a:endParaRPr lang="es-MX" sz="1400" b="1" i="0" u="none" strike="noStrike" dirty="0">
                        <a:solidFill>
                          <a:srgbClr val="000000"/>
                        </a:solidFill>
                        <a:effectLst/>
                        <a:latin typeface="+mn-lt"/>
                      </a:endParaRPr>
                    </a:p>
                  </a:txBody>
                  <a:tcPr marL="4693" marR="4693" marT="4693" marB="0" anchor="ctr"/>
                </a:tc>
                <a:tc>
                  <a:txBody>
                    <a:bodyPr/>
                    <a:lstStyle/>
                    <a:p>
                      <a:pPr algn="ctr" fontAlgn="b"/>
                      <a:r>
                        <a:rPr lang="es-MX" sz="1400" b="1" u="none" strike="noStrike" dirty="0">
                          <a:effectLst/>
                        </a:rPr>
                        <a:t>Duración en horas</a:t>
                      </a:r>
                      <a:endParaRPr lang="es-MX" sz="1400" b="1" i="0" u="none" strike="noStrike" dirty="0">
                        <a:solidFill>
                          <a:srgbClr val="000000"/>
                        </a:solidFill>
                        <a:effectLst/>
                        <a:latin typeface="+mn-lt"/>
                      </a:endParaRPr>
                    </a:p>
                  </a:txBody>
                  <a:tcPr marL="4693" marR="4693" marT="4693" marB="0" anchor="ctr"/>
                </a:tc>
                <a:tc>
                  <a:txBody>
                    <a:bodyPr/>
                    <a:lstStyle/>
                    <a:p>
                      <a:pPr algn="ctr" fontAlgn="b"/>
                      <a:r>
                        <a:rPr lang="es-MX" sz="1400" b="1" u="none" strike="noStrike" dirty="0">
                          <a:effectLst/>
                        </a:rPr>
                        <a:t>Precio pesos</a:t>
                      </a:r>
                      <a:endParaRPr lang="es-MX" sz="1400" b="1" i="0" u="none" strike="noStrike" dirty="0">
                        <a:solidFill>
                          <a:srgbClr val="000000"/>
                        </a:solidFill>
                        <a:effectLst/>
                        <a:latin typeface="+mn-lt"/>
                      </a:endParaRPr>
                    </a:p>
                  </a:txBody>
                  <a:tcPr marL="4693" marR="4693" marT="4693" marB="0" anchor="ctr"/>
                </a:tc>
                <a:tc>
                  <a:txBody>
                    <a:bodyPr/>
                    <a:lstStyle/>
                    <a:p>
                      <a:pPr algn="ctr" fontAlgn="b"/>
                      <a:r>
                        <a:rPr lang="es-MX" sz="1400" b="1" u="none" strike="noStrike" dirty="0">
                          <a:effectLst/>
                        </a:rPr>
                        <a:t>Precio dólares</a:t>
                      </a:r>
                      <a:endParaRPr lang="es-MX" sz="1400" b="1" i="0" u="none" strike="noStrike" dirty="0">
                        <a:solidFill>
                          <a:srgbClr val="000000"/>
                        </a:solidFill>
                        <a:effectLst/>
                        <a:latin typeface="+mn-lt"/>
                      </a:endParaRPr>
                    </a:p>
                  </a:txBody>
                  <a:tcPr marL="4693" marR="4693" marT="4693" marB="0" anchor="ctr"/>
                </a:tc>
                <a:tc>
                  <a:txBody>
                    <a:bodyPr/>
                    <a:lstStyle/>
                    <a:p>
                      <a:pPr algn="l" fontAlgn="b"/>
                      <a:r>
                        <a:rPr lang="es-MX" sz="1200" b="1" u="none" strike="noStrike" dirty="0">
                          <a:effectLst/>
                        </a:rPr>
                        <a:t>URL fichas técnicas</a:t>
                      </a:r>
                      <a:endParaRPr lang="es-MX" sz="1200" b="1" i="0" u="none" strike="noStrike" dirty="0">
                        <a:solidFill>
                          <a:srgbClr val="000000"/>
                        </a:solidFill>
                        <a:effectLst/>
                        <a:latin typeface="+mn-lt"/>
                      </a:endParaRPr>
                    </a:p>
                  </a:txBody>
                  <a:tcPr marL="4693" marR="4693" marT="4693" marB="0" anchor="ctr"/>
                </a:tc>
                <a:tc>
                  <a:txBody>
                    <a:bodyPr/>
                    <a:lstStyle/>
                    <a:p>
                      <a:pPr algn="ctr" fontAlgn="b"/>
                      <a:r>
                        <a:rPr lang="es-MX" sz="1400" b="1" u="none" strike="noStrike" dirty="0">
                          <a:effectLst/>
                        </a:rPr>
                        <a:t>Feb</a:t>
                      </a:r>
                      <a:endParaRPr lang="es-MX" sz="1400" b="1" i="0" u="none" strike="noStrike" dirty="0">
                        <a:solidFill>
                          <a:srgbClr val="000000"/>
                        </a:solidFill>
                        <a:effectLst/>
                        <a:latin typeface="+mn-lt"/>
                      </a:endParaRPr>
                    </a:p>
                  </a:txBody>
                  <a:tcPr marL="4693" marR="4693" marT="4693" marB="0" anchor="ctr"/>
                </a:tc>
                <a:tc>
                  <a:txBody>
                    <a:bodyPr/>
                    <a:lstStyle/>
                    <a:p>
                      <a:pPr algn="ctr" fontAlgn="b"/>
                      <a:r>
                        <a:rPr lang="es-MX" sz="1400" b="1" u="none" strike="noStrike" dirty="0">
                          <a:effectLst/>
                        </a:rPr>
                        <a:t>Mar</a:t>
                      </a:r>
                      <a:endParaRPr lang="es-MX" sz="1400" b="1" i="0" u="none" strike="noStrike" dirty="0">
                        <a:solidFill>
                          <a:srgbClr val="000000"/>
                        </a:solidFill>
                        <a:effectLst/>
                        <a:latin typeface="+mn-lt"/>
                      </a:endParaRPr>
                    </a:p>
                  </a:txBody>
                  <a:tcPr marL="4693" marR="4693" marT="4693" marB="0" anchor="ctr"/>
                </a:tc>
                <a:tc>
                  <a:txBody>
                    <a:bodyPr/>
                    <a:lstStyle/>
                    <a:p>
                      <a:pPr algn="ctr" fontAlgn="b"/>
                      <a:r>
                        <a:rPr lang="es-MX" sz="1400" b="1" u="none" strike="noStrike" dirty="0">
                          <a:effectLst/>
                        </a:rPr>
                        <a:t>Abr</a:t>
                      </a:r>
                      <a:endParaRPr lang="es-MX" sz="1400" b="1" i="0" u="none" strike="noStrike" dirty="0">
                        <a:solidFill>
                          <a:srgbClr val="000000"/>
                        </a:solidFill>
                        <a:effectLst/>
                        <a:latin typeface="+mn-lt"/>
                      </a:endParaRPr>
                    </a:p>
                  </a:txBody>
                  <a:tcPr marL="4693" marR="4693" marT="4693" marB="0" anchor="ctr"/>
                </a:tc>
                <a:tc>
                  <a:txBody>
                    <a:bodyPr/>
                    <a:lstStyle/>
                    <a:p>
                      <a:pPr algn="ctr" fontAlgn="b"/>
                      <a:r>
                        <a:rPr lang="es-MX" sz="1400" b="1" u="none" strike="noStrike" dirty="0" err="1">
                          <a:effectLst/>
                        </a:rPr>
                        <a:t>May</a:t>
                      </a:r>
                      <a:endParaRPr lang="es-MX" sz="1400" b="1" i="0" u="none" strike="noStrike" dirty="0">
                        <a:solidFill>
                          <a:srgbClr val="000000"/>
                        </a:solidFill>
                        <a:effectLst/>
                        <a:latin typeface="+mn-lt"/>
                      </a:endParaRPr>
                    </a:p>
                  </a:txBody>
                  <a:tcPr marL="4693" marR="4693" marT="4693" marB="0" anchor="ctr"/>
                </a:tc>
              </a:tr>
              <a:tr h="305027">
                <a:tc>
                  <a:txBody>
                    <a:bodyPr/>
                    <a:lstStyle/>
                    <a:p>
                      <a:pPr algn="l" fontAlgn="b"/>
                      <a:r>
                        <a:rPr lang="es-MX" sz="1400" u="none" strike="noStrike" dirty="0">
                          <a:effectLst/>
                        </a:rPr>
                        <a:t>Curso en Nomenclatura Urbana y Administración de Ciudades </a:t>
                      </a:r>
                      <a:endParaRPr lang="es-MX" sz="1400" b="0" i="0" u="none" strike="noStrike" dirty="0">
                        <a:solidFill>
                          <a:srgbClr val="000000"/>
                        </a:solidFill>
                        <a:effectLst/>
                        <a:latin typeface="+mn-lt"/>
                      </a:endParaRPr>
                    </a:p>
                  </a:txBody>
                  <a:tcPr marL="4693" marR="4693" marT="4693" marB="0" anchor="ctr"/>
                </a:tc>
                <a:tc>
                  <a:txBody>
                    <a:bodyPr/>
                    <a:lstStyle/>
                    <a:p>
                      <a:pPr algn="ctr" fontAlgn="b"/>
                      <a:r>
                        <a:rPr lang="es-MX" sz="1400" u="none" strike="noStrike" dirty="0">
                          <a:effectLst/>
                        </a:rPr>
                        <a:t>36</a:t>
                      </a:r>
                      <a:endParaRPr lang="es-MX" sz="1400" b="0" i="0" u="none" strike="noStrike" dirty="0">
                        <a:solidFill>
                          <a:srgbClr val="000000"/>
                        </a:solidFill>
                        <a:effectLst/>
                        <a:latin typeface="+mn-lt"/>
                      </a:endParaRPr>
                    </a:p>
                  </a:txBody>
                  <a:tcPr marL="4693" marR="4693" marT="4693" marB="0" anchor="ctr"/>
                </a:tc>
                <a:tc>
                  <a:txBody>
                    <a:bodyPr/>
                    <a:lstStyle/>
                    <a:p>
                      <a:pPr algn="ctr" fontAlgn="b"/>
                      <a:r>
                        <a:rPr lang="es-MX" sz="1400" u="none" strike="noStrike" dirty="0" smtClean="0">
                          <a:effectLst/>
                        </a:rPr>
                        <a:t>4,000</a:t>
                      </a:r>
                      <a:endParaRPr lang="es-MX" sz="1400" b="0" i="0" u="none" strike="noStrike" dirty="0">
                        <a:solidFill>
                          <a:srgbClr val="000000"/>
                        </a:solidFill>
                        <a:effectLst/>
                        <a:latin typeface="+mn-lt"/>
                      </a:endParaRPr>
                    </a:p>
                  </a:txBody>
                  <a:tcPr marL="4693" marR="4693" marT="4693" marB="0" anchor="ctr"/>
                </a:tc>
                <a:tc>
                  <a:txBody>
                    <a:bodyPr/>
                    <a:lstStyle/>
                    <a:p>
                      <a:pPr algn="ctr" fontAlgn="b"/>
                      <a:r>
                        <a:rPr lang="es-MX" sz="1400" u="none" strike="noStrike">
                          <a:effectLst/>
                        </a:rPr>
                        <a:t>325</a:t>
                      </a:r>
                      <a:endParaRPr lang="es-MX" sz="1400" b="0" i="0" u="none" strike="noStrike">
                        <a:solidFill>
                          <a:srgbClr val="000000"/>
                        </a:solidFill>
                        <a:effectLst/>
                        <a:latin typeface="+mn-lt"/>
                      </a:endParaRPr>
                    </a:p>
                  </a:txBody>
                  <a:tcPr marL="4693" marR="4693" marT="4693" marB="0" anchor="ctr"/>
                </a:tc>
                <a:tc>
                  <a:txBody>
                    <a:bodyPr/>
                    <a:lstStyle/>
                    <a:p>
                      <a:pPr algn="l" fontAlgn="b"/>
                      <a:r>
                        <a:rPr lang="es-MX" sz="1200" u="none" strike="noStrike" dirty="0" smtClean="0">
                          <a:effectLst/>
                        </a:rPr>
                        <a:t>http://www.cca.org.mx/funcionarios/emprendegestionpublica/curso_gest3.html</a:t>
                      </a:r>
                      <a:endParaRPr lang="es-MX" sz="1200" b="0" i="0" u="none" strike="noStrike" dirty="0" smtClean="0">
                        <a:solidFill>
                          <a:schemeClr val="bg1"/>
                        </a:solidFill>
                        <a:effectLst/>
                        <a:latin typeface="+mn-lt"/>
                      </a:endParaRPr>
                    </a:p>
                  </a:txBody>
                  <a:tcPr marL="4693" marR="4693" marT="4693" marB="0" anchor="ctr"/>
                </a:tc>
                <a:tc>
                  <a:txBody>
                    <a:bodyPr/>
                    <a:lstStyle/>
                    <a:p>
                      <a:pPr algn="ctr" fontAlgn="b"/>
                      <a:r>
                        <a:rPr lang="es-MX" sz="1400" u="none" strike="noStrike">
                          <a:effectLst/>
                        </a:rPr>
                        <a:t>11</a:t>
                      </a:r>
                      <a:endParaRPr lang="es-MX" sz="1400" b="0" i="0" u="none" strike="noStrike">
                        <a:solidFill>
                          <a:srgbClr val="000000"/>
                        </a:solidFill>
                        <a:effectLst/>
                        <a:latin typeface="+mn-lt"/>
                      </a:endParaRPr>
                    </a:p>
                  </a:txBody>
                  <a:tcPr marL="4693" marR="4693" marT="4693" marB="0" anchor="ctr"/>
                </a:tc>
                <a:tc>
                  <a:txBody>
                    <a:bodyPr/>
                    <a:lstStyle/>
                    <a:p>
                      <a:pPr algn="ctr" fontAlgn="b"/>
                      <a:r>
                        <a:rPr lang="es-MX" sz="1400" u="none" strike="noStrike" dirty="0">
                          <a:effectLst/>
                        </a:rPr>
                        <a:t> </a:t>
                      </a:r>
                      <a:endParaRPr lang="es-MX" sz="1400" b="0" i="0" u="none" strike="noStrike" dirty="0">
                        <a:solidFill>
                          <a:srgbClr val="000000"/>
                        </a:solidFill>
                        <a:effectLst/>
                        <a:latin typeface="+mn-lt"/>
                      </a:endParaRPr>
                    </a:p>
                  </a:txBody>
                  <a:tcPr marL="4693" marR="4693" marT="4693" marB="0" anchor="ctr"/>
                </a:tc>
                <a:tc>
                  <a:txBody>
                    <a:bodyPr/>
                    <a:lstStyle/>
                    <a:p>
                      <a:pPr algn="ctr" fontAlgn="b"/>
                      <a:r>
                        <a:rPr lang="es-MX" sz="1400" u="none" strike="noStrike">
                          <a:effectLst/>
                        </a:rPr>
                        <a:t>8</a:t>
                      </a:r>
                      <a:endParaRPr lang="es-MX" sz="1400" b="0" i="0" u="none" strike="noStrike">
                        <a:solidFill>
                          <a:srgbClr val="000000"/>
                        </a:solidFill>
                        <a:effectLst/>
                        <a:latin typeface="+mn-lt"/>
                      </a:endParaRPr>
                    </a:p>
                  </a:txBody>
                  <a:tcPr marL="4693" marR="4693" marT="4693" marB="0" anchor="ctr"/>
                </a:tc>
                <a:tc>
                  <a:txBody>
                    <a:bodyPr/>
                    <a:lstStyle/>
                    <a:p>
                      <a:pPr algn="ctr" fontAlgn="b"/>
                      <a:r>
                        <a:rPr lang="es-MX" sz="1400" u="none" strike="noStrike">
                          <a:effectLst/>
                        </a:rPr>
                        <a:t>13</a:t>
                      </a:r>
                      <a:endParaRPr lang="es-MX" sz="1400" b="0" i="0" u="none" strike="noStrike">
                        <a:solidFill>
                          <a:srgbClr val="000000"/>
                        </a:solidFill>
                        <a:effectLst/>
                        <a:latin typeface="+mn-lt"/>
                      </a:endParaRPr>
                    </a:p>
                  </a:txBody>
                  <a:tcPr marL="4693" marR="4693" marT="4693" marB="0" anchor="ctr"/>
                </a:tc>
              </a:tr>
              <a:tr h="305027">
                <a:tc>
                  <a:txBody>
                    <a:bodyPr/>
                    <a:lstStyle/>
                    <a:p>
                      <a:pPr algn="l" fontAlgn="b"/>
                      <a:r>
                        <a:rPr lang="es-MX" sz="1400" u="none" strike="noStrike" dirty="0">
                          <a:effectLst/>
                        </a:rPr>
                        <a:t>Seminario en Administración </a:t>
                      </a:r>
                      <a:r>
                        <a:rPr lang="es-MX" sz="1400" u="none" strike="noStrike" dirty="0" smtClean="0">
                          <a:effectLst/>
                        </a:rPr>
                        <a:t>Municipal</a:t>
                      </a:r>
                      <a:endParaRPr lang="es-MX" sz="1400" b="0" i="0" u="none" strike="noStrike" dirty="0">
                        <a:solidFill>
                          <a:srgbClr val="000000"/>
                        </a:solidFill>
                        <a:effectLst/>
                        <a:latin typeface="+mn-lt"/>
                      </a:endParaRPr>
                    </a:p>
                  </a:txBody>
                  <a:tcPr marL="4693" marR="4693" marT="4693" marB="0" anchor="ctr"/>
                </a:tc>
                <a:tc>
                  <a:txBody>
                    <a:bodyPr/>
                    <a:lstStyle/>
                    <a:p>
                      <a:pPr algn="ctr" fontAlgn="b"/>
                      <a:r>
                        <a:rPr lang="es-MX" sz="1400" u="none" strike="noStrike">
                          <a:effectLst/>
                        </a:rPr>
                        <a:t>50</a:t>
                      </a:r>
                      <a:endParaRPr lang="es-MX" sz="1400" b="0" i="0" u="none" strike="noStrike">
                        <a:solidFill>
                          <a:srgbClr val="000000"/>
                        </a:solidFill>
                        <a:effectLst/>
                        <a:latin typeface="+mn-lt"/>
                      </a:endParaRPr>
                    </a:p>
                  </a:txBody>
                  <a:tcPr marL="4693" marR="4693" marT="4693" marB="0" anchor="ctr"/>
                </a:tc>
                <a:tc>
                  <a:txBody>
                    <a:bodyPr/>
                    <a:lstStyle/>
                    <a:p>
                      <a:pPr algn="ctr" fontAlgn="b"/>
                      <a:r>
                        <a:rPr lang="es-MX" sz="1400" u="none" strike="noStrike" dirty="0" smtClean="0">
                          <a:effectLst/>
                        </a:rPr>
                        <a:t>6,000</a:t>
                      </a:r>
                      <a:endParaRPr lang="es-MX" sz="1400" b="0" i="0" u="none" strike="noStrike" dirty="0">
                        <a:solidFill>
                          <a:srgbClr val="000000"/>
                        </a:solidFill>
                        <a:effectLst/>
                        <a:latin typeface="+mn-lt"/>
                      </a:endParaRPr>
                    </a:p>
                  </a:txBody>
                  <a:tcPr marL="4693" marR="4693" marT="4693" marB="0" anchor="ctr"/>
                </a:tc>
                <a:tc>
                  <a:txBody>
                    <a:bodyPr/>
                    <a:lstStyle/>
                    <a:p>
                      <a:pPr algn="ctr" fontAlgn="b"/>
                      <a:r>
                        <a:rPr lang="es-MX" sz="1400" u="none" strike="noStrike">
                          <a:effectLst/>
                        </a:rPr>
                        <a:t>500</a:t>
                      </a:r>
                      <a:endParaRPr lang="es-MX" sz="1400" b="0" i="0" u="none" strike="noStrike">
                        <a:solidFill>
                          <a:srgbClr val="000000"/>
                        </a:solidFill>
                        <a:effectLst/>
                        <a:latin typeface="+mn-lt"/>
                      </a:endParaRPr>
                    </a:p>
                  </a:txBody>
                  <a:tcPr marL="4693" marR="4693" marT="4693" marB="0" anchor="ctr"/>
                </a:tc>
                <a:tc>
                  <a:txBody>
                    <a:bodyPr/>
                    <a:lstStyle/>
                    <a:p>
                      <a:pPr algn="l" fontAlgn="b"/>
                      <a:r>
                        <a:rPr lang="es-MX" sz="1200" u="none" strike="noStrike">
                          <a:effectLst/>
                        </a:rPr>
                        <a:t>http://www.cca.org.mx/funcionarios/emprendegestionpublica/curso_gest2.html</a:t>
                      </a:r>
                      <a:endParaRPr lang="es-MX" sz="1200" b="0" i="0" u="none" strike="noStrike">
                        <a:solidFill>
                          <a:srgbClr val="000000"/>
                        </a:solidFill>
                        <a:effectLst/>
                        <a:latin typeface="+mn-lt"/>
                      </a:endParaRPr>
                    </a:p>
                  </a:txBody>
                  <a:tcPr marL="4693" marR="4693" marT="4693" marB="0" anchor="ctr"/>
                </a:tc>
                <a:tc>
                  <a:txBody>
                    <a:bodyPr/>
                    <a:lstStyle/>
                    <a:p>
                      <a:pPr algn="ctr" fontAlgn="b"/>
                      <a:r>
                        <a:rPr lang="es-MX" sz="1400" u="none" strike="noStrike">
                          <a:effectLst/>
                        </a:rPr>
                        <a:t>11</a:t>
                      </a:r>
                      <a:endParaRPr lang="es-MX" sz="1400" b="0" i="0" u="none" strike="noStrike">
                        <a:solidFill>
                          <a:srgbClr val="000000"/>
                        </a:solidFill>
                        <a:effectLst/>
                        <a:latin typeface="+mn-lt"/>
                      </a:endParaRPr>
                    </a:p>
                  </a:txBody>
                  <a:tcPr marL="4693" marR="4693" marT="4693" marB="0" anchor="ctr"/>
                </a:tc>
                <a:tc>
                  <a:txBody>
                    <a:bodyPr/>
                    <a:lstStyle/>
                    <a:p>
                      <a:pPr algn="ctr" fontAlgn="b"/>
                      <a:r>
                        <a:rPr lang="es-MX" sz="1400" u="none" strike="noStrike" dirty="0">
                          <a:effectLst/>
                        </a:rPr>
                        <a:t> </a:t>
                      </a:r>
                      <a:endParaRPr lang="es-MX" sz="1400" b="0" i="0" u="none" strike="noStrike" dirty="0">
                        <a:solidFill>
                          <a:srgbClr val="000000"/>
                        </a:solidFill>
                        <a:effectLst/>
                        <a:latin typeface="+mn-lt"/>
                      </a:endParaRPr>
                    </a:p>
                  </a:txBody>
                  <a:tcPr marL="4693" marR="4693" marT="4693" marB="0" anchor="ctr"/>
                </a:tc>
                <a:tc>
                  <a:txBody>
                    <a:bodyPr/>
                    <a:lstStyle/>
                    <a:p>
                      <a:pPr algn="ctr" fontAlgn="b"/>
                      <a:r>
                        <a:rPr lang="es-MX" sz="1400" u="none" strike="noStrike">
                          <a:effectLst/>
                        </a:rPr>
                        <a:t>8</a:t>
                      </a:r>
                      <a:endParaRPr lang="es-MX" sz="1400" b="0" i="0" u="none" strike="noStrike">
                        <a:solidFill>
                          <a:srgbClr val="000000"/>
                        </a:solidFill>
                        <a:effectLst/>
                        <a:latin typeface="+mn-lt"/>
                      </a:endParaRPr>
                    </a:p>
                  </a:txBody>
                  <a:tcPr marL="4693" marR="4693" marT="4693" marB="0" anchor="ctr"/>
                </a:tc>
                <a:tc>
                  <a:txBody>
                    <a:bodyPr/>
                    <a:lstStyle/>
                    <a:p>
                      <a:pPr algn="ctr" fontAlgn="b"/>
                      <a:r>
                        <a:rPr lang="es-MX" sz="1400" u="none" strike="noStrike">
                          <a:effectLst/>
                        </a:rPr>
                        <a:t>13</a:t>
                      </a:r>
                      <a:endParaRPr lang="es-MX" sz="1400" b="0" i="0" u="none" strike="noStrike">
                        <a:solidFill>
                          <a:srgbClr val="000000"/>
                        </a:solidFill>
                        <a:effectLst/>
                        <a:latin typeface="+mn-lt"/>
                      </a:endParaRPr>
                    </a:p>
                  </a:txBody>
                  <a:tcPr marL="4693" marR="4693" marT="4693" marB="0" anchor="ctr"/>
                </a:tc>
              </a:tr>
              <a:tr h="229943">
                <a:tc>
                  <a:txBody>
                    <a:bodyPr/>
                    <a:lstStyle/>
                    <a:p>
                      <a:pPr algn="l" fontAlgn="b"/>
                      <a:r>
                        <a:rPr lang="es-MX" sz="1400" u="none" strike="noStrike" dirty="0">
                          <a:effectLst/>
                        </a:rPr>
                        <a:t>Diplomado en Ciudad Segura: estrategias y acciones básicas </a:t>
                      </a:r>
                      <a:endParaRPr lang="es-MX" sz="1400" b="0" i="0" u="none" strike="noStrike" dirty="0">
                        <a:solidFill>
                          <a:srgbClr val="000000"/>
                        </a:solidFill>
                        <a:effectLst/>
                        <a:latin typeface="+mn-lt"/>
                      </a:endParaRPr>
                    </a:p>
                  </a:txBody>
                  <a:tcPr marL="4693" marR="4693" marT="4693" marB="0" anchor="ctr"/>
                </a:tc>
                <a:tc>
                  <a:txBody>
                    <a:bodyPr/>
                    <a:lstStyle/>
                    <a:p>
                      <a:pPr algn="ctr" fontAlgn="b"/>
                      <a:r>
                        <a:rPr lang="es-MX" sz="1400" u="none" strike="noStrike">
                          <a:effectLst/>
                        </a:rPr>
                        <a:t>100</a:t>
                      </a:r>
                      <a:endParaRPr lang="es-MX" sz="1400" b="0" i="0" u="none" strike="noStrike">
                        <a:solidFill>
                          <a:srgbClr val="000000"/>
                        </a:solidFill>
                        <a:effectLst/>
                        <a:latin typeface="+mn-lt"/>
                      </a:endParaRPr>
                    </a:p>
                  </a:txBody>
                  <a:tcPr marL="4693" marR="4693" marT="4693" marB="0" anchor="ctr"/>
                </a:tc>
                <a:tc>
                  <a:txBody>
                    <a:bodyPr/>
                    <a:lstStyle/>
                    <a:p>
                      <a:pPr algn="ctr" fontAlgn="b"/>
                      <a:r>
                        <a:rPr lang="es-MX" sz="1400" u="none" strike="noStrike" dirty="0" smtClean="0">
                          <a:effectLst/>
                        </a:rPr>
                        <a:t>8,500</a:t>
                      </a:r>
                      <a:endParaRPr lang="es-MX" sz="1400" b="0" i="0" u="none" strike="noStrike" dirty="0">
                        <a:solidFill>
                          <a:srgbClr val="000000"/>
                        </a:solidFill>
                        <a:effectLst/>
                        <a:latin typeface="+mn-lt"/>
                      </a:endParaRPr>
                    </a:p>
                  </a:txBody>
                  <a:tcPr marL="4693" marR="4693" marT="4693" marB="0" anchor="ctr"/>
                </a:tc>
                <a:tc>
                  <a:txBody>
                    <a:bodyPr/>
                    <a:lstStyle/>
                    <a:p>
                      <a:pPr algn="ctr" fontAlgn="b"/>
                      <a:r>
                        <a:rPr lang="es-MX" sz="1400" u="none" strike="noStrike">
                          <a:effectLst/>
                        </a:rPr>
                        <a:t>715</a:t>
                      </a:r>
                      <a:endParaRPr lang="es-MX" sz="1400" b="0" i="0" u="none" strike="noStrike">
                        <a:solidFill>
                          <a:srgbClr val="000000"/>
                        </a:solidFill>
                        <a:effectLst/>
                        <a:latin typeface="+mn-lt"/>
                      </a:endParaRPr>
                    </a:p>
                  </a:txBody>
                  <a:tcPr marL="4693" marR="4693" marT="4693" marB="0" anchor="ctr"/>
                </a:tc>
                <a:tc>
                  <a:txBody>
                    <a:bodyPr/>
                    <a:lstStyle/>
                    <a:p>
                      <a:pPr marL="0" algn="l" defTabSz="914363" rtl="0" eaLnBrk="1" fontAlgn="b" latinLnBrk="0" hangingPunct="1"/>
                      <a:r>
                        <a:rPr lang="es-MX" sz="1200" u="none" strike="noStrike" kern="1200" dirty="0" smtClean="0">
                          <a:effectLst/>
                        </a:rPr>
                        <a:t>http://cca.org.mx/funcionarios/emprendegestionpublica/curso_segu1.html</a:t>
                      </a:r>
                      <a:endParaRPr lang="es-MX" sz="1200" b="0" i="0" u="none" strike="noStrike" kern="1200" dirty="0" smtClean="0">
                        <a:solidFill>
                          <a:schemeClr val="bg1"/>
                        </a:solidFill>
                        <a:effectLst/>
                        <a:latin typeface="+mn-lt"/>
                        <a:ea typeface="+mn-ea"/>
                        <a:cs typeface="+mn-cs"/>
                      </a:endParaRPr>
                    </a:p>
                  </a:txBody>
                  <a:tcPr marL="4693" marR="4693" marT="4693" marB="0" anchor="ctr"/>
                </a:tc>
                <a:tc>
                  <a:txBody>
                    <a:bodyPr/>
                    <a:lstStyle/>
                    <a:p>
                      <a:pPr algn="ctr" fontAlgn="b"/>
                      <a:r>
                        <a:rPr lang="es-MX" sz="1400" u="none" strike="noStrike">
                          <a:effectLst/>
                        </a:rPr>
                        <a:t>11</a:t>
                      </a:r>
                      <a:endParaRPr lang="es-MX" sz="1400" b="0" i="0" u="none" strike="noStrike">
                        <a:solidFill>
                          <a:srgbClr val="000000"/>
                        </a:solidFill>
                        <a:effectLst/>
                        <a:latin typeface="+mn-lt"/>
                      </a:endParaRPr>
                    </a:p>
                  </a:txBody>
                  <a:tcPr marL="4693" marR="4693" marT="4693" marB="0" anchor="ctr"/>
                </a:tc>
                <a:tc>
                  <a:txBody>
                    <a:bodyPr/>
                    <a:lstStyle/>
                    <a:p>
                      <a:pPr algn="ctr" fontAlgn="b"/>
                      <a:r>
                        <a:rPr lang="es-MX" sz="1400" u="none" strike="noStrike" dirty="0">
                          <a:effectLst/>
                        </a:rPr>
                        <a:t> </a:t>
                      </a:r>
                      <a:endParaRPr lang="es-MX" sz="1400" b="0" i="0" u="none" strike="noStrike" dirty="0">
                        <a:solidFill>
                          <a:srgbClr val="000000"/>
                        </a:solidFill>
                        <a:effectLst/>
                        <a:latin typeface="+mn-lt"/>
                      </a:endParaRPr>
                    </a:p>
                  </a:txBody>
                  <a:tcPr marL="4693" marR="4693" marT="4693" marB="0" anchor="ctr"/>
                </a:tc>
                <a:tc>
                  <a:txBody>
                    <a:bodyPr/>
                    <a:lstStyle/>
                    <a:p>
                      <a:pPr algn="ctr" fontAlgn="b"/>
                      <a:r>
                        <a:rPr lang="es-MX" sz="1400" u="none" strike="noStrike">
                          <a:effectLst/>
                        </a:rPr>
                        <a:t> </a:t>
                      </a:r>
                      <a:endParaRPr lang="es-MX" sz="1400" b="0" i="0" u="none" strike="noStrike">
                        <a:solidFill>
                          <a:srgbClr val="000000"/>
                        </a:solidFill>
                        <a:effectLst/>
                        <a:latin typeface="+mn-lt"/>
                      </a:endParaRPr>
                    </a:p>
                  </a:txBody>
                  <a:tcPr marL="4693" marR="4693" marT="4693" marB="0" anchor="ctr"/>
                </a:tc>
                <a:tc>
                  <a:txBody>
                    <a:bodyPr/>
                    <a:lstStyle/>
                    <a:p>
                      <a:pPr algn="ctr" fontAlgn="b"/>
                      <a:r>
                        <a:rPr lang="es-MX" sz="1400" u="none" strike="noStrike">
                          <a:effectLst/>
                        </a:rPr>
                        <a:t> </a:t>
                      </a:r>
                      <a:endParaRPr lang="es-MX" sz="1400" b="0" i="0" u="none" strike="noStrike">
                        <a:solidFill>
                          <a:srgbClr val="000000"/>
                        </a:solidFill>
                        <a:effectLst/>
                        <a:latin typeface="+mn-lt"/>
                      </a:endParaRPr>
                    </a:p>
                  </a:txBody>
                  <a:tcPr marL="4693" marR="4693" marT="4693" marB="0" anchor="ctr"/>
                </a:tc>
              </a:tr>
              <a:tr h="455194">
                <a:tc>
                  <a:txBody>
                    <a:bodyPr/>
                    <a:lstStyle/>
                    <a:p>
                      <a:pPr algn="l" fontAlgn="b"/>
                      <a:r>
                        <a:rPr lang="es-MX" sz="1400" u="none" strike="noStrike" dirty="0">
                          <a:effectLst/>
                        </a:rPr>
                        <a:t>Diplomado en Gestión Estratégica de las Finanzas Publicas, un enfoque de procesos para la provisión de obras y servicios </a:t>
                      </a:r>
                      <a:r>
                        <a:rPr lang="es-MX" sz="1400" u="none" strike="noStrike" dirty="0" smtClean="0">
                          <a:effectLst/>
                        </a:rPr>
                        <a:t>públicos</a:t>
                      </a:r>
                      <a:endParaRPr lang="es-MX" sz="1400" b="0" i="0" u="none" strike="noStrike" dirty="0">
                        <a:solidFill>
                          <a:srgbClr val="000000"/>
                        </a:solidFill>
                        <a:effectLst/>
                        <a:latin typeface="+mn-lt"/>
                      </a:endParaRPr>
                    </a:p>
                  </a:txBody>
                  <a:tcPr marL="4693" marR="4693" marT="4693" marB="0" anchor="ctr"/>
                </a:tc>
                <a:tc>
                  <a:txBody>
                    <a:bodyPr/>
                    <a:lstStyle/>
                    <a:p>
                      <a:pPr algn="ctr" fontAlgn="b"/>
                      <a:r>
                        <a:rPr lang="es-MX" sz="1400" u="none" strike="noStrike">
                          <a:effectLst/>
                        </a:rPr>
                        <a:t>100</a:t>
                      </a:r>
                      <a:endParaRPr lang="es-MX" sz="1400" b="0" i="0" u="none" strike="noStrike">
                        <a:solidFill>
                          <a:srgbClr val="000000"/>
                        </a:solidFill>
                        <a:effectLst/>
                        <a:latin typeface="+mn-lt"/>
                      </a:endParaRPr>
                    </a:p>
                  </a:txBody>
                  <a:tcPr marL="4693" marR="4693" marT="4693" marB="0" anchor="ctr"/>
                </a:tc>
                <a:tc>
                  <a:txBody>
                    <a:bodyPr/>
                    <a:lstStyle/>
                    <a:p>
                      <a:pPr algn="ctr" fontAlgn="b"/>
                      <a:r>
                        <a:rPr lang="es-MX" sz="1400" u="none" strike="noStrike" dirty="0" smtClean="0">
                          <a:effectLst/>
                        </a:rPr>
                        <a:t>8,500</a:t>
                      </a:r>
                      <a:endParaRPr lang="es-MX" sz="1400" b="0" i="0" u="none" strike="noStrike" dirty="0">
                        <a:solidFill>
                          <a:srgbClr val="000000"/>
                        </a:solidFill>
                        <a:effectLst/>
                        <a:latin typeface="+mn-lt"/>
                      </a:endParaRPr>
                    </a:p>
                  </a:txBody>
                  <a:tcPr marL="4693" marR="4693" marT="4693" marB="0" anchor="ctr"/>
                </a:tc>
                <a:tc>
                  <a:txBody>
                    <a:bodyPr/>
                    <a:lstStyle/>
                    <a:p>
                      <a:pPr algn="ctr" fontAlgn="b"/>
                      <a:r>
                        <a:rPr lang="es-MX" sz="1400" u="none" strike="noStrike" dirty="0">
                          <a:effectLst/>
                        </a:rPr>
                        <a:t>715</a:t>
                      </a:r>
                      <a:endParaRPr lang="es-MX" sz="1400" b="0" i="0" u="none" strike="noStrike" dirty="0">
                        <a:solidFill>
                          <a:srgbClr val="000000"/>
                        </a:solidFill>
                        <a:effectLst/>
                        <a:latin typeface="+mn-lt"/>
                      </a:endParaRPr>
                    </a:p>
                  </a:txBody>
                  <a:tcPr marL="4693" marR="4693" marT="4693" marB="0" anchor="ctr"/>
                </a:tc>
                <a:tc>
                  <a:txBody>
                    <a:bodyPr/>
                    <a:lstStyle/>
                    <a:p>
                      <a:pPr marL="0" algn="l" defTabSz="914363" rtl="0" eaLnBrk="1" fontAlgn="b" latinLnBrk="0" hangingPunct="1"/>
                      <a:r>
                        <a:rPr lang="es-MX" sz="1200" u="none" strike="noStrike" kern="1200" dirty="0">
                          <a:effectLst/>
                        </a:rPr>
                        <a:t>http://www.cca.org.mx/funcionarios/emprendegestionpublica/curso_fina1.html</a:t>
                      </a:r>
                      <a:endParaRPr lang="es-MX" sz="1200" b="0" i="0" u="none" strike="noStrike" kern="1200" dirty="0">
                        <a:solidFill>
                          <a:schemeClr val="bg1"/>
                        </a:solidFill>
                        <a:effectLst/>
                        <a:latin typeface="+mn-lt"/>
                        <a:ea typeface="+mn-ea"/>
                        <a:cs typeface="+mn-cs"/>
                      </a:endParaRPr>
                    </a:p>
                  </a:txBody>
                  <a:tcPr marL="4693" marR="4693" marT="4693" marB="0" anchor="ctr"/>
                </a:tc>
                <a:tc>
                  <a:txBody>
                    <a:bodyPr/>
                    <a:lstStyle/>
                    <a:p>
                      <a:pPr algn="ctr" fontAlgn="b"/>
                      <a:r>
                        <a:rPr lang="es-MX" sz="1400" u="none" strike="noStrike">
                          <a:effectLst/>
                        </a:rPr>
                        <a:t>11</a:t>
                      </a:r>
                      <a:endParaRPr lang="es-MX" sz="1400" b="0" i="0" u="none" strike="noStrike">
                        <a:solidFill>
                          <a:srgbClr val="000000"/>
                        </a:solidFill>
                        <a:effectLst/>
                        <a:latin typeface="+mn-lt"/>
                      </a:endParaRPr>
                    </a:p>
                  </a:txBody>
                  <a:tcPr marL="4693" marR="4693" marT="4693" marB="0" anchor="ctr"/>
                </a:tc>
                <a:tc>
                  <a:txBody>
                    <a:bodyPr/>
                    <a:lstStyle/>
                    <a:p>
                      <a:pPr algn="ctr" fontAlgn="b"/>
                      <a:r>
                        <a:rPr lang="es-MX" sz="1400" u="none" strike="noStrike" dirty="0">
                          <a:effectLst/>
                        </a:rPr>
                        <a:t> </a:t>
                      </a:r>
                      <a:endParaRPr lang="es-MX" sz="1400" b="0" i="0" u="none" strike="noStrike" dirty="0">
                        <a:solidFill>
                          <a:srgbClr val="000000"/>
                        </a:solidFill>
                        <a:effectLst/>
                        <a:latin typeface="+mn-lt"/>
                      </a:endParaRPr>
                    </a:p>
                  </a:txBody>
                  <a:tcPr marL="4693" marR="4693" marT="4693" marB="0" anchor="ctr"/>
                </a:tc>
                <a:tc>
                  <a:txBody>
                    <a:bodyPr/>
                    <a:lstStyle/>
                    <a:p>
                      <a:pPr algn="ctr" fontAlgn="b"/>
                      <a:r>
                        <a:rPr lang="es-MX" sz="1400" u="none" strike="noStrike">
                          <a:effectLst/>
                        </a:rPr>
                        <a:t>8</a:t>
                      </a:r>
                      <a:endParaRPr lang="es-MX" sz="1400" b="0" i="0" u="none" strike="noStrike">
                        <a:solidFill>
                          <a:srgbClr val="000000"/>
                        </a:solidFill>
                        <a:effectLst/>
                        <a:latin typeface="+mn-lt"/>
                      </a:endParaRPr>
                    </a:p>
                  </a:txBody>
                  <a:tcPr marL="4693" marR="4693" marT="4693" marB="0" anchor="ctr"/>
                </a:tc>
                <a:tc>
                  <a:txBody>
                    <a:bodyPr/>
                    <a:lstStyle/>
                    <a:p>
                      <a:pPr algn="ctr" fontAlgn="b"/>
                      <a:r>
                        <a:rPr lang="es-MX" sz="1400" u="none" strike="noStrike">
                          <a:effectLst/>
                        </a:rPr>
                        <a:t>13</a:t>
                      </a:r>
                      <a:endParaRPr lang="es-MX" sz="1400" b="0" i="0" u="none" strike="noStrike">
                        <a:solidFill>
                          <a:srgbClr val="000000"/>
                        </a:solidFill>
                        <a:effectLst/>
                        <a:latin typeface="+mn-lt"/>
                      </a:endParaRPr>
                    </a:p>
                  </a:txBody>
                  <a:tcPr marL="4693" marR="4693" marT="4693" marB="0" anchor="ctr"/>
                </a:tc>
              </a:tr>
              <a:tr h="305027">
                <a:tc>
                  <a:txBody>
                    <a:bodyPr/>
                    <a:lstStyle/>
                    <a:p>
                      <a:pPr algn="l" fontAlgn="b"/>
                      <a:r>
                        <a:rPr lang="es-MX" sz="1400" u="none" strike="noStrike" dirty="0">
                          <a:effectLst/>
                        </a:rPr>
                        <a:t>Diplomado en Mercadotecnia Política y Campañas </a:t>
                      </a:r>
                      <a:r>
                        <a:rPr lang="es-MX" sz="1400" u="none" strike="noStrike" dirty="0" smtClean="0">
                          <a:effectLst/>
                        </a:rPr>
                        <a:t>Electorales</a:t>
                      </a:r>
                      <a:endParaRPr lang="es-MX" sz="1400" b="0" i="0" u="none" strike="noStrike" dirty="0">
                        <a:solidFill>
                          <a:srgbClr val="000000"/>
                        </a:solidFill>
                        <a:effectLst/>
                        <a:latin typeface="+mn-lt"/>
                      </a:endParaRPr>
                    </a:p>
                  </a:txBody>
                  <a:tcPr marL="4693" marR="4693" marT="4693" marB="0" anchor="ctr"/>
                </a:tc>
                <a:tc>
                  <a:txBody>
                    <a:bodyPr/>
                    <a:lstStyle/>
                    <a:p>
                      <a:pPr algn="ctr" fontAlgn="b"/>
                      <a:r>
                        <a:rPr lang="es-MX" sz="1400" u="none" strike="noStrike">
                          <a:effectLst/>
                        </a:rPr>
                        <a:t>100</a:t>
                      </a:r>
                      <a:endParaRPr lang="es-MX" sz="1400" b="0" i="0" u="none" strike="noStrike">
                        <a:solidFill>
                          <a:srgbClr val="000000"/>
                        </a:solidFill>
                        <a:effectLst/>
                        <a:latin typeface="+mn-lt"/>
                      </a:endParaRPr>
                    </a:p>
                  </a:txBody>
                  <a:tcPr marL="4693" marR="4693" marT="4693" marB="0" anchor="ctr"/>
                </a:tc>
                <a:tc>
                  <a:txBody>
                    <a:bodyPr/>
                    <a:lstStyle/>
                    <a:p>
                      <a:pPr algn="ctr" fontAlgn="b"/>
                      <a:r>
                        <a:rPr lang="es-MX" sz="1400" u="none" strike="noStrike" dirty="0" smtClean="0">
                          <a:effectLst/>
                        </a:rPr>
                        <a:t>14,000</a:t>
                      </a:r>
                      <a:endParaRPr lang="es-MX" sz="1400" b="0" i="0" u="none" strike="noStrike" dirty="0">
                        <a:solidFill>
                          <a:srgbClr val="000000"/>
                        </a:solidFill>
                        <a:effectLst/>
                        <a:latin typeface="+mn-lt"/>
                      </a:endParaRPr>
                    </a:p>
                  </a:txBody>
                  <a:tcPr marL="4693" marR="4693" marT="4693" marB="0" anchor="ctr"/>
                </a:tc>
                <a:tc>
                  <a:txBody>
                    <a:bodyPr/>
                    <a:lstStyle/>
                    <a:p>
                      <a:pPr algn="ctr" fontAlgn="b"/>
                      <a:r>
                        <a:rPr lang="es-MX" sz="1400" u="none" strike="noStrike">
                          <a:effectLst/>
                        </a:rPr>
                        <a:t>1,200</a:t>
                      </a:r>
                      <a:endParaRPr lang="es-MX" sz="1400" b="0" i="0" u="none" strike="noStrike">
                        <a:solidFill>
                          <a:srgbClr val="000000"/>
                        </a:solidFill>
                        <a:effectLst/>
                        <a:latin typeface="+mn-lt"/>
                      </a:endParaRPr>
                    </a:p>
                  </a:txBody>
                  <a:tcPr marL="4693" marR="4693" marT="4693" marB="0" anchor="ctr"/>
                </a:tc>
                <a:tc>
                  <a:txBody>
                    <a:bodyPr/>
                    <a:lstStyle/>
                    <a:p>
                      <a:pPr marL="0" algn="l" defTabSz="914363" rtl="0" eaLnBrk="1" fontAlgn="b" latinLnBrk="0" hangingPunct="1"/>
                      <a:r>
                        <a:rPr lang="es-MX" sz="1200" u="none" strike="noStrike" kern="1200" dirty="0" smtClean="0">
                          <a:effectLst/>
                        </a:rPr>
                        <a:t>http://www.cca.org.mx/funcionarios/emprendegestionpublica/curso_merca1.html</a:t>
                      </a:r>
                      <a:endParaRPr lang="es-MX" sz="1200" b="0" i="0" u="none" strike="noStrike" kern="1200" dirty="0" smtClean="0">
                        <a:solidFill>
                          <a:schemeClr val="bg1"/>
                        </a:solidFill>
                        <a:effectLst/>
                        <a:latin typeface="+mn-lt"/>
                        <a:ea typeface="+mn-ea"/>
                        <a:cs typeface="+mn-cs"/>
                      </a:endParaRPr>
                    </a:p>
                  </a:txBody>
                  <a:tcPr marL="4693" marR="4693" marT="4693" marB="0" anchor="ctr"/>
                </a:tc>
                <a:tc>
                  <a:txBody>
                    <a:bodyPr/>
                    <a:lstStyle/>
                    <a:p>
                      <a:pPr algn="ctr" fontAlgn="b"/>
                      <a:r>
                        <a:rPr lang="es-MX" sz="1400" u="none" strike="noStrike" dirty="0">
                          <a:effectLst/>
                        </a:rPr>
                        <a:t>11</a:t>
                      </a:r>
                      <a:endParaRPr lang="es-MX" sz="1400" b="0" i="0" u="none" strike="noStrike" dirty="0">
                        <a:solidFill>
                          <a:srgbClr val="000000"/>
                        </a:solidFill>
                        <a:effectLst/>
                        <a:latin typeface="+mn-lt"/>
                      </a:endParaRPr>
                    </a:p>
                  </a:txBody>
                  <a:tcPr marL="4693" marR="4693" marT="4693" marB="0" anchor="ctr"/>
                </a:tc>
                <a:tc>
                  <a:txBody>
                    <a:bodyPr/>
                    <a:lstStyle/>
                    <a:p>
                      <a:pPr algn="ctr" fontAlgn="b"/>
                      <a:r>
                        <a:rPr lang="es-MX" sz="1400" u="none" strike="noStrike" dirty="0">
                          <a:effectLst/>
                        </a:rPr>
                        <a:t> </a:t>
                      </a:r>
                      <a:endParaRPr lang="es-MX" sz="1400" b="0" i="0" u="none" strike="noStrike" dirty="0">
                        <a:solidFill>
                          <a:srgbClr val="000000"/>
                        </a:solidFill>
                        <a:effectLst/>
                        <a:latin typeface="+mn-lt"/>
                      </a:endParaRPr>
                    </a:p>
                  </a:txBody>
                  <a:tcPr marL="4693" marR="4693" marT="4693" marB="0" anchor="ctr"/>
                </a:tc>
                <a:tc>
                  <a:txBody>
                    <a:bodyPr/>
                    <a:lstStyle/>
                    <a:p>
                      <a:pPr algn="ctr" fontAlgn="b"/>
                      <a:r>
                        <a:rPr lang="es-MX" sz="1400" u="none" strike="noStrike" dirty="0">
                          <a:effectLst/>
                        </a:rPr>
                        <a:t>8</a:t>
                      </a:r>
                      <a:endParaRPr lang="es-MX" sz="1400" b="0" i="0" u="none" strike="noStrike" dirty="0">
                        <a:solidFill>
                          <a:srgbClr val="000000"/>
                        </a:solidFill>
                        <a:effectLst/>
                        <a:latin typeface="+mn-lt"/>
                      </a:endParaRPr>
                    </a:p>
                  </a:txBody>
                  <a:tcPr marL="4693" marR="4693" marT="4693" marB="0" anchor="ctr"/>
                </a:tc>
                <a:tc>
                  <a:txBody>
                    <a:bodyPr/>
                    <a:lstStyle/>
                    <a:p>
                      <a:pPr algn="ctr" fontAlgn="b"/>
                      <a:r>
                        <a:rPr lang="es-MX" sz="1400" u="none" strike="noStrike">
                          <a:effectLst/>
                        </a:rPr>
                        <a:t>13</a:t>
                      </a:r>
                      <a:endParaRPr lang="es-MX" sz="1400" b="0" i="0" u="none" strike="noStrike">
                        <a:solidFill>
                          <a:srgbClr val="000000"/>
                        </a:solidFill>
                        <a:effectLst/>
                        <a:latin typeface="+mn-lt"/>
                      </a:endParaRPr>
                    </a:p>
                  </a:txBody>
                  <a:tcPr marL="4693" marR="4693" marT="4693" marB="0" anchor="ctr"/>
                </a:tc>
              </a:tr>
              <a:tr h="380110">
                <a:tc>
                  <a:txBody>
                    <a:bodyPr/>
                    <a:lstStyle/>
                    <a:p>
                      <a:pPr algn="l" fontAlgn="b"/>
                      <a:r>
                        <a:rPr lang="es-MX" sz="1400" u="none" strike="noStrike" dirty="0">
                          <a:effectLst/>
                        </a:rPr>
                        <a:t>Diplomado en Asociaciones Público Privadas para el Desarrollo de la Infraestructura y </a:t>
                      </a:r>
                      <a:r>
                        <a:rPr lang="es-MX" sz="1400" u="none" strike="noStrike" dirty="0" smtClean="0">
                          <a:effectLst/>
                        </a:rPr>
                        <a:t>Servicios</a:t>
                      </a:r>
                      <a:endParaRPr lang="es-MX" sz="1400" b="0" i="0" u="none" strike="noStrike" dirty="0">
                        <a:solidFill>
                          <a:srgbClr val="000000"/>
                        </a:solidFill>
                        <a:effectLst/>
                        <a:latin typeface="+mn-lt"/>
                      </a:endParaRPr>
                    </a:p>
                  </a:txBody>
                  <a:tcPr marL="4693" marR="4693" marT="4693" marB="0" anchor="ctr"/>
                </a:tc>
                <a:tc>
                  <a:txBody>
                    <a:bodyPr/>
                    <a:lstStyle/>
                    <a:p>
                      <a:pPr algn="ctr" fontAlgn="b"/>
                      <a:r>
                        <a:rPr lang="es-MX" sz="1400" u="none" strike="noStrike">
                          <a:effectLst/>
                        </a:rPr>
                        <a:t>120</a:t>
                      </a:r>
                      <a:endParaRPr lang="es-MX" sz="1400" b="0" i="0" u="none" strike="noStrike">
                        <a:solidFill>
                          <a:srgbClr val="000000"/>
                        </a:solidFill>
                        <a:effectLst/>
                        <a:latin typeface="+mn-lt"/>
                      </a:endParaRPr>
                    </a:p>
                  </a:txBody>
                  <a:tcPr marL="4693" marR="4693" marT="4693" marB="0" anchor="ctr"/>
                </a:tc>
                <a:tc>
                  <a:txBody>
                    <a:bodyPr/>
                    <a:lstStyle/>
                    <a:p>
                      <a:pPr algn="ctr" fontAlgn="b"/>
                      <a:r>
                        <a:rPr lang="es-MX" sz="1400" u="none" strike="noStrike" dirty="0" smtClean="0">
                          <a:effectLst/>
                        </a:rPr>
                        <a:t>11,600</a:t>
                      </a:r>
                      <a:endParaRPr lang="es-MX" sz="1400" b="0" i="0" u="none" strike="noStrike" dirty="0">
                        <a:solidFill>
                          <a:srgbClr val="000000"/>
                        </a:solidFill>
                        <a:effectLst/>
                        <a:latin typeface="+mn-lt"/>
                      </a:endParaRPr>
                    </a:p>
                  </a:txBody>
                  <a:tcPr marL="4693" marR="4693" marT="4693" marB="0" anchor="ctr"/>
                </a:tc>
                <a:tc>
                  <a:txBody>
                    <a:bodyPr/>
                    <a:lstStyle/>
                    <a:p>
                      <a:pPr algn="ctr" fontAlgn="b"/>
                      <a:r>
                        <a:rPr lang="es-MX" sz="1400" u="none" strike="noStrike">
                          <a:effectLst/>
                        </a:rPr>
                        <a:t>1,000</a:t>
                      </a:r>
                      <a:endParaRPr lang="es-MX" sz="1400" b="0" i="0" u="none" strike="noStrike">
                        <a:solidFill>
                          <a:srgbClr val="000000"/>
                        </a:solidFill>
                        <a:effectLst/>
                        <a:latin typeface="+mn-lt"/>
                      </a:endParaRPr>
                    </a:p>
                  </a:txBody>
                  <a:tcPr marL="4693" marR="4693" marT="4693" marB="0" anchor="ctr"/>
                </a:tc>
                <a:tc>
                  <a:txBody>
                    <a:bodyPr/>
                    <a:lstStyle/>
                    <a:p>
                      <a:pPr marL="0" algn="l" defTabSz="914363" rtl="0" eaLnBrk="1" fontAlgn="b" latinLnBrk="0" hangingPunct="1"/>
                      <a:r>
                        <a:rPr lang="es-MX" sz="1200" u="none" strike="noStrike" kern="1200" dirty="0" smtClean="0">
                          <a:effectLst/>
                        </a:rPr>
                        <a:t>http://www.cca.org.mx/funcionarios/emprendegestionpublica/curso_app1.html</a:t>
                      </a:r>
                      <a:endParaRPr lang="es-MX" sz="1200" b="0" i="0" u="none" strike="noStrike" kern="1200" dirty="0" smtClean="0">
                        <a:solidFill>
                          <a:schemeClr val="bg1"/>
                        </a:solidFill>
                        <a:effectLst/>
                        <a:latin typeface="+mn-lt"/>
                        <a:ea typeface="+mn-ea"/>
                        <a:cs typeface="+mn-cs"/>
                      </a:endParaRPr>
                    </a:p>
                  </a:txBody>
                  <a:tcPr marL="4693" marR="4693" marT="4693" marB="0" anchor="ctr"/>
                </a:tc>
                <a:tc>
                  <a:txBody>
                    <a:bodyPr/>
                    <a:lstStyle/>
                    <a:p>
                      <a:pPr algn="ctr" fontAlgn="b"/>
                      <a:r>
                        <a:rPr lang="es-MX" sz="1400" u="none" strike="noStrike">
                          <a:effectLst/>
                        </a:rPr>
                        <a:t>.</a:t>
                      </a:r>
                      <a:endParaRPr lang="es-MX" sz="1400" b="0" i="0" u="none" strike="noStrike">
                        <a:solidFill>
                          <a:srgbClr val="000000"/>
                        </a:solidFill>
                        <a:effectLst/>
                        <a:latin typeface="+mn-lt"/>
                      </a:endParaRPr>
                    </a:p>
                  </a:txBody>
                  <a:tcPr marL="4693" marR="4693" marT="4693" marB="0" anchor="ctr"/>
                </a:tc>
                <a:tc>
                  <a:txBody>
                    <a:bodyPr/>
                    <a:lstStyle/>
                    <a:p>
                      <a:pPr algn="ctr" fontAlgn="b"/>
                      <a:r>
                        <a:rPr lang="es-MX" sz="1400" u="none" strike="noStrike" dirty="0">
                          <a:effectLst/>
                        </a:rPr>
                        <a:t>18</a:t>
                      </a:r>
                      <a:endParaRPr lang="es-MX" sz="1400" b="0" i="0" u="none" strike="noStrike" dirty="0">
                        <a:solidFill>
                          <a:srgbClr val="000000"/>
                        </a:solidFill>
                        <a:effectLst/>
                        <a:latin typeface="+mn-lt"/>
                      </a:endParaRPr>
                    </a:p>
                  </a:txBody>
                  <a:tcPr marL="4693" marR="4693" marT="4693" marB="0" anchor="ctr"/>
                </a:tc>
                <a:tc>
                  <a:txBody>
                    <a:bodyPr/>
                    <a:lstStyle/>
                    <a:p>
                      <a:pPr algn="ctr" fontAlgn="b"/>
                      <a:r>
                        <a:rPr lang="es-MX" sz="1400" u="none" strike="noStrike" dirty="0">
                          <a:effectLst/>
                        </a:rPr>
                        <a:t> </a:t>
                      </a:r>
                      <a:endParaRPr lang="es-MX" sz="1400" b="0" i="0" u="none" strike="noStrike" dirty="0">
                        <a:solidFill>
                          <a:srgbClr val="000000"/>
                        </a:solidFill>
                        <a:effectLst/>
                        <a:latin typeface="+mn-lt"/>
                      </a:endParaRPr>
                    </a:p>
                  </a:txBody>
                  <a:tcPr marL="4693" marR="4693" marT="4693" marB="0" anchor="ctr"/>
                </a:tc>
                <a:tc>
                  <a:txBody>
                    <a:bodyPr/>
                    <a:lstStyle/>
                    <a:p>
                      <a:pPr algn="ctr" fontAlgn="b"/>
                      <a:r>
                        <a:rPr lang="es-MX" sz="1400" u="none" strike="noStrike" dirty="0">
                          <a:effectLst/>
                        </a:rPr>
                        <a:t> </a:t>
                      </a:r>
                      <a:endParaRPr lang="es-MX" sz="1400" b="0" i="0" u="none" strike="noStrike" dirty="0">
                        <a:solidFill>
                          <a:srgbClr val="000000"/>
                        </a:solidFill>
                        <a:effectLst/>
                        <a:latin typeface="+mn-lt"/>
                      </a:endParaRPr>
                    </a:p>
                  </a:txBody>
                  <a:tcPr marL="4693" marR="4693" marT="4693" marB="0" anchor="ctr"/>
                </a:tc>
              </a:tr>
            </a:tbl>
          </a:graphicData>
        </a:graphic>
      </p:graphicFrame>
    </p:spTree>
    <p:extLst>
      <p:ext uri="{BB962C8B-B14F-4D97-AF65-F5344CB8AC3E}">
        <p14:creationId xmlns:p14="http://schemas.microsoft.com/office/powerpoint/2010/main" val="2136231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Más información</a:t>
            </a:r>
            <a:endParaRPr lang="es-MX" dirty="0"/>
          </a:p>
        </p:txBody>
      </p:sp>
      <p:sp>
        <p:nvSpPr>
          <p:cNvPr id="6" name="Text Placeholder 5"/>
          <p:cNvSpPr>
            <a:spLocks noGrp="1"/>
          </p:cNvSpPr>
          <p:nvPr>
            <p:ph type="body" sz="quarter" idx="10"/>
          </p:nvPr>
        </p:nvSpPr>
        <p:spPr>
          <a:xfrm>
            <a:off x="381000" y="1411552"/>
            <a:ext cx="8382000" cy="5275290"/>
          </a:xfrm>
        </p:spPr>
        <p:txBody>
          <a:bodyPr/>
          <a:lstStyle/>
          <a:p>
            <a:pPr>
              <a:buFont typeface="Arial" pitchFamily="34" charset="0"/>
              <a:buChar char="•"/>
            </a:pPr>
            <a:r>
              <a:rPr lang="es-MX"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Dra. Laura Ruiz Pérez</a:t>
            </a:r>
          </a:p>
          <a:p>
            <a:pPr marL="517525" lvl="1" indent="0">
              <a:buNone/>
            </a:pPr>
            <a:r>
              <a:rPr lang="es-MX" sz="2000" dirty="0"/>
              <a:t>Directora de Educación para el Desarrollo</a:t>
            </a:r>
          </a:p>
          <a:p>
            <a:pPr marL="517525" lvl="1" indent="0">
              <a:buNone/>
            </a:pPr>
            <a:r>
              <a:rPr lang="es-MX" sz="2000" dirty="0"/>
              <a:t>Universidad </a:t>
            </a:r>
            <a:r>
              <a:rPr lang="es-MX" sz="2000" dirty="0" err="1"/>
              <a:t>TecVirtual</a:t>
            </a:r>
            <a:r>
              <a:rPr lang="es-MX" sz="2000" dirty="0"/>
              <a:t> del Sistema Tecnológico de Monterrey</a:t>
            </a:r>
          </a:p>
          <a:p>
            <a:pPr marL="517525" lvl="1" indent="0">
              <a:buNone/>
            </a:pPr>
            <a:r>
              <a:rPr lang="es-MX" sz="2000" dirty="0"/>
              <a:t>laruiz@tecvirtual.mx </a:t>
            </a:r>
          </a:p>
          <a:p>
            <a:pPr marL="517525" lvl="1" indent="0">
              <a:buNone/>
            </a:pPr>
            <a:endParaRPr lang="es-MX" sz="2000" dirty="0"/>
          </a:p>
          <a:p>
            <a:pPr>
              <a:buFont typeface="Arial" pitchFamily="34" charset="0"/>
              <a:buChar char="•"/>
            </a:pPr>
            <a:r>
              <a:rPr lang="es-MX"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D</a:t>
            </a:r>
            <a:r>
              <a:rPr lang="es-MX" sz="2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ra</a:t>
            </a:r>
            <a:r>
              <a:rPr lang="es-MX"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 </a:t>
            </a:r>
            <a:r>
              <a:rPr lang="es-MX" sz="2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Marcia </a:t>
            </a:r>
            <a:r>
              <a:rPr lang="es-MX"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V</a:t>
            </a:r>
            <a:r>
              <a:rPr lang="es-MX" sz="2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illasana  Campus</a:t>
            </a:r>
            <a:endParaRPr lang="es-MX"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endParaRPr>
          </a:p>
          <a:p>
            <a:pPr marL="517525" lvl="1" indent="0">
              <a:buNone/>
            </a:pPr>
            <a:r>
              <a:rPr lang="es-MX" sz="2000" dirty="0"/>
              <a:t>Innovación para la administración </a:t>
            </a:r>
            <a:r>
              <a:rPr lang="es-MX" sz="2000" dirty="0" smtClean="0"/>
              <a:t>pública</a:t>
            </a:r>
          </a:p>
          <a:p>
            <a:pPr marL="517525" lvl="1" indent="0">
              <a:buNone/>
            </a:pPr>
            <a:r>
              <a:rPr lang="es-MX" sz="2000" dirty="0" smtClean="0">
                <a:hlinkClick r:id="rId2"/>
              </a:rPr>
              <a:t>marciavillasana@tecvirtual.mx</a:t>
            </a:r>
            <a:r>
              <a:rPr lang="es-MX" sz="2000" dirty="0" smtClean="0"/>
              <a:t> </a:t>
            </a:r>
            <a:endParaRPr lang="es-MX" sz="2000" dirty="0"/>
          </a:p>
          <a:p>
            <a:endParaRPr lang="es-MX" sz="2400" dirty="0"/>
          </a:p>
          <a:p>
            <a:pPr>
              <a:buFont typeface="Arial" pitchFamily="34" charset="0"/>
              <a:buChar char="•"/>
            </a:pPr>
            <a:r>
              <a:rPr lang="es-MX"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Lic. Sergio López León </a:t>
            </a:r>
          </a:p>
          <a:p>
            <a:pPr marL="517525" lvl="1" indent="0">
              <a:buNone/>
            </a:pPr>
            <a:r>
              <a:rPr lang="es-MX" sz="2000" dirty="0"/>
              <a:t>Coordinador de Relaciones Públicas y Publicidad </a:t>
            </a:r>
          </a:p>
          <a:p>
            <a:pPr marL="517525" lvl="1" indent="0">
              <a:buNone/>
            </a:pPr>
            <a:r>
              <a:rPr lang="es-MX" sz="2000" dirty="0"/>
              <a:t>slopez@tecvirtual.mx  </a:t>
            </a:r>
          </a:p>
          <a:p>
            <a:pPr marL="517525" lvl="1" indent="0">
              <a:buNone/>
            </a:pPr>
            <a:endParaRPr lang="es-MX" sz="2000" dirty="0"/>
          </a:p>
          <a:p>
            <a:pPr marL="517525" lvl="1" indent="0">
              <a:buNone/>
            </a:pPr>
            <a:r>
              <a:rPr lang="es-MX" sz="2000" dirty="0"/>
              <a:t>Teléfono directo (81) 1646 – 1762</a:t>
            </a:r>
          </a:p>
          <a:p>
            <a:pPr marL="517525" lvl="1" indent="0">
              <a:buNone/>
            </a:pPr>
            <a:r>
              <a:rPr lang="es-MX" sz="2000" dirty="0"/>
              <a:t>Teléfono sin costo: </a:t>
            </a:r>
            <a:r>
              <a:rPr lang="es-MX" sz="2000" dirty="0" smtClean="0"/>
              <a:t>01-800-288-9017</a:t>
            </a:r>
            <a:endParaRPr lang="es-MX" dirty="0"/>
          </a:p>
        </p:txBody>
      </p:sp>
      <p:sp>
        <p:nvSpPr>
          <p:cNvPr id="5" name="Slide Number Placeholder 4"/>
          <p:cNvSpPr>
            <a:spLocks noGrp="1"/>
          </p:cNvSpPr>
          <p:nvPr>
            <p:ph type="sldNum" sz="quarter" idx="4"/>
          </p:nvPr>
        </p:nvSpPr>
        <p:spPr/>
        <p:txBody>
          <a:bodyPr/>
          <a:lstStyle/>
          <a:p>
            <a:fld id="{DB09C58B-9000-45E6-ADB6-316584364E20}" type="slidenum">
              <a:rPr lang="es-MX" smtClean="0"/>
              <a:t>23</a:t>
            </a:fld>
            <a:endParaRPr lang="es-MX"/>
          </a:p>
        </p:txBody>
      </p:sp>
    </p:spTree>
    <p:extLst>
      <p:ext uri="{BB962C8B-B14F-4D97-AF65-F5344CB8AC3E}">
        <p14:creationId xmlns:p14="http://schemas.microsoft.com/office/powerpoint/2010/main" val="773433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Dirigido a:</a:t>
            </a:r>
            <a:endParaRPr lang="es-MX" dirty="0"/>
          </a:p>
        </p:txBody>
      </p:sp>
      <p:sp>
        <p:nvSpPr>
          <p:cNvPr id="3" name="Content Placeholder 2"/>
          <p:cNvSpPr>
            <a:spLocks noGrp="1"/>
          </p:cNvSpPr>
          <p:nvPr>
            <p:ph idx="1"/>
          </p:nvPr>
        </p:nvSpPr>
        <p:spPr>
          <a:xfrm>
            <a:off x="381000" y="1412875"/>
            <a:ext cx="8382000" cy="3360920"/>
          </a:xfrm>
        </p:spPr>
        <p:txBody>
          <a:bodyPr/>
          <a:lstStyle/>
          <a:p>
            <a:pPr>
              <a:buFont typeface="Arial" pitchFamily="34" charset="0"/>
              <a:buChar char="•"/>
            </a:pPr>
            <a:r>
              <a:rPr lang="es-MX" dirty="0" smtClean="0"/>
              <a:t>Funcionarios públicos </a:t>
            </a:r>
            <a:r>
              <a:rPr lang="es-MX" dirty="0"/>
              <a:t>de los tres niveles de gobierno para la mejora en su </a:t>
            </a:r>
            <a:r>
              <a:rPr lang="es-MX" dirty="0" smtClean="0"/>
              <a:t>desempeño: federal, estatal y municipal.</a:t>
            </a:r>
          </a:p>
          <a:p>
            <a:pPr>
              <a:buFont typeface="Arial" pitchFamily="34" charset="0"/>
              <a:buChar char="•"/>
            </a:pPr>
            <a:r>
              <a:rPr lang="es-MX" dirty="0" smtClean="0"/>
              <a:t>Énfasis en herramientas para:</a:t>
            </a:r>
          </a:p>
          <a:p>
            <a:pPr lvl="1">
              <a:buFont typeface="Arial" pitchFamily="34" charset="0"/>
              <a:buChar char="•"/>
            </a:pPr>
            <a:r>
              <a:rPr lang="es-MX" dirty="0" smtClean="0"/>
              <a:t>Alcaldes y autoridades municipales.  </a:t>
            </a:r>
          </a:p>
          <a:p>
            <a:pPr lvl="1">
              <a:buFont typeface="Arial" pitchFamily="34" charset="0"/>
              <a:buChar char="•"/>
            </a:pPr>
            <a:r>
              <a:rPr lang="es-MX" dirty="0" smtClean="0"/>
              <a:t>Miembros de las fuerzas de seguridad pública.</a:t>
            </a:r>
            <a:endParaRPr lang="es-MX" dirty="0"/>
          </a:p>
          <a:p>
            <a:pPr>
              <a:buFont typeface="Arial" pitchFamily="34" charset="0"/>
              <a:buChar char="•"/>
            </a:pPr>
            <a:endParaRPr lang="es-MX" dirty="0"/>
          </a:p>
        </p:txBody>
      </p:sp>
      <p:sp>
        <p:nvSpPr>
          <p:cNvPr id="4" name="Slide Number Placeholder 3"/>
          <p:cNvSpPr>
            <a:spLocks noGrp="1"/>
          </p:cNvSpPr>
          <p:nvPr>
            <p:ph type="sldNum" sz="quarter" idx="4"/>
          </p:nvPr>
        </p:nvSpPr>
        <p:spPr/>
        <p:txBody>
          <a:bodyPr/>
          <a:lstStyle/>
          <a:p>
            <a:fld id="{DB09C58B-9000-45E6-ADB6-316584364E20}" type="slidenum">
              <a:rPr lang="es-MX" smtClean="0"/>
              <a:t>3</a:t>
            </a:fld>
            <a:endParaRPr lang="es-MX"/>
          </a:p>
        </p:txBody>
      </p:sp>
    </p:spTree>
    <p:extLst>
      <p:ext uri="{BB962C8B-B14F-4D97-AF65-F5344CB8AC3E}">
        <p14:creationId xmlns:p14="http://schemas.microsoft.com/office/powerpoint/2010/main" val="1176931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p:cNvSpPr/>
          <p:nvPr/>
        </p:nvSpPr>
        <p:spPr>
          <a:xfrm>
            <a:off x="1445768" y="582065"/>
            <a:ext cx="6798640" cy="6170439"/>
          </a:xfrm>
          <a:prstGeom prst="roundRect">
            <a:avLst>
              <a:gd name="adj" fmla="val 5369"/>
            </a:avLst>
          </a:prstGeom>
          <a:solidFill>
            <a:schemeClr val="bg1">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endParaRPr lang="es-MX">
              <a:solidFill>
                <a:prstClr val="white"/>
              </a:solidFill>
            </a:endParaRPr>
          </a:p>
        </p:txBody>
      </p:sp>
      <p:sp>
        <p:nvSpPr>
          <p:cNvPr id="45" name="Rounded Rectangle 44"/>
          <p:cNvSpPr/>
          <p:nvPr/>
        </p:nvSpPr>
        <p:spPr>
          <a:xfrm>
            <a:off x="1543150" y="5168695"/>
            <a:ext cx="6524535" cy="1511818"/>
          </a:xfrm>
          <a:prstGeom prst="roundRect">
            <a:avLst>
              <a:gd name="adj" fmla="val 15400"/>
            </a:avLst>
          </a:prstGeom>
          <a:solidFill>
            <a:schemeClr val="tx1">
              <a:lumMod val="50000"/>
              <a:lumOff val="5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endParaRPr lang="es-MX">
              <a:solidFill>
                <a:prstClr val="white"/>
              </a:solidFill>
            </a:endParaRPr>
          </a:p>
        </p:txBody>
      </p:sp>
      <p:sp>
        <p:nvSpPr>
          <p:cNvPr id="48" name="Rounded Rectangle 47"/>
          <p:cNvSpPr/>
          <p:nvPr/>
        </p:nvSpPr>
        <p:spPr bwMode="auto">
          <a:xfrm rot="5400000">
            <a:off x="2915211" y="57129"/>
            <a:ext cx="3625938" cy="6370060"/>
          </a:xfrm>
          <a:prstGeom prst="roundRect">
            <a:avLst>
              <a:gd name="adj" fmla="val 9226"/>
            </a:avLst>
          </a:prstGeom>
          <a:solidFill>
            <a:srgbClr val="C8A200"/>
          </a:solidFill>
          <a:ln w="9525" cap="flat" cmpd="sng" algn="ctr">
            <a:noFill/>
            <a:prstDash val="solid"/>
            <a:round/>
            <a:headEnd type="none" w="med" len="med"/>
            <a:tailEnd type="none" w="med" len="med"/>
          </a:ln>
          <a:effectLst/>
        </p:spPr>
        <p:txBody>
          <a:bodyPr lIns="76782" tIns="38391" rIns="76782" bIns="38391"/>
          <a:lstStyle/>
          <a:p>
            <a:pPr>
              <a:defRPr/>
            </a:pPr>
            <a:endParaRPr lang="es-MX">
              <a:solidFill>
                <a:prstClr val="black"/>
              </a:solidFill>
            </a:endParaRPr>
          </a:p>
        </p:txBody>
      </p:sp>
      <p:sp>
        <p:nvSpPr>
          <p:cNvPr id="56" name="Rounded Rectangle 55"/>
          <p:cNvSpPr/>
          <p:nvPr/>
        </p:nvSpPr>
        <p:spPr>
          <a:xfrm>
            <a:off x="1705126" y="6224290"/>
            <a:ext cx="6281066" cy="384232"/>
          </a:xfrm>
          <a:prstGeom prst="roundRect">
            <a:avLst>
              <a:gd name="adj" fmla="val 36494"/>
            </a:avLst>
          </a:prstGeom>
          <a:solidFill>
            <a:srgbClr val="FF2525"/>
          </a:solidFill>
        </p:spPr>
        <p:style>
          <a:lnRef idx="0">
            <a:schemeClr val="accent2"/>
          </a:lnRef>
          <a:fillRef idx="3">
            <a:schemeClr val="accent2"/>
          </a:fillRef>
          <a:effectRef idx="3">
            <a:schemeClr val="accent2"/>
          </a:effectRef>
          <a:fontRef idx="minor">
            <a:schemeClr val="lt1"/>
          </a:fontRef>
        </p:style>
        <p:txBody>
          <a:bodyPr lIns="76782" tIns="38391" rIns="76782" bIns="38391"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sz="1300" b="1">
              <a:solidFill>
                <a:prstClr val="white"/>
              </a:solidFill>
              <a:effectLst>
                <a:outerShdw blurRad="38100" dist="38100" dir="2700000" algn="tl">
                  <a:srgbClr val="000000">
                    <a:alpha val="43137"/>
                  </a:srgbClr>
                </a:outerShdw>
              </a:effectLst>
            </a:endParaRPr>
          </a:p>
        </p:txBody>
      </p:sp>
      <p:sp>
        <p:nvSpPr>
          <p:cNvPr id="63" name="TextBox 62"/>
          <p:cNvSpPr txBox="1"/>
          <p:nvPr/>
        </p:nvSpPr>
        <p:spPr>
          <a:xfrm>
            <a:off x="1734654" y="6275431"/>
            <a:ext cx="6032877" cy="282268"/>
          </a:xfrm>
          <a:prstGeom prst="rect">
            <a:avLst/>
          </a:prstGeom>
          <a:noFill/>
        </p:spPr>
        <p:txBody>
          <a:bodyPr wrap="square" lIns="76782" tIns="38391" rIns="76782" bIns="38391" rtlCol="0">
            <a:spAutoFit/>
          </a:bodyPr>
          <a:lstStyle/>
          <a:p>
            <a:pPr algn="ctr" fontAlgn="base">
              <a:lnSpc>
                <a:spcPct val="75000"/>
              </a:lnSpc>
              <a:spcBef>
                <a:spcPct val="0"/>
              </a:spcBef>
              <a:spcAft>
                <a:spcPct val="0"/>
              </a:spcAft>
            </a:pPr>
            <a:r>
              <a:rPr lang="es-MX" sz="1700" b="1" dirty="0" smtClean="0">
                <a:solidFill>
                  <a:srgbClr val="FFFFFF"/>
                </a:solidFill>
                <a:effectLst>
                  <a:outerShdw blurRad="38100" dist="38100" dir="2700000" algn="tl">
                    <a:srgbClr val="000000">
                      <a:alpha val="43137"/>
                    </a:srgbClr>
                  </a:outerShdw>
                </a:effectLst>
              </a:rPr>
              <a:t>Plataforma Tecnológica</a:t>
            </a:r>
            <a:endParaRPr lang="es-MX" sz="1700" b="1" dirty="0">
              <a:solidFill>
                <a:srgbClr val="FFFFFF"/>
              </a:solidFill>
              <a:effectLst>
                <a:outerShdw blurRad="38100" dist="38100" dir="2700000" algn="tl">
                  <a:srgbClr val="000000">
                    <a:alpha val="43137"/>
                  </a:srgbClr>
                </a:outerShdw>
              </a:effectLst>
            </a:endParaRPr>
          </a:p>
        </p:txBody>
      </p:sp>
      <p:cxnSp>
        <p:nvCxnSpPr>
          <p:cNvPr id="98" name="Straight Connector 97"/>
          <p:cNvCxnSpPr/>
          <p:nvPr/>
        </p:nvCxnSpPr>
        <p:spPr bwMode="auto">
          <a:xfrm>
            <a:off x="4028309" y="1177110"/>
            <a:ext cx="0" cy="130298"/>
          </a:xfrm>
          <a:prstGeom prst="line">
            <a:avLst/>
          </a:prstGeom>
          <a:noFill/>
          <a:ln w="38100" algn="ctr">
            <a:solidFill>
              <a:schemeClr val="accent1"/>
            </a:solidFill>
            <a:prstDash val="solid"/>
            <a:round/>
            <a:headEnd type="none" w="med" len="med"/>
            <a:tailEnd type="none" w="med" len="med"/>
          </a:ln>
        </p:spPr>
      </p:cxnSp>
      <p:cxnSp>
        <p:nvCxnSpPr>
          <p:cNvPr id="99" name="Straight Connector 98"/>
          <p:cNvCxnSpPr/>
          <p:nvPr/>
        </p:nvCxnSpPr>
        <p:spPr bwMode="auto">
          <a:xfrm>
            <a:off x="2826060" y="1304397"/>
            <a:ext cx="3712796" cy="14730"/>
          </a:xfrm>
          <a:prstGeom prst="line">
            <a:avLst/>
          </a:prstGeom>
          <a:noFill/>
          <a:ln w="38100" algn="ctr">
            <a:solidFill>
              <a:schemeClr val="accent1"/>
            </a:solidFill>
            <a:prstDash val="solid"/>
            <a:round/>
            <a:headEnd type="none" w="med" len="med"/>
            <a:tailEnd type="none" w="med" len="med"/>
          </a:ln>
        </p:spPr>
      </p:cxnSp>
      <p:grpSp>
        <p:nvGrpSpPr>
          <p:cNvPr id="3" name="Group 2"/>
          <p:cNvGrpSpPr/>
          <p:nvPr/>
        </p:nvGrpSpPr>
        <p:grpSpPr>
          <a:xfrm>
            <a:off x="1696952" y="5213148"/>
            <a:ext cx="6331432" cy="971775"/>
            <a:chOff x="2263193" y="5214355"/>
            <a:chExt cx="7765740" cy="972000"/>
          </a:xfrm>
        </p:grpSpPr>
        <p:sp>
          <p:nvSpPr>
            <p:cNvPr id="46" name="Round Same Side Corner Rectangle 45"/>
            <p:cNvSpPr/>
            <p:nvPr/>
          </p:nvSpPr>
          <p:spPr bwMode="auto">
            <a:xfrm rot="5400000">
              <a:off x="5634626" y="1842922"/>
              <a:ext cx="972000" cy="7714865"/>
            </a:xfrm>
            <a:prstGeom prst="round2SameRect">
              <a:avLst>
                <a:gd name="adj1" fmla="val 35265"/>
                <a:gd name="adj2" fmla="val 26726"/>
              </a:avLst>
            </a:prstGeom>
            <a:solidFill>
              <a:schemeClr val="accent3"/>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lang="es-MX">
                <a:solidFill>
                  <a:prstClr val="black"/>
                </a:solidFill>
              </a:endParaRPr>
            </a:p>
          </p:txBody>
        </p:sp>
        <p:sp>
          <p:nvSpPr>
            <p:cNvPr id="50" name="Rounded Rectangle 49"/>
            <p:cNvSpPr/>
            <p:nvPr/>
          </p:nvSpPr>
          <p:spPr>
            <a:xfrm>
              <a:off x="2454494" y="5255612"/>
              <a:ext cx="1520028" cy="358061"/>
            </a:xfrm>
            <a:prstGeom prst="roundRect">
              <a:avLst>
                <a:gd name="adj" fmla="val 29968"/>
              </a:avLst>
            </a:prstGeom>
            <a:solidFill>
              <a:srgbClr val="83A343"/>
            </a:solidFill>
            <a:effectLst>
              <a:outerShdw blurRad="50800" dist="38100" dir="2700000" algn="tl" rotWithShape="0">
                <a:prstClr val="black">
                  <a:alpha val="66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sz="1300" b="1">
                <a:solidFill>
                  <a:prstClr val="white"/>
                </a:solidFill>
                <a:effectLst>
                  <a:outerShdw blurRad="38100" dist="38100" dir="2700000" algn="tl">
                    <a:srgbClr val="000000">
                      <a:alpha val="43137"/>
                    </a:srgbClr>
                  </a:outerShdw>
                </a:effectLst>
              </a:endParaRPr>
            </a:p>
          </p:txBody>
        </p:sp>
        <p:sp>
          <p:nvSpPr>
            <p:cNvPr id="51" name="Rounded Rectangle 50"/>
            <p:cNvSpPr/>
            <p:nvPr/>
          </p:nvSpPr>
          <p:spPr>
            <a:xfrm>
              <a:off x="4066432" y="5268253"/>
              <a:ext cx="1581891" cy="358061"/>
            </a:xfrm>
            <a:prstGeom prst="roundRect">
              <a:avLst>
                <a:gd name="adj" fmla="val 29968"/>
              </a:avLst>
            </a:prstGeom>
            <a:solidFill>
              <a:srgbClr val="83A343"/>
            </a:solidFill>
            <a:effectLst>
              <a:outerShdw blurRad="50800" dist="38100" dir="2700000" algn="tl" rotWithShape="0">
                <a:prstClr val="black">
                  <a:alpha val="66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sz="1300" b="1">
                <a:solidFill>
                  <a:prstClr val="white"/>
                </a:solidFill>
                <a:effectLst>
                  <a:outerShdw blurRad="38100" dist="38100" dir="2700000" algn="tl">
                    <a:srgbClr val="000000">
                      <a:alpha val="43137"/>
                    </a:srgbClr>
                  </a:outerShdw>
                </a:effectLst>
              </a:endParaRPr>
            </a:p>
          </p:txBody>
        </p:sp>
        <p:sp>
          <p:nvSpPr>
            <p:cNvPr id="52" name="Rounded Rectangle 51"/>
            <p:cNvSpPr/>
            <p:nvPr/>
          </p:nvSpPr>
          <p:spPr>
            <a:xfrm>
              <a:off x="5824537" y="5259382"/>
              <a:ext cx="1055869" cy="358061"/>
            </a:xfrm>
            <a:prstGeom prst="roundRect">
              <a:avLst>
                <a:gd name="adj" fmla="val 29968"/>
              </a:avLst>
            </a:prstGeom>
            <a:solidFill>
              <a:srgbClr val="83A343"/>
            </a:solidFill>
            <a:effectLst>
              <a:outerShdw blurRad="50800" dist="38100" dir="2700000" algn="tl" rotWithShape="0">
                <a:prstClr val="black">
                  <a:alpha val="66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sz="1300" b="1">
                <a:solidFill>
                  <a:prstClr val="white"/>
                </a:solidFill>
                <a:effectLst>
                  <a:outerShdw blurRad="38100" dist="38100" dir="2700000" algn="tl">
                    <a:srgbClr val="000000">
                      <a:alpha val="43137"/>
                    </a:srgbClr>
                  </a:outerShdw>
                </a:effectLst>
              </a:endParaRPr>
            </a:p>
          </p:txBody>
        </p:sp>
        <p:sp>
          <p:nvSpPr>
            <p:cNvPr id="53" name="Rounded Rectangle 52"/>
            <p:cNvSpPr/>
            <p:nvPr/>
          </p:nvSpPr>
          <p:spPr>
            <a:xfrm>
              <a:off x="6977721" y="5268123"/>
              <a:ext cx="1378210" cy="358061"/>
            </a:xfrm>
            <a:prstGeom prst="roundRect">
              <a:avLst>
                <a:gd name="adj" fmla="val 29968"/>
              </a:avLst>
            </a:prstGeom>
            <a:solidFill>
              <a:srgbClr val="83A343"/>
            </a:solidFill>
            <a:effectLst>
              <a:outerShdw blurRad="50800" dist="38100" dir="2700000" algn="tl" rotWithShape="0">
                <a:prstClr val="black">
                  <a:alpha val="66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sz="1300" b="1">
                <a:solidFill>
                  <a:prstClr val="white"/>
                </a:solidFill>
                <a:effectLst>
                  <a:outerShdw blurRad="38100" dist="38100" dir="2700000" algn="tl">
                    <a:srgbClr val="000000">
                      <a:alpha val="43137"/>
                    </a:srgbClr>
                  </a:outerShdw>
                </a:effectLst>
              </a:endParaRPr>
            </a:p>
          </p:txBody>
        </p:sp>
        <p:sp>
          <p:nvSpPr>
            <p:cNvPr id="54" name="Rounded Rectangle 53"/>
            <p:cNvSpPr/>
            <p:nvPr/>
          </p:nvSpPr>
          <p:spPr>
            <a:xfrm>
              <a:off x="2454493" y="5719718"/>
              <a:ext cx="3193829" cy="384321"/>
            </a:xfrm>
            <a:prstGeom prst="roundRect">
              <a:avLst>
                <a:gd name="adj" fmla="val 36494"/>
              </a:avLst>
            </a:prstGeom>
            <a:solidFill>
              <a:srgbClr val="83A343"/>
            </a:solidFill>
            <a:effectLst>
              <a:outerShdw blurRad="50800" dist="38100" dir="2700000" algn="tl" rotWithShape="0">
                <a:prstClr val="black">
                  <a:alpha val="66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sz="1300" b="1">
                <a:solidFill>
                  <a:prstClr val="white"/>
                </a:solidFill>
                <a:effectLst>
                  <a:outerShdw blurRad="38100" dist="38100" dir="2700000" algn="tl">
                    <a:srgbClr val="000000">
                      <a:alpha val="43137"/>
                    </a:srgbClr>
                  </a:outerShdw>
                </a:effectLst>
              </a:endParaRPr>
            </a:p>
          </p:txBody>
        </p:sp>
        <p:sp>
          <p:nvSpPr>
            <p:cNvPr id="55" name="Rounded Rectangle 54"/>
            <p:cNvSpPr/>
            <p:nvPr/>
          </p:nvSpPr>
          <p:spPr>
            <a:xfrm>
              <a:off x="5806113" y="5721675"/>
              <a:ext cx="2558875" cy="384321"/>
            </a:xfrm>
            <a:prstGeom prst="roundRect">
              <a:avLst>
                <a:gd name="adj" fmla="val 36494"/>
              </a:avLst>
            </a:prstGeom>
            <a:solidFill>
              <a:srgbClr val="83A343"/>
            </a:solidFill>
            <a:effectLst>
              <a:outerShdw blurRad="50800" dist="38100" dir="2700000" algn="tl" rotWithShape="0">
                <a:prstClr val="black">
                  <a:alpha val="66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sz="1300" b="1">
                <a:solidFill>
                  <a:prstClr val="white"/>
                </a:solidFill>
                <a:effectLst>
                  <a:outerShdw blurRad="38100" dist="38100" dir="2700000" algn="tl">
                    <a:srgbClr val="000000">
                      <a:alpha val="43137"/>
                    </a:srgbClr>
                  </a:outerShdw>
                </a:effectLst>
              </a:endParaRPr>
            </a:p>
          </p:txBody>
        </p:sp>
        <p:sp>
          <p:nvSpPr>
            <p:cNvPr id="57" name="TextBox 56"/>
            <p:cNvSpPr txBox="1"/>
            <p:nvPr/>
          </p:nvSpPr>
          <p:spPr>
            <a:xfrm>
              <a:off x="2493413" y="5277308"/>
              <a:ext cx="1442190" cy="438684"/>
            </a:xfrm>
            <a:prstGeom prst="rect">
              <a:avLst/>
            </a:prstGeom>
            <a:noFill/>
          </p:spPr>
          <p:txBody>
            <a:bodyPr wrap="square" rtlCol="0" anchor="ctr">
              <a:spAutoFit/>
            </a:bodyPr>
            <a:lstStyle/>
            <a:p>
              <a:pPr algn="ctr" fontAlgn="base">
                <a:lnSpc>
                  <a:spcPct val="75000"/>
                </a:lnSpc>
                <a:spcBef>
                  <a:spcPct val="0"/>
                </a:spcBef>
                <a:spcAft>
                  <a:spcPct val="0"/>
                </a:spcAft>
              </a:pPr>
              <a:r>
                <a:rPr lang="es-MX" sz="1000" b="1" dirty="0" smtClean="0">
                  <a:solidFill>
                    <a:srgbClr val="3E4D1F"/>
                  </a:solidFill>
                </a:rPr>
                <a:t>Aprendizaje Basado en Problemas (PBL)</a:t>
              </a:r>
              <a:endParaRPr lang="es-MX" sz="1000" b="1" dirty="0">
                <a:solidFill>
                  <a:srgbClr val="3E4D1F"/>
                </a:solidFill>
              </a:endParaRPr>
            </a:p>
          </p:txBody>
        </p:sp>
        <p:sp>
          <p:nvSpPr>
            <p:cNvPr id="58" name="TextBox 57"/>
            <p:cNvSpPr txBox="1"/>
            <p:nvPr/>
          </p:nvSpPr>
          <p:spPr>
            <a:xfrm>
              <a:off x="4066432" y="5277308"/>
              <a:ext cx="1581891" cy="438684"/>
            </a:xfrm>
            <a:prstGeom prst="rect">
              <a:avLst/>
            </a:prstGeom>
          </p:spPr>
          <p:txBody>
            <a:bodyPr wrap="square" rtlCol="0" anchor="ctr">
              <a:spAutoFit/>
            </a:bodyPr>
            <a:lstStyle/>
            <a:p>
              <a:pPr algn="ctr" fontAlgn="base">
                <a:lnSpc>
                  <a:spcPct val="75000"/>
                </a:lnSpc>
                <a:spcBef>
                  <a:spcPct val="0"/>
                </a:spcBef>
                <a:spcAft>
                  <a:spcPct val="0"/>
                </a:spcAft>
              </a:pPr>
              <a:r>
                <a:rPr lang="es-MX" sz="1000" b="1" dirty="0" smtClean="0">
                  <a:solidFill>
                    <a:srgbClr val="3E4D1F"/>
                  </a:solidFill>
                </a:rPr>
                <a:t>Aprendizaje Orientado a Proyectos (POL)</a:t>
              </a:r>
              <a:endParaRPr lang="es-MX" sz="1000" b="1" dirty="0">
                <a:solidFill>
                  <a:srgbClr val="3E4D1F"/>
                </a:solidFill>
              </a:endParaRPr>
            </a:p>
          </p:txBody>
        </p:sp>
        <p:sp>
          <p:nvSpPr>
            <p:cNvPr id="59" name="TextBox 58"/>
            <p:cNvSpPr txBox="1"/>
            <p:nvPr/>
          </p:nvSpPr>
          <p:spPr>
            <a:xfrm>
              <a:off x="5789548" y="5335030"/>
              <a:ext cx="1130692" cy="323240"/>
            </a:xfrm>
            <a:prstGeom prst="rect">
              <a:avLst/>
            </a:prstGeom>
            <a:noFill/>
          </p:spPr>
          <p:txBody>
            <a:bodyPr wrap="square" rtlCol="0" anchor="ctr">
              <a:spAutoFit/>
            </a:bodyPr>
            <a:lstStyle/>
            <a:p>
              <a:pPr algn="ctr" fontAlgn="base">
                <a:lnSpc>
                  <a:spcPct val="75000"/>
                </a:lnSpc>
                <a:spcBef>
                  <a:spcPct val="0"/>
                </a:spcBef>
                <a:spcAft>
                  <a:spcPct val="0"/>
                </a:spcAft>
              </a:pPr>
              <a:r>
                <a:rPr lang="es-MX" sz="1000" b="1" dirty="0" smtClean="0">
                  <a:solidFill>
                    <a:srgbClr val="3E4D1F"/>
                  </a:solidFill>
                </a:rPr>
                <a:t>Aprendizaje Colaborativo</a:t>
              </a:r>
              <a:endParaRPr lang="es-MX" sz="1000" b="1" dirty="0">
                <a:solidFill>
                  <a:srgbClr val="3E4D1F"/>
                </a:solidFill>
              </a:endParaRPr>
            </a:p>
          </p:txBody>
        </p:sp>
        <p:sp>
          <p:nvSpPr>
            <p:cNvPr id="60" name="TextBox 59"/>
            <p:cNvSpPr txBox="1"/>
            <p:nvPr/>
          </p:nvSpPr>
          <p:spPr>
            <a:xfrm>
              <a:off x="7034611" y="5335030"/>
              <a:ext cx="1264429" cy="323240"/>
            </a:xfrm>
            <a:prstGeom prst="rect">
              <a:avLst/>
            </a:prstGeom>
            <a:noFill/>
          </p:spPr>
          <p:txBody>
            <a:bodyPr wrap="square" rtlCol="0" anchor="ctr">
              <a:spAutoFit/>
            </a:bodyPr>
            <a:lstStyle/>
            <a:p>
              <a:pPr algn="ctr" fontAlgn="base">
                <a:lnSpc>
                  <a:spcPct val="75000"/>
                </a:lnSpc>
                <a:spcBef>
                  <a:spcPct val="0"/>
                </a:spcBef>
                <a:spcAft>
                  <a:spcPct val="0"/>
                </a:spcAft>
              </a:pPr>
              <a:r>
                <a:rPr lang="es-MX" sz="1000" b="1" dirty="0" smtClean="0">
                  <a:solidFill>
                    <a:srgbClr val="3E4D1F"/>
                  </a:solidFill>
                </a:rPr>
                <a:t>Método de Casos</a:t>
              </a:r>
              <a:endParaRPr lang="es-MX" sz="1000" b="1" dirty="0">
                <a:solidFill>
                  <a:srgbClr val="3E4D1F"/>
                </a:solidFill>
              </a:endParaRPr>
            </a:p>
          </p:txBody>
        </p:sp>
        <p:sp>
          <p:nvSpPr>
            <p:cNvPr id="61" name="TextBox 60"/>
            <p:cNvSpPr txBox="1"/>
            <p:nvPr/>
          </p:nvSpPr>
          <p:spPr>
            <a:xfrm>
              <a:off x="2614292" y="5805190"/>
              <a:ext cx="2874228" cy="260965"/>
            </a:xfrm>
            <a:prstGeom prst="rect">
              <a:avLst/>
            </a:prstGeom>
            <a:noFill/>
          </p:spPr>
          <p:txBody>
            <a:bodyPr wrap="square" rtlCol="0">
              <a:spAutoFit/>
            </a:bodyPr>
            <a:lstStyle/>
            <a:p>
              <a:pPr algn="ctr" fontAlgn="base">
                <a:lnSpc>
                  <a:spcPct val="75000"/>
                </a:lnSpc>
                <a:spcBef>
                  <a:spcPct val="0"/>
                </a:spcBef>
                <a:spcAft>
                  <a:spcPct val="0"/>
                </a:spcAft>
              </a:pPr>
              <a:r>
                <a:rPr lang="es-MX" sz="1400" b="1" dirty="0" smtClean="0">
                  <a:solidFill>
                    <a:srgbClr val="3E4D1F"/>
                  </a:solidFill>
                </a:rPr>
                <a:t>Actividades Individuales</a:t>
              </a:r>
              <a:endParaRPr lang="es-MX" sz="1400" b="1" dirty="0">
                <a:solidFill>
                  <a:srgbClr val="3E4D1F"/>
                </a:solidFill>
              </a:endParaRPr>
            </a:p>
          </p:txBody>
        </p:sp>
        <p:sp>
          <p:nvSpPr>
            <p:cNvPr id="62" name="TextBox 61"/>
            <p:cNvSpPr txBox="1"/>
            <p:nvPr/>
          </p:nvSpPr>
          <p:spPr>
            <a:xfrm>
              <a:off x="5758430" y="5805190"/>
              <a:ext cx="2654242" cy="260965"/>
            </a:xfrm>
            <a:prstGeom prst="rect">
              <a:avLst/>
            </a:prstGeom>
            <a:noFill/>
          </p:spPr>
          <p:txBody>
            <a:bodyPr wrap="square" rtlCol="0">
              <a:spAutoFit/>
            </a:bodyPr>
            <a:lstStyle/>
            <a:p>
              <a:pPr algn="ctr" fontAlgn="base">
                <a:lnSpc>
                  <a:spcPct val="75000"/>
                </a:lnSpc>
                <a:spcBef>
                  <a:spcPct val="0"/>
                </a:spcBef>
                <a:spcAft>
                  <a:spcPct val="0"/>
                </a:spcAft>
              </a:pPr>
              <a:r>
                <a:rPr lang="es-MX" sz="1400" b="1" dirty="0" smtClean="0">
                  <a:solidFill>
                    <a:srgbClr val="3E4D1F"/>
                  </a:solidFill>
                </a:rPr>
                <a:t>Actividades Colaborativas</a:t>
              </a:r>
              <a:endParaRPr lang="es-MX" sz="1400" b="1" dirty="0">
                <a:solidFill>
                  <a:srgbClr val="3E4D1F"/>
                </a:solidFill>
              </a:endParaRPr>
            </a:p>
          </p:txBody>
        </p:sp>
        <p:sp>
          <p:nvSpPr>
            <p:cNvPr id="136" name="TextBox 135"/>
            <p:cNvSpPr txBox="1"/>
            <p:nvPr/>
          </p:nvSpPr>
          <p:spPr>
            <a:xfrm>
              <a:off x="8531918" y="5502483"/>
              <a:ext cx="1497015" cy="403731"/>
            </a:xfrm>
            <a:prstGeom prst="rect">
              <a:avLst/>
            </a:prstGeom>
            <a:noFill/>
            <a:effectLst/>
          </p:spPr>
          <p:txBody>
            <a:bodyPr wrap="square" rtlCol="0">
              <a:spAutoFit/>
            </a:bodyPr>
            <a:lstStyle/>
            <a:p>
              <a:pPr fontAlgn="base">
                <a:lnSpc>
                  <a:spcPct val="70000"/>
                </a:lnSpc>
                <a:spcBef>
                  <a:spcPct val="0"/>
                </a:spcBef>
                <a:spcAft>
                  <a:spcPct val="0"/>
                </a:spcAft>
              </a:pPr>
              <a:r>
                <a:rPr lang="es-MX" sz="1400" b="1" dirty="0" smtClean="0">
                  <a:solidFill>
                    <a:srgbClr val="3E4D1F"/>
                  </a:solidFill>
                </a:rPr>
                <a:t>Recursos de Aprendizaje</a:t>
              </a:r>
              <a:endParaRPr lang="es-MX" sz="1400" b="1" dirty="0">
                <a:solidFill>
                  <a:srgbClr val="3E4D1F"/>
                </a:solidFill>
              </a:endParaRPr>
            </a:p>
          </p:txBody>
        </p:sp>
      </p:grpSp>
      <p:sp>
        <p:nvSpPr>
          <p:cNvPr id="5" name="Title 4"/>
          <p:cNvSpPr>
            <a:spLocks noGrp="1"/>
          </p:cNvSpPr>
          <p:nvPr>
            <p:ph type="title"/>
          </p:nvPr>
        </p:nvSpPr>
        <p:spPr>
          <a:xfrm>
            <a:off x="160337" y="76200"/>
            <a:ext cx="7993063" cy="498598"/>
          </a:xfrm>
        </p:spPr>
        <p:txBody>
          <a:bodyPr/>
          <a:lstStyle/>
          <a:p>
            <a:r>
              <a:rPr lang="es-MX" sz="3600" dirty="0"/>
              <a:t>M</a:t>
            </a:r>
            <a:r>
              <a:rPr lang="es-MX" sz="3600" dirty="0" smtClean="0"/>
              <a:t>odelo educativo</a:t>
            </a:r>
            <a:endParaRPr lang="es-MX" sz="3600" dirty="0"/>
          </a:p>
        </p:txBody>
      </p:sp>
      <p:sp>
        <p:nvSpPr>
          <p:cNvPr id="4" name="TextBox 3"/>
          <p:cNvSpPr txBox="1"/>
          <p:nvPr/>
        </p:nvSpPr>
        <p:spPr>
          <a:xfrm>
            <a:off x="10786" y="2689756"/>
            <a:ext cx="1056014" cy="523220"/>
          </a:xfrm>
          <a:prstGeom prst="rect">
            <a:avLst/>
          </a:prstGeom>
          <a:noFill/>
          <a:ln>
            <a:noFill/>
          </a:ln>
        </p:spPr>
        <p:txBody>
          <a:bodyPr wrap="square" rtlCol="0">
            <a:spAutoFit/>
          </a:bodyPr>
          <a:lstStyle/>
          <a:p>
            <a:pPr algn="ctr"/>
            <a:r>
              <a:rPr lang="es-MX" sz="1400" b="1" dirty="0" smtClean="0"/>
              <a:t>Modelo Educativo</a:t>
            </a:r>
            <a:endParaRPr lang="es-MX" sz="1400" b="1" dirty="0"/>
          </a:p>
        </p:txBody>
      </p:sp>
      <p:sp>
        <p:nvSpPr>
          <p:cNvPr id="178" name="TextBox 177"/>
          <p:cNvSpPr txBox="1"/>
          <p:nvPr/>
        </p:nvSpPr>
        <p:spPr>
          <a:xfrm>
            <a:off x="71750" y="874861"/>
            <a:ext cx="595035" cy="369332"/>
          </a:xfrm>
          <a:prstGeom prst="rect">
            <a:avLst/>
          </a:prstGeom>
          <a:noFill/>
          <a:ln>
            <a:noFill/>
          </a:ln>
        </p:spPr>
        <p:txBody>
          <a:bodyPr wrap="none" rtlCol="0">
            <a:spAutoFit/>
          </a:bodyPr>
          <a:lstStyle/>
          <a:p>
            <a:pPr algn="ctr"/>
            <a:r>
              <a:rPr lang="es-MX" sz="1800" b="1" dirty="0" smtClean="0"/>
              <a:t>TICs</a:t>
            </a:r>
            <a:endParaRPr lang="es-MX" sz="1800" b="1" dirty="0"/>
          </a:p>
        </p:txBody>
      </p:sp>
      <p:sp>
        <p:nvSpPr>
          <p:cNvPr id="179" name="TextBox 178"/>
          <p:cNvSpPr txBox="1"/>
          <p:nvPr/>
        </p:nvSpPr>
        <p:spPr>
          <a:xfrm>
            <a:off x="287775" y="6165304"/>
            <a:ext cx="595035" cy="369332"/>
          </a:xfrm>
          <a:prstGeom prst="rect">
            <a:avLst/>
          </a:prstGeom>
          <a:noFill/>
          <a:ln>
            <a:noFill/>
          </a:ln>
        </p:spPr>
        <p:txBody>
          <a:bodyPr wrap="none" rtlCol="0">
            <a:spAutoFit/>
          </a:bodyPr>
          <a:lstStyle/>
          <a:p>
            <a:pPr algn="ctr"/>
            <a:r>
              <a:rPr lang="es-MX" sz="1800" b="1" dirty="0" smtClean="0"/>
              <a:t>TICs</a:t>
            </a:r>
            <a:endParaRPr lang="es-MX" sz="1800" b="1" dirty="0"/>
          </a:p>
        </p:txBody>
      </p:sp>
      <p:sp>
        <p:nvSpPr>
          <p:cNvPr id="180" name="TextBox 179"/>
          <p:cNvSpPr txBox="1"/>
          <p:nvPr/>
        </p:nvSpPr>
        <p:spPr>
          <a:xfrm>
            <a:off x="-40524" y="5229200"/>
            <a:ext cx="1012124" cy="830997"/>
          </a:xfrm>
          <a:prstGeom prst="rect">
            <a:avLst/>
          </a:prstGeom>
          <a:noFill/>
          <a:ln>
            <a:noFill/>
          </a:ln>
        </p:spPr>
        <p:txBody>
          <a:bodyPr wrap="square" rtlCol="0">
            <a:spAutoFit/>
          </a:bodyPr>
          <a:lstStyle/>
          <a:p>
            <a:pPr algn="ctr"/>
            <a:r>
              <a:rPr lang="es-MX" sz="1200" b="1" dirty="0" smtClean="0"/>
              <a:t>Estrategias de enseñanza-aprendizaje</a:t>
            </a:r>
            <a:endParaRPr lang="es-MX" sz="1200" b="1" dirty="0"/>
          </a:p>
        </p:txBody>
      </p:sp>
      <p:cxnSp>
        <p:nvCxnSpPr>
          <p:cNvPr id="6" name="Straight Arrow Connector 5"/>
          <p:cNvCxnSpPr/>
          <p:nvPr/>
        </p:nvCxnSpPr>
        <p:spPr bwMode="auto">
          <a:xfrm>
            <a:off x="957186" y="1059527"/>
            <a:ext cx="302446" cy="0"/>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182" name="Straight Arrow Connector 181"/>
          <p:cNvCxnSpPr/>
          <p:nvPr/>
        </p:nvCxnSpPr>
        <p:spPr bwMode="auto">
          <a:xfrm>
            <a:off x="971600" y="2996952"/>
            <a:ext cx="302446" cy="0"/>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183" name="Straight Arrow Connector 182"/>
          <p:cNvCxnSpPr/>
          <p:nvPr/>
        </p:nvCxnSpPr>
        <p:spPr bwMode="auto">
          <a:xfrm>
            <a:off x="986014" y="5589240"/>
            <a:ext cx="302446" cy="0"/>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184" name="Straight Arrow Connector 183"/>
          <p:cNvCxnSpPr/>
          <p:nvPr/>
        </p:nvCxnSpPr>
        <p:spPr bwMode="auto">
          <a:xfrm>
            <a:off x="1000428" y="6347409"/>
            <a:ext cx="302446" cy="0"/>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192" name="Straight Connector 191"/>
          <p:cNvCxnSpPr/>
          <p:nvPr/>
        </p:nvCxnSpPr>
        <p:spPr bwMode="auto">
          <a:xfrm>
            <a:off x="2846848" y="1052736"/>
            <a:ext cx="0" cy="251142"/>
          </a:xfrm>
          <a:prstGeom prst="line">
            <a:avLst/>
          </a:prstGeom>
          <a:noFill/>
          <a:ln w="38100" algn="ctr">
            <a:solidFill>
              <a:schemeClr val="accent1"/>
            </a:solidFill>
            <a:prstDash val="solid"/>
            <a:round/>
            <a:headEnd type="none" w="med" len="med"/>
            <a:tailEnd type="none" w="med" len="med"/>
          </a:ln>
        </p:spPr>
      </p:cxnSp>
      <p:cxnSp>
        <p:nvCxnSpPr>
          <p:cNvPr id="193" name="Straight Connector 192"/>
          <p:cNvCxnSpPr/>
          <p:nvPr/>
        </p:nvCxnSpPr>
        <p:spPr bwMode="auto">
          <a:xfrm>
            <a:off x="5264644" y="1124744"/>
            <a:ext cx="0" cy="251142"/>
          </a:xfrm>
          <a:prstGeom prst="line">
            <a:avLst/>
          </a:prstGeom>
          <a:noFill/>
          <a:ln w="38100" algn="ctr">
            <a:solidFill>
              <a:schemeClr val="accent1"/>
            </a:solidFill>
            <a:prstDash val="solid"/>
            <a:round/>
            <a:headEnd type="none" w="med" len="med"/>
            <a:tailEnd type="none" w="med" len="med"/>
          </a:ln>
        </p:spPr>
      </p:cxnSp>
      <p:cxnSp>
        <p:nvCxnSpPr>
          <p:cNvPr id="194" name="Straight Connector 193"/>
          <p:cNvCxnSpPr/>
          <p:nvPr/>
        </p:nvCxnSpPr>
        <p:spPr bwMode="auto">
          <a:xfrm>
            <a:off x="6504786" y="1196752"/>
            <a:ext cx="0" cy="126594"/>
          </a:xfrm>
          <a:prstGeom prst="line">
            <a:avLst/>
          </a:prstGeom>
          <a:noFill/>
          <a:ln w="38100" algn="ctr">
            <a:solidFill>
              <a:schemeClr val="accent1"/>
            </a:solidFill>
            <a:prstDash val="solid"/>
            <a:round/>
            <a:headEnd type="none" w="med" len="med"/>
            <a:tailEnd type="none" w="med" len="med"/>
          </a:ln>
        </p:spPr>
      </p:cxnSp>
      <p:sp>
        <p:nvSpPr>
          <p:cNvPr id="181" name="Rounded Rectangle 180"/>
          <p:cNvSpPr/>
          <p:nvPr/>
        </p:nvSpPr>
        <p:spPr bwMode="auto">
          <a:xfrm>
            <a:off x="2448272" y="718331"/>
            <a:ext cx="755576" cy="482438"/>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MX" sz="1000" b="0" i="0" u="none" strike="noStrike" cap="none" normalizeH="0" baseline="0" dirty="0" smtClean="0">
                <a:ln>
                  <a:noFill/>
                </a:ln>
                <a:solidFill>
                  <a:schemeClr val="tx1"/>
                </a:solidFill>
                <a:effectLst/>
              </a:rPr>
              <a:t>Recursos multimedia</a:t>
            </a:r>
          </a:p>
        </p:txBody>
      </p:sp>
      <p:sp>
        <p:nvSpPr>
          <p:cNvPr id="185" name="Rounded Rectangle 184"/>
          <p:cNvSpPr/>
          <p:nvPr/>
        </p:nvSpPr>
        <p:spPr bwMode="auto">
          <a:xfrm>
            <a:off x="3556626" y="718331"/>
            <a:ext cx="943366" cy="482438"/>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MX" sz="1000" b="0" i="0" u="none" strike="noStrike" cap="none" normalizeH="0" baseline="0" dirty="0" smtClean="0">
                <a:ln>
                  <a:noFill/>
                </a:ln>
                <a:solidFill>
                  <a:schemeClr val="tx1"/>
                </a:solidFill>
                <a:effectLst/>
              </a:rPr>
              <a:t>Conferencias y Congresos</a:t>
            </a:r>
          </a:p>
        </p:txBody>
      </p:sp>
      <p:sp>
        <p:nvSpPr>
          <p:cNvPr id="187" name="Rounded Rectangle 186"/>
          <p:cNvSpPr/>
          <p:nvPr/>
        </p:nvSpPr>
        <p:spPr bwMode="auto">
          <a:xfrm>
            <a:off x="4805161" y="718331"/>
            <a:ext cx="918967" cy="482438"/>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MX" sz="1000" b="0" i="0" u="none" strike="noStrike" cap="none" normalizeH="0" baseline="0" dirty="0" smtClean="0">
                <a:ln>
                  <a:noFill/>
                </a:ln>
                <a:solidFill>
                  <a:schemeClr val="tx1"/>
                </a:solidFill>
                <a:effectLst/>
              </a:rPr>
              <a:t>Comunidades de aprendizaje</a:t>
            </a:r>
          </a:p>
        </p:txBody>
      </p:sp>
      <p:sp>
        <p:nvSpPr>
          <p:cNvPr id="190" name="Rounded Rectangle 189"/>
          <p:cNvSpPr/>
          <p:nvPr/>
        </p:nvSpPr>
        <p:spPr bwMode="auto">
          <a:xfrm>
            <a:off x="6084168" y="718331"/>
            <a:ext cx="841237" cy="482438"/>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MX" sz="900" dirty="0" smtClean="0">
                <a:solidFill>
                  <a:schemeClr val="tx1"/>
                </a:solidFill>
              </a:rPr>
              <a:t>Laboratorios aplicados</a:t>
            </a:r>
            <a:endParaRPr kumimoji="0" lang="es-MX" sz="900" b="0" i="0" u="none" strike="noStrike" cap="none" normalizeH="0" baseline="0" dirty="0" smtClean="0">
              <a:ln>
                <a:noFill/>
              </a:ln>
              <a:solidFill>
                <a:schemeClr val="tx1"/>
              </a:solidFill>
              <a:effectLst/>
            </a:endParaRPr>
          </a:p>
        </p:txBody>
      </p:sp>
      <p:sp>
        <p:nvSpPr>
          <p:cNvPr id="176" name="Round Same Side Corner Rectangle 175"/>
          <p:cNvSpPr/>
          <p:nvPr/>
        </p:nvSpPr>
        <p:spPr bwMode="auto">
          <a:xfrm rot="10800000">
            <a:off x="3305104" y="1302644"/>
            <a:ext cx="2956923" cy="338474"/>
          </a:xfrm>
          <a:prstGeom prst="round2SameRect">
            <a:avLst>
              <a:gd name="adj1" fmla="val 35265"/>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76782" tIns="38391" rIns="76782" bIns="38391"/>
          <a:lstStyle/>
          <a:p>
            <a:pPr>
              <a:defRPr/>
            </a:pPr>
            <a:endParaRPr lang="es-MX">
              <a:solidFill>
                <a:prstClr val="black"/>
              </a:solidFill>
            </a:endParaRPr>
          </a:p>
        </p:txBody>
      </p:sp>
      <p:sp>
        <p:nvSpPr>
          <p:cNvPr id="177" name="TextBox 176"/>
          <p:cNvSpPr txBox="1"/>
          <p:nvPr/>
        </p:nvSpPr>
        <p:spPr>
          <a:xfrm>
            <a:off x="3724937" y="1302644"/>
            <a:ext cx="2043914" cy="277587"/>
          </a:xfrm>
          <a:prstGeom prst="rect">
            <a:avLst/>
          </a:prstGeom>
          <a:noFill/>
          <a:effectLst>
            <a:outerShdw blurRad="50800" dist="38100" dir="2700000" algn="tl" rotWithShape="0">
              <a:prstClr val="black">
                <a:alpha val="40000"/>
              </a:prstClr>
            </a:outerShdw>
          </a:effectLst>
        </p:spPr>
        <p:txBody>
          <a:bodyPr wrap="square" lIns="76782" tIns="38391" rIns="76782" bIns="38391" rtlCol="0">
            <a:spAutoFit/>
          </a:bodyPr>
          <a:lstStyle/>
          <a:p>
            <a:pPr algn="ctr" fontAlgn="base">
              <a:spcBef>
                <a:spcPct val="0"/>
              </a:spcBef>
              <a:spcAft>
                <a:spcPct val="0"/>
              </a:spcAft>
            </a:pPr>
            <a:r>
              <a:rPr lang="es-MX" sz="1300" b="1" dirty="0" smtClean="0">
                <a:solidFill>
                  <a:schemeClr val="bg1"/>
                </a:solidFill>
                <a:effectLst>
                  <a:outerShdw blurRad="38100" dist="38100" dir="2700000" algn="tl">
                    <a:srgbClr val="000000">
                      <a:alpha val="43137"/>
                    </a:srgbClr>
                  </a:outerShdw>
                </a:effectLst>
              </a:rPr>
              <a:t>Tecnología Educativa</a:t>
            </a:r>
            <a:endParaRPr lang="es-MX" sz="1300" b="1" dirty="0">
              <a:solidFill>
                <a:schemeClr val="bg1"/>
              </a:solidFill>
              <a:effectLst>
                <a:outerShdw blurRad="38100" dist="38100" dir="2700000" algn="tl">
                  <a:srgbClr val="000000">
                    <a:alpha val="43137"/>
                  </a:srgbClr>
                </a:outerShdw>
              </a:effectLst>
            </a:endParaRPr>
          </a:p>
        </p:txBody>
      </p:sp>
      <p:pic>
        <p:nvPicPr>
          <p:cNvPr id="195" name="Picture 1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40365" y="1752600"/>
            <a:ext cx="5727979" cy="3131295"/>
          </a:xfrm>
          <a:prstGeom prst="rect">
            <a:avLst/>
          </a:prstGeom>
          <a:noFill/>
          <a:ln w="9525">
            <a:noFill/>
            <a:miter lim="800000"/>
            <a:headEnd/>
            <a:tailEnd/>
          </a:ln>
        </p:spPr>
      </p:pic>
      <p:sp>
        <p:nvSpPr>
          <p:cNvPr id="196" name="Rectangle 195"/>
          <p:cNvSpPr/>
          <p:nvPr/>
        </p:nvSpPr>
        <p:spPr bwMode="auto">
          <a:xfrm rot="5400000">
            <a:off x="2407453" y="1104261"/>
            <a:ext cx="532717" cy="1956520"/>
          </a:xfrm>
          <a:prstGeom prst="rect">
            <a:avLst/>
          </a:prstGeom>
          <a:solidFill>
            <a:srgbClr val="C8A200"/>
          </a:solidFill>
          <a:ln w="9525" cap="flat" cmpd="sng" algn="ctr">
            <a:noFill/>
            <a:prstDash val="solid"/>
            <a:round/>
            <a:headEnd type="none" w="med" len="med"/>
            <a:tailEnd type="none" w="med" len="med"/>
          </a:ln>
          <a:effectLst/>
        </p:spPr>
        <p:txBody>
          <a:bodyPr lIns="76782" tIns="38391" rIns="76782" bIns="38391"/>
          <a:lstStyle/>
          <a:p>
            <a:pPr>
              <a:defRPr/>
            </a:pPr>
            <a:endParaRPr lang="es-MX">
              <a:solidFill>
                <a:prstClr val="black"/>
              </a:solidFill>
            </a:endParaRPr>
          </a:p>
        </p:txBody>
      </p:sp>
      <p:sp>
        <p:nvSpPr>
          <p:cNvPr id="11" name="TextBox 10"/>
          <p:cNvSpPr txBox="1"/>
          <p:nvPr/>
        </p:nvSpPr>
        <p:spPr>
          <a:xfrm>
            <a:off x="1907704" y="2071881"/>
            <a:ext cx="1727332" cy="307777"/>
          </a:xfrm>
          <a:prstGeom prst="rect">
            <a:avLst/>
          </a:prstGeom>
          <a:noFill/>
        </p:spPr>
        <p:txBody>
          <a:bodyPr wrap="none" rtlCol="0">
            <a:spAutoFit/>
          </a:bodyPr>
          <a:lstStyle/>
          <a:p>
            <a:r>
              <a:rPr lang="es-MX" sz="1400" dirty="0" smtClean="0">
                <a:effectLst>
                  <a:glow rad="228600">
                    <a:schemeClr val="bg2">
                      <a:lumMod val="85000"/>
                      <a:lumOff val="15000"/>
                      <a:alpha val="40000"/>
                    </a:schemeClr>
                  </a:glow>
                </a:effectLst>
              </a:rPr>
              <a:t>Plataforma Educativa</a:t>
            </a:r>
            <a:endParaRPr lang="es-MX" sz="1400" dirty="0">
              <a:effectLst>
                <a:glow rad="228600">
                  <a:schemeClr val="bg2">
                    <a:lumMod val="85000"/>
                    <a:lumOff val="15000"/>
                    <a:alpha val="40000"/>
                  </a:schemeClr>
                </a:glow>
              </a:effectLst>
            </a:endParaRPr>
          </a:p>
        </p:txBody>
      </p:sp>
      <p:sp>
        <p:nvSpPr>
          <p:cNvPr id="199" name="Rectangle 198"/>
          <p:cNvSpPr/>
          <p:nvPr/>
        </p:nvSpPr>
        <p:spPr bwMode="auto">
          <a:xfrm rot="5400000">
            <a:off x="6354471" y="2447990"/>
            <a:ext cx="1130454" cy="1695666"/>
          </a:xfrm>
          <a:prstGeom prst="rect">
            <a:avLst/>
          </a:prstGeom>
          <a:solidFill>
            <a:srgbClr val="C8A200"/>
          </a:solidFill>
          <a:ln w="9525" cap="flat" cmpd="sng" algn="ctr">
            <a:noFill/>
            <a:prstDash val="solid"/>
            <a:round/>
            <a:headEnd type="none" w="med" len="med"/>
            <a:tailEnd type="none" w="med" len="med"/>
          </a:ln>
          <a:effectLst/>
        </p:spPr>
        <p:txBody>
          <a:bodyPr lIns="76782" tIns="38391" rIns="76782" bIns="38391"/>
          <a:lstStyle/>
          <a:p>
            <a:pPr>
              <a:defRPr/>
            </a:pPr>
            <a:endParaRPr lang="es-MX">
              <a:solidFill>
                <a:prstClr val="black"/>
              </a:solidFill>
            </a:endParaRPr>
          </a:p>
        </p:txBody>
      </p:sp>
      <p:sp>
        <p:nvSpPr>
          <p:cNvPr id="197" name="TextBox 196"/>
          <p:cNvSpPr txBox="1"/>
          <p:nvPr/>
        </p:nvSpPr>
        <p:spPr>
          <a:xfrm>
            <a:off x="6152047" y="2938762"/>
            <a:ext cx="1673243" cy="307777"/>
          </a:xfrm>
          <a:prstGeom prst="rect">
            <a:avLst/>
          </a:prstGeom>
          <a:solidFill>
            <a:srgbClr val="C8A200"/>
          </a:solidFill>
        </p:spPr>
        <p:txBody>
          <a:bodyPr wrap="square" rtlCol="0">
            <a:spAutoFit/>
          </a:bodyPr>
          <a:lstStyle/>
          <a:p>
            <a:r>
              <a:rPr lang="es-MX" sz="1400" dirty="0" smtClean="0">
                <a:effectLst>
                  <a:glow rad="228600">
                    <a:schemeClr val="bg2">
                      <a:lumMod val="85000"/>
                      <a:lumOff val="15000"/>
                      <a:alpha val="40000"/>
                    </a:schemeClr>
                  </a:glow>
                </a:effectLst>
              </a:rPr>
              <a:t>Tutores y expertos</a:t>
            </a:r>
            <a:endParaRPr lang="es-MX" sz="1400" dirty="0">
              <a:effectLst>
                <a:glow rad="228600">
                  <a:schemeClr val="bg2">
                    <a:lumMod val="85000"/>
                    <a:lumOff val="15000"/>
                    <a:alpha val="40000"/>
                  </a:schemeClr>
                </a:glow>
              </a:effectLst>
            </a:endParaRPr>
          </a:p>
        </p:txBody>
      </p:sp>
      <p:pic>
        <p:nvPicPr>
          <p:cNvPr id="198" name="Picture 5" descr="E:\UV-L00534529\Laboral\En proceso\UV\PLP\Consejo\prof_titMa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52047" y="3303512"/>
            <a:ext cx="580193" cy="606860"/>
          </a:xfrm>
          <a:prstGeom prst="rect">
            <a:avLst/>
          </a:prstGeom>
          <a:ln>
            <a:noFill/>
          </a:ln>
          <a:effectLst/>
        </p:spPr>
      </p:pic>
      <p:pic>
        <p:nvPicPr>
          <p:cNvPr id="200" name="Picture 19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06852" y="3303512"/>
            <a:ext cx="525025" cy="647850"/>
          </a:xfrm>
          <a:prstGeom prst="ellipse">
            <a:avLst/>
          </a:prstGeom>
          <a:ln>
            <a:noFill/>
          </a:ln>
          <a:effectLst/>
        </p:spPr>
      </p:pic>
      <p:sp>
        <p:nvSpPr>
          <p:cNvPr id="201" name="TextBox 200"/>
          <p:cNvSpPr txBox="1"/>
          <p:nvPr/>
        </p:nvSpPr>
        <p:spPr>
          <a:xfrm>
            <a:off x="2555775" y="3951362"/>
            <a:ext cx="1169161" cy="307777"/>
          </a:xfrm>
          <a:prstGeom prst="rect">
            <a:avLst/>
          </a:prstGeom>
          <a:solidFill>
            <a:srgbClr val="C8A200"/>
          </a:solidFill>
        </p:spPr>
        <p:txBody>
          <a:bodyPr wrap="square" rtlCol="0">
            <a:spAutoFit/>
          </a:bodyPr>
          <a:lstStyle/>
          <a:p>
            <a:r>
              <a:rPr lang="es-MX" sz="1400" dirty="0" smtClean="0">
                <a:effectLst>
                  <a:glow rad="228600">
                    <a:schemeClr val="bg2">
                      <a:lumMod val="85000"/>
                      <a:lumOff val="15000"/>
                      <a:alpha val="40000"/>
                    </a:schemeClr>
                  </a:glow>
                </a:effectLst>
              </a:rPr>
              <a:t>Practicantes </a:t>
            </a:r>
            <a:endParaRPr lang="es-MX" sz="1400" dirty="0">
              <a:effectLst>
                <a:glow rad="228600">
                  <a:schemeClr val="bg2">
                    <a:lumMod val="85000"/>
                    <a:lumOff val="15000"/>
                    <a:alpha val="40000"/>
                  </a:schemeClr>
                </a:glow>
              </a:effectLst>
            </a:endParaRPr>
          </a:p>
        </p:txBody>
      </p:sp>
      <p:sp>
        <p:nvSpPr>
          <p:cNvPr id="2" name="Rounded Rectangle 1"/>
          <p:cNvSpPr/>
          <p:nvPr/>
        </p:nvSpPr>
        <p:spPr bwMode="auto">
          <a:xfrm>
            <a:off x="3652072" y="2871161"/>
            <a:ext cx="1021026" cy="457200"/>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ts val="800"/>
              </a:lnSpc>
              <a:spcBef>
                <a:spcPct val="0"/>
              </a:spcBef>
              <a:spcAft>
                <a:spcPct val="0"/>
              </a:spcAft>
              <a:buClrTx/>
              <a:buSzTx/>
              <a:buFontTx/>
              <a:buNone/>
              <a:tabLst/>
            </a:pPr>
            <a:r>
              <a:rPr lang="es-MX" sz="1200" b="1" dirty="0" smtClean="0">
                <a:solidFill>
                  <a:schemeClr val="bg1"/>
                </a:solidFill>
              </a:rPr>
              <a:t>Interacción de los </a:t>
            </a:r>
          </a:p>
          <a:p>
            <a:pPr marL="0" marR="0" indent="0" algn="ctr" defTabSz="914400" rtl="0" eaLnBrk="0" fontAlgn="base" latinLnBrk="0" hangingPunct="0">
              <a:lnSpc>
                <a:spcPts val="800"/>
              </a:lnSpc>
              <a:spcBef>
                <a:spcPct val="0"/>
              </a:spcBef>
              <a:spcAft>
                <a:spcPct val="0"/>
              </a:spcAft>
              <a:buClrTx/>
              <a:buSzTx/>
              <a:buFontTx/>
              <a:buNone/>
              <a:tabLst/>
            </a:pPr>
            <a:r>
              <a:rPr kumimoji="0" lang="es-MX" sz="1200" b="1" i="0" u="none" strike="noStrike" cap="none" normalizeH="0" baseline="0" dirty="0" smtClean="0">
                <a:ln>
                  <a:noFill/>
                </a:ln>
                <a:solidFill>
                  <a:schemeClr val="bg1"/>
                </a:solidFill>
                <a:effectLst/>
              </a:rPr>
              <a:t>Participantes</a:t>
            </a:r>
          </a:p>
        </p:txBody>
      </p:sp>
      <p:sp>
        <p:nvSpPr>
          <p:cNvPr id="68" name="TextBox 67"/>
          <p:cNvSpPr txBox="1"/>
          <p:nvPr/>
        </p:nvSpPr>
        <p:spPr>
          <a:xfrm>
            <a:off x="5577809" y="4509120"/>
            <a:ext cx="1992526" cy="461665"/>
          </a:xfrm>
          <a:prstGeom prst="rect">
            <a:avLst/>
          </a:prstGeom>
          <a:solidFill>
            <a:srgbClr val="C8A200"/>
          </a:solidFill>
        </p:spPr>
        <p:txBody>
          <a:bodyPr wrap="square" rtlCol="0">
            <a:spAutoFit/>
          </a:bodyPr>
          <a:lstStyle/>
          <a:p>
            <a:r>
              <a:rPr lang="es-MX" sz="1200" dirty="0" smtClean="0">
                <a:effectLst>
                  <a:glow rad="228600">
                    <a:schemeClr val="bg2">
                      <a:lumMod val="85000"/>
                      <a:lumOff val="15000"/>
                      <a:alpha val="40000"/>
                    </a:schemeClr>
                  </a:glow>
                </a:effectLst>
              </a:rPr>
              <a:t>Grupos de discusión y comunidades de aprendizaje</a:t>
            </a:r>
            <a:endParaRPr lang="es-MX" sz="1200" dirty="0">
              <a:effectLst>
                <a:glow rad="228600">
                  <a:schemeClr val="bg2">
                    <a:lumMod val="85000"/>
                    <a:lumOff val="15000"/>
                    <a:alpha val="40000"/>
                  </a:schemeClr>
                </a:glow>
              </a:effectLst>
            </a:endParaRPr>
          </a:p>
        </p:txBody>
      </p:sp>
      <p:sp>
        <p:nvSpPr>
          <p:cNvPr id="69" name="TextBox 68"/>
          <p:cNvSpPr txBox="1"/>
          <p:nvPr/>
        </p:nvSpPr>
        <p:spPr>
          <a:xfrm>
            <a:off x="5508104" y="1743199"/>
            <a:ext cx="2061504" cy="461665"/>
          </a:xfrm>
          <a:prstGeom prst="rect">
            <a:avLst/>
          </a:prstGeom>
          <a:solidFill>
            <a:srgbClr val="C8A200"/>
          </a:solidFill>
        </p:spPr>
        <p:txBody>
          <a:bodyPr wrap="square" rtlCol="0">
            <a:spAutoFit/>
          </a:bodyPr>
          <a:lstStyle/>
          <a:p>
            <a:pPr algn="ctr"/>
            <a:r>
              <a:rPr lang="es-MX" sz="1200" dirty="0" smtClean="0">
                <a:effectLst>
                  <a:glow rad="228600">
                    <a:schemeClr val="bg2">
                      <a:lumMod val="85000"/>
                      <a:lumOff val="15000"/>
                      <a:alpha val="40000"/>
                    </a:schemeClr>
                  </a:glow>
                </a:effectLst>
              </a:rPr>
              <a:t>Estrategias de enseñanza-aprendizaje</a:t>
            </a:r>
            <a:endParaRPr lang="es-MX" sz="1200" dirty="0">
              <a:effectLst>
                <a:glow rad="228600">
                  <a:schemeClr val="bg2">
                    <a:lumMod val="85000"/>
                    <a:lumOff val="15000"/>
                    <a:alpha val="40000"/>
                  </a:schemeClr>
                </a:glow>
              </a:effectLst>
            </a:endParaRPr>
          </a:p>
        </p:txBody>
      </p:sp>
      <p:sp>
        <p:nvSpPr>
          <p:cNvPr id="70" name="TextBox 69"/>
          <p:cNvSpPr txBox="1"/>
          <p:nvPr/>
        </p:nvSpPr>
        <p:spPr>
          <a:xfrm>
            <a:off x="3635896" y="1700808"/>
            <a:ext cx="1604894" cy="276999"/>
          </a:xfrm>
          <a:prstGeom prst="rect">
            <a:avLst/>
          </a:prstGeom>
          <a:solidFill>
            <a:srgbClr val="C8A200"/>
          </a:solidFill>
        </p:spPr>
        <p:txBody>
          <a:bodyPr wrap="square" rtlCol="0">
            <a:spAutoFit/>
          </a:bodyPr>
          <a:lstStyle/>
          <a:p>
            <a:pPr algn="ctr"/>
            <a:r>
              <a:rPr lang="es-MX" sz="1200" dirty="0" smtClean="0">
                <a:effectLst>
                  <a:glow rad="228600">
                    <a:schemeClr val="bg2">
                      <a:lumMod val="85000"/>
                      <a:lumOff val="15000"/>
                      <a:alpha val="40000"/>
                    </a:schemeClr>
                  </a:glow>
                </a:effectLst>
              </a:rPr>
              <a:t>Contenidos</a:t>
            </a:r>
            <a:endParaRPr lang="es-MX" sz="1200" dirty="0">
              <a:effectLst>
                <a:glow rad="228600">
                  <a:schemeClr val="bg2">
                    <a:lumMod val="85000"/>
                    <a:lumOff val="15000"/>
                    <a:alpha val="40000"/>
                  </a:schemeClr>
                </a:glow>
              </a:effectLst>
            </a:endParaRPr>
          </a:p>
        </p:txBody>
      </p:sp>
      <p:sp>
        <p:nvSpPr>
          <p:cNvPr id="71" name="TextBox 70"/>
          <p:cNvSpPr txBox="1"/>
          <p:nvPr/>
        </p:nvSpPr>
        <p:spPr>
          <a:xfrm>
            <a:off x="1696953" y="3121223"/>
            <a:ext cx="1604894" cy="307777"/>
          </a:xfrm>
          <a:prstGeom prst="rect">
            <a:avLst/>
          </a:prstGeom>
          <a:solidFill>
            <a:srgbClr val="C8A200"/>
          </a:solidFill>
        </p:spPr>
        <p:txBody>
          <a:bodyPr wrap="square" rtlCol="0">
            <a:spAutoFit/>
          </a:bodyPr>
          <a:lstStyle/>
          <a:p>
            <a:pPr algn="ctr"/>
            <a:r>
              <a:rPr lang="es-MX" sz="1400" dirty="0" smtClean="0">
                <a:effectLst>
                  <a:glow rad="228600">
                    <a:schemeClr val="bg2">
                      <a:lumMod val="85000"/>
                      <a:lumOff val="15000"/>
                      <a:alpha val="40000"/>
                    </a:schemeClr>
                  </a:glow>
                </a:effectLst>
              </a:rPr>
              <a:t>Sistema Educativo</a:t>
            </a:r>
            <a:endParaRPr lang="es-MX" sz="1400" dirty="0">
              <a:effectLst>
                <a:glow rad="228600">
                  <a:schemeClr val="bg2">
                    <a:lumMod val="85000"/>
                    <a:lumOff val="15000"/>
                    <a:alpha val="40000"/>
                  </a:schemeClr>
                </a:glow>
              </a:effectLst>
            </a:endParaRPr>
          </a:p>
        </p:txBody>
      </p:sp>
      <p:sp>
        <p:nvSpPr>
          <p:cNvPr id="72" name="TextBox 71"/>
          <p:cNvSpPr txBox="1"/>
          <p:nvPr/>
        </p:nvSpPr>
        <p:spPr>
          <a:xfrm>
            <a:off x="4355976" y="4581128"/>
            <a:ext cx="1297418" cy="461665"/>
          </a:xfrm>
          <a:prstGeom prst="rect">
            <a:avLst/>
          </a:prstGeom>
          <a:solidFill>
            <a:srgbClr val="C8A200"/>
          </a:solidFill>
        </p:spPr>
        <p:txBody>
          <a:bodyPr wrap="square" rtlCol="0">
            <a:spAutoFit/>
          </a:bodyPr>
          <a:lstStyle/>
          <a:p>
            <a:pPr algn="ctr"/>
            <a:r>
              <a:rPr lang="es-MX" sz="1200" dirty="0" smtClean="0">
                <a:effectLst>
                  <a:glow rad="228600">
                    <a:schemeClr val="bg2">
                      <a:lumMod val="85000"/>
                      <a:lumOff val="15000"/>
                      <a:alpha val="40000"/>
                    </a:schemeClr>
                  </a:glow>
                </a:effectLst>
              </a:rPr>
              <a:t>Base de datos especializada</a:t>
            </a:r>
            <a:endParaRPr lang="es-MX" sz="1200" dirty="0">
              <a:effectLst>
                <a:glow rad="228600">
                  <a:schemeClr val="bg2">
                    <a:lumMod val="85000"/>
                    <a:lumOff val="15000"/>
                    <a:alpha val="40000"/>
                  </a:schemeClr>
                </a:glow>
              </a:effectLst>
            </a:endParaRPr>
          </a:p>
        </p:txBody>
      </p:sp>
      <p:sp>
        <p:nvSpPr>
          <p:cNvPr id="64" name="Slide Number Placeholder 1"/>
          <p:cNvSpPr>
            <a:spLocks noGrp="1"/>
          </p:cNvSpPr>
          <p:nvPr>
            <p:ph type="sldNum" sz="quarter" idx="4"/>
          </p:nvPr>
        </p:nvSpPr>
        <p:spPr>
          <a:xfrm>
            <a:off x="6553200" y="6356350"/>
            <a:ext cx="2133600" cy="365125"/>
          </a:xfrm>
        </p:spPr>
        <p:txBody>
          <a:bodyPr/>
          <a:lstStyle/>
          <a:p>
            <a:fld id="{DB09C58B-9000-45E6-ADB6-316584364E20}" type="slidenum">
              <a:rPr lang="es-MX" smtClean="0"/>
              <a:t>4</a:t>
            </a:fld>
            <a:endParaRPr lang="es-MX" dirty="0"/>
          </a:p>
        </p:txBody>
      </p:sp>
    </p:spTree>
    <p:extLst>
      <p:ext uri="{BB962C8B-B14F-4D97-AF65-F5344CB8AC3E}">
        <p14:creationId xmlns:p14="http://schemas.microsoft.com/office/powerpoint/2010/main" val="3469206093"/>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8382000" cy="1329595"/>
          </a:xfrm>
        </p:spPr>
        <p:txBody>
          <a:bodyPr/>
          <a:lstStyle/>
          <a:p>
            <a:r>
              <a:rPr lang="es-MX" dirty="0" smtClean="0"/>
              <a:t>Desarrollo de talento</a:t>
            </a:r>
            <a:br>
              <a:rPr lang="es-MX" dirty="0" smtClean="0"/>
            </a:br>
            <a:r>
              <a:rPr lang="es-MX" dirty="0" smtClean="0"/>
              <a:t>Programas de formación</a:t>
            </a:r>
            <a:endParaRPr lang="es-MX" dirty="0"/>
          </a:p>
        </p:txBody>
      </p:sp>
      <p:sp>
        <p:nvSpPr>
          <p:cNvPr id="5" name="Text Placeholder 4"/>
          <p:cNvSpPr>
            <a:spLocks noGrp="1"/>
          </p:cNvSpPr>
          <p:nvPr>
            <p:ph type="body" sz="quarter" idx="10"/>
          </p:nvPr>
        </p:nvSpPr>
        <p:spPr>
          <a:xfrm>
            <a:off x="381000" y="1903938"/>
            <a:ext cx="8382000" cy="4776692"/>
          </a:xfrm>
        </p:spPr>
        <p:txBody>
          <a:bodyPr/>
          <a:lstStyle/>
          <a:p>
            <a:pPr>
              <a:buFont typeface="Arial" pitchFamily="34" charset="0"/>
              <a:buChar char="•"/>
            </a:pPr>
            <a:r>
              <a:rPr lang="es-MX" dirty="0"/>
              <a:t>Administración </a:t>
            </a:r>
            <a:r>
              <a:rPr lang="es-MX" dirty="0" smtClean="0"/>
              <a:t>y gestión municipal </a:t>
            </a:r>
          </a:p>
          <a:p>
            <a:pPr>
              <a:buFont typeface="Arial" pitchFamily="34" charset="0"/>
              <a:buChar char="•"/>
            </a:pPr>
            <a:r>
              <a:rPr lang="es-MX" dirty="0" smtClean="0"/>
              <a:t>Finanzas públicas </a:t>
            </a:r>
          </a:p>
          <a:p>
            <a:pPr>
              <a:buFont typeface="Arial" pitchFamily="34" charset="0"/>
              <a:buChar char="•"/>
            </a:pPr>
            <a:r>
              <a:rPr lang="es-MX" dirty="0" smtClean="0"/>
              <a:t>Transparencia </a:t>
            </a:r>
          </a:p>
          <a:p>
            <a:pPr>
              <a:buFont typeface="Arial" pitchFamily="34" charset="0"/>
              <a:buChar char="•"/>
            </a:pPr>
            <a:r>
              <a:rPr lang="es-MX" dirty="0" smtClean="0"/>
              <a:t>Seguridad</a:t>
            </a:r>
          </a:p>
          <a:p>
            <a:pPr>
              <a:buFont typeface="Arial" pitchFamily="34" charset="0"/>
              <a:buChar char="•"/>
            </a:pPr>
            <a:r>
              <a:rPr lang="es-MX" dirty="0" smtClean="0"/>
              <a:t>Cambio climático </a:t>
            </a:r>
          </a:p>
          <a:p>
            <a:pPr>
              <a:buFont typeface="Arial" pitchFamily="34" charset="0"/>
              <a:buChar char="•"/>
            </a:pPr>
            <a:r>
              <a:rPr lang="es-MX" dirty="0" smtClean="0"/>
              <a:t>Asociaciones público-privadas</a:t>
            </a:r>
          </a:p>
          <a:p>
            <a:pPr>
              <a:buFont typeface="Arial" pitchFamily="34" charset="0"/>
              <a:buChar char="•"/>
            </a:pPr>
            <a:r>
              <a:rPr lang="es-MX" dirty="0" smtClean="0"/>
              <a:t>Mercadotecnia política</a:t>
            </a:r>
          </a:p>
          <a:p>
            <a:pPr>
              <a:buFont typeface="Arial" pitchFamily="34" charset="0"/>
              <a:buChar char="•"/>
            </a:pPr>
            <a:r>
              <a:rPr lang="es-MX" dirty="0" smtClean="0"/>
              <a:t>Políticas de Innovación y gestión tecnológica</a:t>
            </a:r>
          </a:p>
          <a:p>
            <a:pPr>
              <a:buFont typeface="Arial" pitchFamily="34" charset="0"/>
              <a:buChar char="•"/>
            </a:pPr>
            <a:endParaRPr lang="es-MX" dirty="0"/>
          </a:p>
        </p:txBody>
      </p:sp>
      <p:sp>
        <p:nvSpPr>
          <p:cNvPr id="3" name="Slide Number Placeholder 2"/>
          <p:cNvSpPr>
            <a:spLocks noGrp="1"/>
          </p:cNvSpPr>
          <p:nvPr>
            <p:ph type="sldNum" sz="quarter" idx="4"/>
          </p:nvPr>
        </p:nvSpPr>
        <p:spPr/>
        <p:txBody>
          <a:bodyPr/>
          <a:lstStyle/>
          <a:p>
            <a:fld id="{DB09C58B-9000-45E6-ADB6-316584364E20}" type="slidenum">
              <a:rPr lang="es-MX" smtClean="0"/>
              <a:t>5</a:t>
            </a:fld>
            <a:endParaRPr lang="es-MX"/>
          </a:p>
        </p:txBody>
      </p:sp>
    </p:spTree>
    <p:extLst>
      <p:ext uri="{BB962C8B-B14F-4D97-AF65-F5344CB8AC3E}">
        <p14:creationId xmlns:p14="http://schemas.microsoft.com/office/powerpoint/2010/main" val="3003963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18654"/>
            <a:ext cx="8229600" cy="609398"/>
          </a:xfrm>
        </p:spPr>
        <p:txBody>
          <a:bodyPr vert="horz" wrap="square" lIns="0" tIns="0" rIns="0" bIns="0" rtlCol="0" anchor="t">
            <a:spAutoFit/>
          </a:bodyPr>
          <a:lstStyle/>
          <a:p>
            <a:r>
              <a:rPr lang="es-MX" sz="4400" dirty="0" smtClean="0"/>
              <a:t>Seminario </a:t>
            </a:r>
            <a:r>
              <a:rPr lang="es-MX" sz="4400" dirty="0"/>
              <a:t>en Administración Municipal </a:t>
            </a:r>
          </a:p>
        </p:txBody>
      </p:sp>
      <p:sp>
        <p:nvSpPr>
          <p:cNvPr id="5" name="Content Placeholder 4"/>
          <p:cNvSpPr>
            <a:spLocks noGrp="1"/>
          </p:cNvSpPr>
          <p:nvPr>
            <p:ph sz="half" idx="1"/>
          </p:nvPr>
        </p:nvSpPr>
        <p:spPr>
          <a:xfrm>
            <a:off x="381000" y="1600200"/>
            <a:ext cx="3429000" cy="4574394"/>
          </a:xfrm>
        </p:spPr>
        <p:txBody>
          <a:bodyPr>
            <a:noAutofit/>
          </a:bodyPr>
          <a:lstStyle/>
          <a:p>
            <a:pPr marL="0" indent="0">
              <a:buNone/>
            </a:pPr>
            <a:r>
              <a:rPr lang="es-MX" sz="2400" b="1" dirty="0" smtClean="0">
                <a:solidFill>
                  <a:srgbClr val="FFC000"/>
                </a:solidFill>
              </a:rPr>
              <a:t>Objetivo:</a:t>
            </a:r>
          </a:p>
          <a:p>
            <a:pPr marL="0" indent="0">
              <a:buNone/>
            </a:pPr>
            <a:r>
              <a:rPr lang="es-MX" sz="2000" b="1" dirty="0" smtClean="0"/>
              <a:t>Obtener </a:t>
            </a:r>
            <a:r>
              <a:rPr lang="es-MX" sz="2000" b="1" dirty="0"/>
              <a:t>conocimientos, herramientas y experiencias que ayuden en el desarrollo de la  administración pública municipal y así lograr un mejor desempeño en las </a:t>
            </a:r>
            <a:r>
              <a:rPr lang="es-MX" sz="2000" b="1" dirty="0" smtClean="0"/>
              <a:t>funciones.</a:t>
            </a:r>
            <a:endParaRPr lang="es-MX" sz="2000" b="1" dirty="0"/>
          </a:p>
          <a:p>
            <a:endParaRPr lang="es-MX" sz="2000" b="1" dirty="0"/>
          </a:p>
        </p:txBody>
      </p:sp>
      <p:sp>
        <p:nvSpPr>
          <p:cNvPr id="6" name="Content Placeholder 5"/>
          <p:cNvSpPr>
            <a:spLocks noGrp="1"/>
          </p:cNvSpPr>
          <p:nvPr>
            <p:ph sz="half" idx="2"/>
          </p:nvPr>
        </p:nvSpPr>
        <p:spPr>
          <a:xfrm>
            <a:off x="4038600" y="1571612"/>
            <a:ext cx="4925888" cy="4717270"/>
          </a:xfrm>
        </p:spPr>
        <p:txBody>
          <a:bodyPr>
            <a:noAutofit/>
          </a:bodyPr>
          <a:lstStyle/>
          <a:p>
            <a:pPr>
              <a:lnSpc>
                <a:spcPct val="100000"/>
              </a:lnSpc>
              <a:spcBef>
                <a:spcPts val="0"/>
              </a:spcBef>
              <a:buNone/>
            </a:pPr>
            <a:r>
              <a:rPr lang="es-MX" sz="2400" b="1" dirty="0">
                <a:solidFill>
                  <a:srgbClr val="FFC000"/>
                </a:solidFill>
              </a:rPr>
              <a:t>Contenido temático</a:t>
            </a:r>
            <a:r>
              <a:rPr lang="es-MX" sz="2400" dirty="0">
                <a:solidFill>
                  <a:srgbClr val="FFC000"/>
                </a:solidFill>
              </a:rPr>
              <a:t>:</a:t>
            </a:r>
          </a:p>
          <a:p>
            <a:pPr marL="176213" indent="-176213">
              <a:lnSpc>
                <a:spcPct val="100000"/>
              </a:lnSpc>
              <a:spcBef>
                <a:spcPts val="0"/>
              </a:spcBef>
              <a:buFont typeface="Arial" pitchFamily="34" charset="0"/>
              <a:buChar char="•"/>
            </a:pPr>
            <a:r>
              <a:rPr lang="es-MX" sz="2000" dirty="0"/>
              <a:t>Módulo 1. Gobierno Municipal y Administración pública municipal. </a:t>
            </a:r>
          </a:p>
          <a:p>
            <a:pPr marL="176213" indent="-176213">
              <a:lnSpc>
                <a:spcPct val="100000"/>
              </a:lnSpc>
              <a:spcBef>
                <a:spcPts val="0"/>
              </a:spcBef>
              <a:buFont typeface="Arial" pitchFamily="34" charset="0"/>
              <a:buChar char="•"/>
            </a:pPr>
            <a:r>
              <a:rPr lang="es-MX" sz="2000" dirty="0"/>
              <a:t>Módulo 2. Desarrollo sustentable:  la agenda local para un mundo global.</a:t>
            </a:r>
          </a:p>
          <a:p>
            <a:pPr marL="176213" indent="-176213">
              <a:lnSpc>
                <a:spcPct val="100000"/>
              </a:lnSpc>
              <a:spcBef>
                <a:spcPts val="0"/>
              </a:spcBef>
              <a:buFont typeface="Arial" pitchFamily="34" charset="0"/>
              <a:buChar char="•"/>
            </a:pPr>
            <a:r>
              <a:rPr lang="es-MX" sz="2000" dirty="0"/>
              <a:t>Módulo 3. Responsabilidad pública y participación ciudadana .</a:t>
            </a:r>
          </a:p>
          <a:p>
            <a:pPr marL="176213" indent="-176213">
              <a:lnSpc>
                <a:spcPct val="100000"/>
              </a:lnSpc>
              <a:spcBef>
                <a:spcPts val="0"/>
              </a:spcBef>
              <a:buFont typeface="Arial" pitchFamily="34" charset="0"/>
              <a:buChar char="•"/>
            </a:pPr>
            <a:r>
              <a:rPr lang="es-MX" sz="2000" dirty="0"/>
              <a:t>Módulo 4. Modelo de planeación municipal.</a:t>
            </a:r>
          </a:p>
          <a:p>
            <a:pPr marL="176213" indent="-176213">
              <a:lnSpc>
                <a:spcPct val="100000"/>
              </a:lnSpc>
              <a:spcBef>
                <a:spcPts val="0"/>
              </a:spcBef>
              <a:buFont typeface="Arial" pitchFamily="34" charset="0"/>
              <a:buChar char="•"/>
            </a:pPr>
            <a:r>
              <a:rPr lang="es-MX" sz="2000" dirty="0"/>
              <a:t>Módulo 5. Planificación y programación.</a:t>
            </a:r>
          </a:p>
          <a:p>
            <a:pPr marL="176213" indent="-176213">
              <a:lnSpc>
                <a:spcPct val="100000"/>
              </a:lnSpc>
              <a:spcBef>
                <a:spcPts val="0"/>
              </a:spcBef>
              <a:buFont typeface="Arial" pitchFamily="34" charset="0"/>
              <a:buChar char="•"/>
            </a:pPr>
            <a:r>
              <a:rPr lang="es-MX" sz="2000" dirty="0"/>
              <a:t>Módulo 6. Sistemas de evaluación y seguimiento. </a:t>
            </a:r>
          </a:p>
          <a:p>
            <a:pPr marL="176213" indent="-176213">
              <a:lnSpc>
                <a:spcPct val="100000"/>
              </a:lnSpc>
              <a:spcBef>
                <a:spcPts val="0"/>
              </a:spcBef>
              <a:buFont typeface="Arial" pitchFamily="34" charset="0"/>
              <a:buChar char="•"/>
            </a:pPr>
            <a:r>
              <a:rPr lang="es-MX" sz="2000" dirty="0"/>
              <a:t>Módulo 7. Finanzas Públicas municipales.</a:t>
            </a:r>
          </a:p>
          <a:p>
            <a:pPr marL="176213" indent="-176213">
              <a:lnSpc>
                <a:spcPct val="100000"/>
              </a:lnSpc>
              <a:spcBef>
                <a:spcPts val="0"/>
              </a:spcBef>
              <a:buFont typeface="Arial" pitchFamily="34" charset="0"/>
              <a:buChar char="•"/>
            </a:pPr>
            <a:r>
              <a:rPr lang="es-MX" sz="2000" dirty="0"/>
              <a:t>Módulo 8. Desarrollo organizacional en el ámbito municipal.</a:t>
            </a:r>
          </a:p>
          <a:p>
            <a:pPr marL="176213" indent="-176213">
              <a:lnSpc>
                <a:spcPct val="100000"/>
              </a:lnSpc>
              <a:spcBef>
                <a:spcPts val="0"/>
              </a:spcBef>
              <a:buFont typeface="Arial" pitchFamily="34" charset="0"/>
              <a:buChar char="•"/>
            </a:pPr>
            <a:r>
              <a:rPr lang="es-MX" sz="2000" dirty="0"/>
              <a:t>Módulo 9. Servicios públicos municipales con valor agregado.</a:t>
            </a:r>
          </a:p>
          <a:p>
            <a:pPr>
              <a:lnSpc>
                <a:spcPct val="100000"/>
              </a:lnSpc>
              <a:spcBef>
                <a:spcPts val="0"/>
              </a:spcBef>
              <a:buNone/>
            </a:pPr>
            <a:endParaRPr lang="es-MX" sz="2000" dirty="0"/>
          </a:p>
        </p:txBody>
      </p:sp>
      <p:sp>
        <p:nvSpPr>
          <p:cNvPr id="2" name="Slide Number Placeholder 1"/>
          <p:cNvSpPr>
            <a:spLocks noGrp="1"/>
          </p:cNvSpPr>
          <p:nvPr>
            <p:ph type="sldNum" sz="quarter" idx="4"/>
          </p:nvPr>
        </p:nvSpPr>
        <p:spPr/>
        <p:txBody>
          <a:bodyPr/>
          <a:lstStyle/>
          <a:p>
            <a:fld id="{DB09C58B-9000-45E6-ADB6-316584364E20}" type="slidenum">
              <a:rPr lang="es-MX" smtClean="0"/>
              <a:t>6</a:t>
            </a:fld>
            <a:endParaRPr lang="es-MX"/>
          </a:p>
        </p:txBody>
      </p:sp>
    </p:spTree>
    <p:extLst>
      <p:ext uri="{BB962C8B-B14F-4D97-AF65-F5344CB8AC3E}">
        <p14:creationId xmlns:p14="http://schemas.microsoft.com/office/powerpoint/2010/main" val="1818834715"/>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116632"/>
            <a:ext cx="8363272" cy="1218795"/>
          </a:xfrm>
        </p:spPr>
        <p:txBody>
          <a:bodyPr vert="horz" wrap="square" lIns="0" tIns="0" rIns="0" bIns="0" rtlCol="0" anchor="t">
            <a:spAutoFit/>
          </a:bodyPr>
          <a:lstStyle/>
          <a:p>
            <a:r>
              <a:rPr lang="es-MX" sz="4400" dirty="0" smtClean="0"/>
              <a:t>Diplomado </a:t>
            </a:r>
            <a:r>
              <a:rPr lang="es-MX" sz="4400" dirty="0"/>
              <a:t>en Gestión Estratégica de las Finanzas </a:t>
            </a:r>
            <a:r>
              <a:rPr lang="es-MX" sz="4400" dirty="0" smtClean="0"/>
              <a:t>Públicas</a:t>
            </a:r>
            <a:endParaRPr lang="es-MX" sz="4400" dirty="0"/>
          </a:p>
        </p:txBody>
      </p:sp>
      <p:sp>
        <p:nvSpPr>
          <p:cNvPr id="5" name="Content Placeholder 4"/>
          <p:cNvSpPr>
            <a:spLocks noGrp="1"/>
          </p:cNvSpPr>
          <p:nvPr>
            <p:ph sz="half" idx="1"/>
          </p:nvPr>
        </p:nvSpPr>
        <p:spPr>
          <a:xfrm>
            <a:off x="228600" y="1371600"/>
            <a:ext cx="3429000" cy="4574394"/>
          </a:xfrm>
        </p:spPr>
        <p:txBody>
          <a:bodyPr>
            <a:noAutofit/>
          </a:bodyPr>
          <a:lstStyle/>
          <a:p>
            <a:pPr marL="0" indent="0">
              <a:buNone/>
            </a:pPr>
            <a:r>
              <a:rPr lang="es-MX" sz="2400" b="1" dirty="0" smtClean="0">
                <a:solidFill>
                  <a:srgbClr val="FFC000"/>
                </a:solidFill>
              </a:rPr>
              <a:t>Objetivo:</a:t>
            </a:r>
            <a:r>
              <a:rPr lang="es-MX" sz="2000" b="1" dirty="0">
                <a:solidFill>
                  <a:srgbClr val="FFC000"/>
                </a:solidFill>
              </a:rPr>
              <a:t/>
            </a:r>
            <a:br>
              <a:rPr lang="es-MX" sz="2000" b="1" dirty="0">
                <a:solidFill>
                  <a:srgbClr val="FFC000"/>
                </a:solidFill>
              </a:rPr>
            </a:br>
            <a:r>
              <a:rPr lang="es-MX" sz="2000" b="1" dirty="0"/>
              <a:t>Llevar a cabo una gestión estratégica de los recursos públicos, y manejar adecuadamente los cuatro procesos esenciales de las finanzas públicas municipales: </a:t>
            </a:r>
          </a:p>
          <a:p>
            <a:pPr marL="295288" indent="-171450">
              <a:buFont typeface="Arial" pitchFamily="34" charset="0"/>
              <a:buChar char="•"/>
            </a:pPr>
            <a:r>
              <a:rPr lang="es-MX" sz="2000" b="1" dirty="0"/>
              <a:t>La generación de ingresos</a:t>
            </a:r>
          </a:p>
          <a:p>
            <a:pPr marL="295288" indent="-171450">
              <a:buFont typeface="Arial" pitchFamily="34" charset="0"/>
              <a:buChar char="•"/>
            </a:pPr>
            <a:r>
              <a:rPr lang="es-MX" sz="2000" b="1" dirty="0"/>
              <a:t>La administración del gasto</a:t>
            </a:r>
          </a:p>
          <a:p>
            <a:pPr marL="295288" indent="-171450">
              <a:buFont typeface="Arial" pitchFamily="34" charset="0"/>
              <a:buChar char="•"/>
            </a:pPr>
            <a:r>
              <a:rPr lang="es-MX" sz="2000" b="1" dirty="0"/>
              <a:t>La administración de la inversión</a:t>
            </a:r>
          </a:p>
          <a:p>
            <a:pPr marL="295288" indent="-171450">
              <a:buFont typeface="Arial" pitchFamily="34" charset="0"/>
              <a:buChar char="•"/>
            </a:pPr>
            <a:r>
              <a:rPr lang="es-MX" sz="2000" b="1" dirty="0"/>
              <a:t>La administración de la </a:t>
            </a:r>
            <a:r>
              <a:rPr lang="es-MX" sz="2000" b="1" dirty="0" smtClean="0"/>
              <a:t>deuda</a:t>
            </a:r>
            <a:endParaRPr lang="es-MX" sz="2000" dirty="0"/>
          </a:p>
        </p:txBody>
      </p:sp>
      <p:sp>
        <p:nvSpPr>
          <p:cNvPr id="6" name="Content Placeholder 5"/>
          <p:cNvSpPr>
            <a:spLocks noGrp="1"/>
          </p:cNvSpPr>
          <p:nvPr>
            <p:ph sz="half" idx="2"/>
          </p:nvPr>
        </p:nvSpPr>
        <p:spPr>
          <a:xfrm>
            <a:off x="3733800" y="1371600"/>
            <a:ext cx="5181600" cy="5181600"/>
          </a:xfrm>
        </p:spPr>
        <p:txBody>
          <a:bodyPr>
            <a:noAutofit/>
          </a:bodyPr>
          <a:lstStyle/>
          <a:p>
            <a:pPr marL="0" indent="0">
              <a:buNone/>
            </a:pPr>
            <a:r>
              <a:rPr lang="es-MX" sz="2400" b="1" dirty="0">
                <a:solidFill>
                  <a:srgbClr val="FFC000"/>
                </a:solidFill>
              </a:rPr>
              <a:t>Contenido temático:</a:t>
            </a:r>
          </a:p>
          <a:p>
            <a:pPr marL="176213" indent="-176213">
              <a:buFont typeface="Arial" charset="0"/>
              <a:buChar char="•"/>
            </a:pPr>
            <a:r>
              <a:rPr lang="es-MX" sz="1800" dirty="0" smtClean="0"/>
              <a:t>Módulo </a:t>
            </a:r>
            <a:r>
              <a:rPr lang="es-MX" sz="1800" dirty="0"/>
              <a:t>1. La hacienda pública: clave en la implementación de las políticas y programas públicos.</a:t>
            </a:r>
          </a:p>
          <a:p>
            <a:pPr marL="176213" indent="-176213">
              <a:buFont typeface="Arial" charset="0"/>
              <a:buChar char="•"/>
            </a:pPr>
            <a:r>
              <a:rPr lang="es-MX" sz="1800" dirty="0"/>
              <a:t>Módulo 2. Coordinación hacendaria: distribución de funciones para una gestión eficaz .</a:t>
            </a:r>
          </a:p>
          <a:p>
            <a:pPr marL="176213" indent="-176213">
              <a:buFont typeface="Arial" charset="0"/>
              <a:buChar char="•"/>
            </a:pPr>
            <a:r>
              <a:rPr lang="es-MX" sz="1800" dirty="0"/>
              <a:t>Módulo 3. Gestión estratégica de </a:t>
            </a:r>
            <a:r>
              <a:rPr lang="es-MX" sz="1800" dirty="0" smtClean="0"/>
              <a:t>ingresos.</a:t>
            </a:r>
            <a:endParaRPr lang="es-MX" sz="1800" dirty="0"/>
          </a:p>
          <a:p>
            <a:pPr marL="176213" indent="-176213">
              <a:buFont typeface="Arial" charset="0"/>
              <a:buChar char="•"/>
            </a:pPr>
            <a:r>
              <a:rPr lang="es-MX" sz="1800" dirty="0"/>
              <a:t>Módulo 4. Gestión del gasto con enfoque a resultados .</a:t>
            </a:r>
          </a:p>
          <a:p>
            <a:pPr marL="176213" indent="-176213">
              <a:buFont typeface="Arial" charset="0"/>
              <a:buChar char="•"/>
            </a:pPr>
            <a:r>
              <a:rPr lang="es-MX" sz="1800" dirty="0"/>
              <a:t>Módulo 5. Inversión en infraestructura para el desarrollo y la competitividad .</a:t>
            </a:r>
          </a:p>
          <a:p>
            <a:pPr marL="176213" indent="-176213">
              <a:buFont typeface="Arial" charset="0"/>
              <a:buChar char="•"/>
            </a:pPr>
            <a:r>
              <a:rPr lang="es-MX" sz="1800" dirty="0"/>
              <a:t>Módulo 6. La deuda como palanca para el desarrollo .</a:t>
            </a:r>
          </a:p>
          <a:p>
            <a:pPr marL="176213" indent="-176213">
              <a:buFont typeface="Arial" charset="0"/>
              <a:buChar char="•"/>
            </a:pPr>
            <a:r>
              <a:rPr lang="es-MX" sz="1800" dirty="0"/>
              <a:t>Módulo 7. Sistemas de información y gestión. </a:t>
            </a:r>
          </a:p>
          <a:p>
            <a:pPr marL="176213" indent="-176213">
              <a:buFont typeface="Arial" charset="0"/>
              <a:buChar char="•"/>
            </a:pPr>
            <a:r>
              <a:rPr lang="es-MX" sz="1800" dirty="0"/>
              <a:t>Módulo 8. El presupuesto como herramienta de planeación y control .</a:t>
            </a:r>
          </a:p>
          <a:p>
            <a:pPr marL="176213" indent="-176213">
              <a:buFont typeface="Arial" charset="0"/>
              <a:buChar char="•"/>
            </a:pPr>
            <a:r>
              <a:rPr lang="es-MX" sz="1800" dirty="0"/>
              <a:t>Módulo 9. Transparencia y fiscalización: herramientas para la rendición de cuentas a la ciudadanía .</a:t>
            </a:r>
          </a:p>
          <a:p>
            <a:pPr marL="176213" indent="-176213">
              <a:buFont typeface="Arial" charset="0"/>
              <a:buChar char="•"/>
            </a:pPr>
            <a:r>
              <a:rPr lang="es-MX" sz="1800" dirty="0"/>
              <a:t>Módulo 10. Evaluación del desempeño: midiendo el impacto de las políticas </a:t>
            </a:r>
            <a:r>
              <a:rPr lang="es-MX" sz="1800" dirty="0" smtClean="0"/>
              <a:t>públicas.</a:t>
            </a:r>
            <a:endParaRPr lang="es-MX" sz="1800" dirty="0"/>
          </a:p>
        </p:txBody>
      </p:sp>
      <p:sp>
        <p:nvSpPr>
          <p:cNvPr id="2" name="Slide Number Placeholder 1"/>
          <p:cNvSpPr>
            <a:spLocks noGrp="1"/>
          </p:cNvSpPr>
          <p:nvPr>
            <p:ph type="sldNum" sz="quarter" idx="4"/>
          </p:nvPr>
        </p:nvSpPr>
        <p:spPr/>
        <p:txBody>
          <a:bodyPr/>
          <a:lstStyle/>
          <a:p>
            <a:fld id="{DB09C58B-9000-45E6-ADB6-316584364E20}" type="slidenum">
              <a:rPr lang="es-MX" smtClean="0"/>
              <a:t>7</a:t>
            </a:fld>
            <a:endParaRPr lang="es-MX"/>
          </a:p>
        </p:txBody>
      </p:sp>
    </p:spTree>
    <p:extLst>
      <p:ext uri="{BB962C8B-B14F-4D97-AF65-F5344CB8AC3E}">
        <p14:creationId xmlns:p14="http://schemas.microsoft.com/office/powerpoint/2010/main" val="2059497724"/>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8382000" cy="1218795"/>
          </a:xfrm>
        </p:spPr>
        <p:txBody>
          <a:bodyPr vert="horz" wrap="square" lIns="0" tIns="0" rIns="0" bIns="0" rtlCol="0" anchor="t">
            <a:spAutoFit/>
          </a:bodyPr>
          <a:lstStyle/>
          <a:p>
            <a:r>
              <a:rPr lang="es-MX" sz="4400" dirty="0" smtClean="0"/>
              <a:t>Curso </a:t>
            </a:r>
            <a:r>
              <a:rPr lang="es-MX" sz="4400" dirty="0"/>
              <a:t>en Nomenclatura Urbana y Administración de </a:t>
            </a:r>
            <a:r>
              <a:rPr lang="es-MX" sz="4400" dirty="0" smtClean="0"/>
              <a:t>Ciudades</a:t>
            </a:r>
            <a:endParaRPr lang="es-MX" sz="4400" dirty="0"/>
          </a:p>
        </p:txBody>
      </p:sp>
      <p:sp>
        <p:nvSpPr>
          <p:cNvPr id="5" name="Content Placeholder 4"/>
          <p:cNvSpPr>
            <a:spLocks noGrp="1"/>
          </p:cNvSpPr>
          <p:nvPr>
            <p:ph sz="half" idx="1"/>
          </p:nvPr>
        </p:nvSpPr>
        <p:spPr>
          <a:xfrm>
            <a:off x="304800" y="1674006"/>
            <a:ext cx="4038600" cy="4574394"/>
          </a:xfrm>
        </p:spPr>
        <p:txBody>
          <a:bodyPr>
            <a:noAutofit/>
          </a:bodyPr>
          <a:lstStyle/>
          <a:p>
            <a:pPr>
              <a:buFont typeface="Arial" pitchFamily="34" charset="0"/>
              <a:buChar char="•"/>
            </a:pPr>
            <a:r>
              <a:rPr lang="es-MX" sz="2400" b="1" dirty="0">
                <a:solidFill>
                  <a:srgbClr val="FFC000"/>
                </a:solidFill>
              </a:rPr>
              <a:t>Objetivo:</a:t>
            </a:r>
            <a:r>
              <a:rPr lang="es-MX" sz="2400" dirty="0">
                <a:solidFill>
                  <a:srgbClr val="FFC000"/>
                </a:solidFill>
              </a:rPr>
              <a:t/>
            </a:r>
            <a:br>
              <a:rPr lang="es-MX" sz="2400" dirty="0">
                <a:solidFill>
                  <a:srgbClr val="FFC000"/>
                </a:solidFill>
              </a:rPr>
            </a:br>
            <a:r>
              <a:rPr lang="es-MX" sz="2000" dirty="0" smtClean="0"/>
              <a:t>Impulsar </a:t>
            </a:r>
            <a:r>
              <a:rPr lang="es-MX" sz="2000" dirty="0"/>
              <a:t>la capacidad de diseño de los gobiernos locales</a:t>
            </a:r>
          </a:p>
          <a:p>
            <a:pPr>
              <a:buFont typeface="Arial" pitchFamily="34" charset="0"/>
              <a:buChar char="•"/>
            </a:pPr>
            <a:r>
              <a:rPr lang="es-MX" sz="2000" dirty="0"/>
              <a:t>Implementar y administrar programas efectivos y sustentables de nomenclatura vial</a:t>
            </a:r>
          </a:p>
          <a:p>
            <a:pPr>
              <a:buFont typeface="Arial" pitchFamily="34" charset="0"/>
              <a:buChar char="•"/>
            </a:pPr>
            <a:r>
              <a:rPr lang="es-MX" sz="2000" dirty="0"/>
              <a:t>Aumentar la conciencia sobre la importancia de la nomenclatura vial para la administración urbana, la movilización de recursos municipales y el desarrollo de negocios</a:t>
            </a:r>
          </a:p>
          <a:p>
            <a:pPr marL="0" indent="0">
              <a:buNone/>
            </a:pPr>
            <a:endParaRPr lang="es-MX" sz="2000" dirty="0"/>
          </a:p>
        </p:txBody>
      </p:sp>
      <p:sp>
        <p:nvSpPr>
          <p:cNvPr id="6" name="Content Placeholder 5"/>
          <p:cNvSpPr>
            <a:spLocks noGrp="1"/>
          </p:cNvSpPr>
          <p:nvPr>
            <p:ph sz="half" idx="2"/>
          </p:nvPr>
        </p:nvSpPr>
        <p:spPr>
          <a:xfrm>
            <a:off x="4648200" y="1674006"/>
            <a:ext cx="4038600" cy="4502956"/>
          </a:xfrm>
        </p:spPr>
        <p:txBody>
          <a:bodyPr>
            <a:normAutofit/>
          </a:bodyPr>
          <a:lstStyle/>
          <a:p>
            <a:pPr marL="0" indent="0">
              <a:buNone/>
            </a:pPr>
            <a:r>
              <a:rPr lang="es-MX" sz="2400" b="1" dirty="0">
                <a:solidFill>
                  <a:srgbClr val="FFC000"/>
                </a:solidFill>
              </a:rPr>
              <a:t>Contenido temático:</a:t>
            </a:r>
          </a:p>
          <a:p>
            <a:pPr>
              <a:buFont typeface="Arial" pitchFamily="34" charset="0"/>
              <a:buChar char="•"/>
            </a:pPr>
            <a:r>
              <a:rPr lang="es-MX" sz="2000" dirty="0" smtClean="0"/>
              <a:t>Módulo 1</a:t>
            </a:r>
            <a:r>
              <a:rPr lang="es-MX" sz="2000" dirty="0"/>
              <a:t>. Qué es y para qué sirve la nomenclatura </a:t>
            </a:r>
          </a:p>
          <a:p>
            <a:pPr>
              <a:buFont typeface="Arial" pitchFamily="34" charset="0"/>
              <a:buChar char="•"/>
            </a:pPr>
            <a:r>
              <a:rPr lang="es-MX" sz="2000" dirty="0" smtClean="0"/>
              <a:t>Módulo 2</a:t>
            </a:r>
            <a:r>
              <a:rPr lang="es-MX" sz="2000" dirty="0"/>
              <a:t>. Aplicación de la nomenclatura </a:t>
            </a:r>
          </a:p>
          <a:p>
            <a:pPr>
              <a:buFont typeface="Arial" pitchFamily="34" charset="0"/>
              <a:buChar char="•"/>
            </a:pPr>
            <a:r>
              <a:rPr lang="es-MX" sz="2000" dirty="0" smtClean="0"/>
              <a:t>Módulo 3</a:t>
            </a:r>
            <a:r>
              <a:rPr lang="es-MX" sz="2000" dirty="0"/>
              <a:t>. Diseñando un plan de nomenclatura: fase inicial </a:t>
            </a:r>
          </a:p>
          <a:p>
            <a:pPr>
              <a:buFont typeface="Arial" pitchFamily="34" charset="0"/>
              <a:buChar char="•"/>
            </a:pPr>
            <a:r>
              <a:rPr lang="es-MX" sz="2000" dirty="0" smtClean="0"/>
              <a:t>Módulo 4</a:t>
            </a:r>
            <a:r>
              <a:rPr lang="es-MX" sz="2000" dirty="0"/>
              <a:t>. Implementación y mantenimiento del programa de nomenclatura de calles </a:t>
            </a:r>
            <a:endParaRPr lang="es-MX" sz="2000" dirty="0" smtClean="0"/>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561D2430-FB11-4C87-BF1D-6F488A17F237}" type="slidenum">
              <a:rPr lang="en-US" smtClean="0"/>
              <a:pPr/>
              <a:t>8</a:t>
            </a:fld>
            <a:endParaRPr lang="en-US" dirty="0"/>
          </a:p>
        </p:txBody>
      </p:sp>
    </p:spTree>
    <p:extLst>
      <p:ext uri="{BB962C8B-B14F-4D97-AF65-F5344CB8AC3E}">
        <p14:creationId xmlns:p14="http://schemas.microsoft.com/office/powerpoint/2010/main" val="831074236"/>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274638"/>
            <a:ext cx="8435280" cy="1143000"/>
          </a:xfrm>
        </p:spPr>
        <p:txBody>
          <a:bodyPr>
            <a:normAutofit fontScale="90000"/>
          </a:bodyPr>
          <a:lstStyle/>
          <a:p>
            <a:r>
              <a:rPr lang="es-MX" sz="4900" dirty="0"/>
              <a:t>Diplomado en Estrategias Básicas de Gobierno Electrónico </a:t>
            </a:r>
            <a:r>
              <a:rPr lang="es-MX" sz="4000" b="1" spc="-100" dirty="0">
                <a:solidFill>
                  <a:schemeClr val="tx2"/>
                </a:solidFill>
              </a:rPr>
              <a:t/>
            </a:r>
            <a:br>
              <a:rPr lang="es-MX" sz="4000" b="1" spc="-100" dirty="0">
                <a:solidFill>
                  <a:schemeClr val="tx2"/>
                </a:solidFill>
              </a:rPr>
            </a:br>
            <a:r>
              <a:rPr lang="es-MX" sz="4000" b="1" spc="-100" dirty="0">
                <a:solidFill>
                  <a:schemeClr val="tx2"/>
                </a:solidFill>
              </a:rPr>
              <a:t/>
            </a:r>
            <a:br>
              <a:rPr lang="es-MX" sz="4000" b="1" spc="-100" dirty="0">
                <a:solidFill>
                  <a:schemeClr val="tx2"/>
                </a:solidFill>
              </a:rPr>
            </a:br>
            <a:r>
              <a:rPr lang="es-MX" sz="4000" b="1" spc="-100" dirty="0">
                <a:solidFill>
                  <a:schemeClr val="tx2"/>
                </a:solidFill>
              </a:rPr>
              <a:t/>
            </a:r>
            <a:br>
              <a:rPr lang="es-MX" sz="4000" b="1" spc="-100" dirty="0">
                <a:solidFill>
                  <a:schemeClr val="tx2"/>
                </a:solidFill>
              </a:rPr>
            </a:br>
            <a:endParaRPr lang="es-MX" sz="4000" b="1" dirty="0"/>
          </a:p>
        </p:txBody>
      </p:sp>
      <p:sp>
        <p:nvSpPr>
          <p:cNvPr id="5" name="Content Placeholder 4"/>
          <p:cNvSpPr>
            <a:spLocks noGrp="1"/>
          </p:cNvSpPr>
          <p:nvPr>
            <p:ph sz="half" idx="1"/>
          </p:nvPr>
        </p:nvSpPr>
        <p:spPr>
          <a:xfrm>
            <a:off x="457200" y="1785926"/>
            <a:ext cx="2743200" cy="4574394"/>
          </a:xfrm>
        </p:spPr>
        <p:txBody>
          <a:bodyPr>
            <a:noAutofit/>
          </a:bodyPr>
          <a:lstStyle/>
          <a:p>
            <a:pPr marL="0" indent="0">
              <a:buNone/>
            </a:pPr>
            <a:r>
              <a:rPr lang="es-MX" sz="2400" b="1" dirty="0" smtClean="0">
                <a:solidFill>
                  <a:srgbClr val="FFC000"/>
                </a:solidFill>
              </a:rPr>
              <a:t>Objetivo:</a:t>
            </a:r>
            <a:r>
              <a:rPr lang="es-MX" sz="2000" b="1" dirty="0"/>
              <a:t/>
            </a:r>
            <a:br>
              <a:rPr lang="es-MX" sz="2000" b="1" dirty="0"/>
            </a:br>
            <a:r>
              <a:rPr lang="es-MX" sz="2000" b="1" dirty="0"/>
              <a:t>Sistematizar la información para hacer eficientes los servicios ofrecidos a los ciudadanos.</a:t>
            </a:r>
          </a:p>
          <a:p>
            <a:pPr marL="0" indent="0">
              <a:buNone/>
            </a:pPr>
            <a:endParaRPr lang="es-MX" sz="2000" dirty="0"/>
          </a:p>
        </p:txBody>
      </p:sp>
      <p:sp>
        <p:nvSpPr>
          <p:cNvPr id="6" name="Content Placeholder 5"/>
          <p:cNvSpPr>
            <a:spLocks noGrp="1"/>
          </p:cNvSpPr>
          <p:nvPr>
            <p:ph sz="half" idx="2"/>
          </p:nvPr>
        </p:nvSpPr>
        <p:spPr>
          <a:xfrm>
            <a:off x="3581400" y="1785926"/>
            <a:ext cx="5334000" cy="4502956"/>
          </a:xfrm>
        </p:spPr>
        <p:txBody>
          <a:bodyPr>
            <a:noAutofit/>
          </a:bodyPr>
          <a:lstStyle/>
          <a:p>
            <a:pPr marL="0" indent="0">
              <a:buNone/>
            </a:pPr>
            <a:r>
              <a:rPr lang="es-MX" sz="2400" b="1" dirty="0">
                <a:solidFill>
                  <a:srgbClr val="FFC000"/>
                </a:solidFill>
              </a:rPr>
              <a:t>Contenido temático:</a:t>
            </a:r>
          </a:p>
          <a:p>
            <a:pPr marL="179388" indent="-179388">
              <a:buFont typeface="Arial" charset="0"/>
              <a:buChar char="•"/>
            </a:pPr>
            <a:r>
              <a:rPr lang="es-MX" sz="2000" dirty="0"/>
              <a:t>Módulo 1. Tecnologías de información y comunicación</a:t>
            </a:r>
          </a:p>
          <a:p>
            <a:pPr marL="179388" indent="-179388">
              <a:buFont typeface="Arial" charset="0"/>
              <a:buChar char="•"/>
            </a:pPr>
            <a:r>
              <a:rPr lang="es-MX" sz="2000" dirty="0"/>
              <a:t>Módulo 2. La estrategia de gobierno electrónico</a:t>
            </a:r>
          </a:p>
          <a:p>
            <a:pPr marL="179388" indent="-179388">
              <a:buFont typeface="Arial" charset="0"/>
              <a:buChar char="•"/>
            </a:pPr>
            <a:r>
              <a:rPr lang="es-MX" sz="2000" dirty="0"/>
              <a:t>Módulo 3. Planeación de una estrategia de gobierno electrónico</a:t>
            </a:r>
          </a:p>
          <a:p>
            <a:pPr marL="179388" indent="-179388">
              <a:buFont typeface="Arial" charset="0"/>
              <a:buChar char="•"/>
            </a:pPr>
            <a:r>
              <a:rPr lang="es-MX" sz="2000" dirty="0"/>
              <a:t>Módulo 4. Diseño de una estrategia de gobierno electrónico</a:t>
            </a:r>
          </a:p>
          <a:p>
            <a:pPr marL="179388" indent="-179388">
              <a:buFont typeface="Arial" charset="0"/>
              <a:buChar char="•"/>
            </a:pPr>
            <a:r>
              <a:rPr lang="es-MX" sz="2000" dirty="0"/>
              <a:t>Módulo 5. Ejecución, evaluación y seguimiento de una estrategia de gobierno electrónico</a:t>
            </a:r>
          </a:p>
          <a:p>
            <a:pPr marL="179388" indent="-179388">
              <a:buFont typeface="Arial" charset="0"/>
              <a:buChar char="•"/>
            </a:pPr>
            <a:r>
              <a:rPr lang="es-MX" sz="2000" dirty="0"/>
              <a:t>Módulo 6. Seguridad en proyectos de gobierno electrónico</a:t>
            </a:r>
          </a:p>
          <a:p>
            <a:pPr marL="179388" indent="-179388">
              <a:buFont typeface="Arial" charset="0"/>
              <a:buChar char="•"/>
            </a:pPr>
            <a:r>
              <a:rPr lang="es-MX" sz="2000" dirty="0"/>
              <a:t>Módulo 7. Futuro de las tecnologías de la información y comunicación en el sector público en el </a:t>
            </a:r>
            <a:r>
              <a:rPr lang="es-MX" sz="2000" dirty="0" smtClean="0"/>
              <a:t>mundo</a:t>
            </a:r>
            <a:endParaRPr lang="es-MX" sz="2000" dirty="0"/>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561D2430-FB11-4C87-BF1D-6F488A17F237}" type="slidenum">
              <a:rPr lang="en-US" smtClean="0"/>
              <a:pPr/>
              <a:t>9</a:t>
            </a:fld>
            <a:endParaRPr lang="en-US" dirty="0"/>
          </a:p>
        </p:txBody>
      </p:sp>
    </p:spTree>
    <p:extLst>
      <p:ext uri="{BB962C8B-B14F-4D97-AF65-F5344CB8AC3E}">
        <p14:creationId xmlns:p14="http://schemas.microsoft.com/office/powerpoint/2010/main" val="3644590851"/>
      </p:ext>
    </p:extLst>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1_Dk Blue swoosh template 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2A43BD6-BB12-4855-A62A-BDADBADB09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1_Dk Blue swoosh template Segoe</Template>
  <TotalTime>635</TotalTime>
  <Words>1690</Words>
  <Application>Microsoft Office PowerPoint</Application>
  <PresentationFormat>On-screen Show (4:3)</PresentationFormat>
  <Paragraphs>306</Paragraphs>
  <Slides>23</Slides>
  <Notes>0</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1_Dk Blue swoosh template Segoe</vt:lpstr>
      <vt:lpstr>White with Courier font for code slides</vt:lpstr>
      <vt:lpstr>PowerPoint Presentation</vt:lpstr>
      <vt:lpstr>Objetivo</vt:lpstr>
      <vt:lpstr>Dirigido a:</vt:lpstr>
      <vt:lpstr>Modelo educativo</vt:lpstr>
      <vt:lpstr>Desarrollo de talento Programas de formación</vt:lpstr>
      <vt:lpstr>Seminario en Administración Municipal </vt:lpstr>
      <vt:lpstr>Diplomado en Gestión Estratégica de las Finanzas Públicas</vt:lpstr>
      <vt:lpstr>Curso en Nomenclatura Urbana y Administración de Ciudades</vt:lpstr>
      <vt:lpstr>Diplomado en Estrategias Básicas de Gobierno Electrónico    </vt:lpstr>
      <vt:lpstr>Diplomado en Gobierno Electrónico para la Competitividad y el Desarrollo   </vt:lpstr>
      <vt:lpstr>Diplomado en Gobierno Electrónico para el Diseño de Portales Gubernamentales   </vt:lpstr>
      <vt:lpstr>Diplomado en Ciudad Segura: Estrategia y Acciones Básicas     </vt:lpstr>
      <vt:lpstr>Diplomado en Asociaciones Público Privadas para el Desarrollo de Infraestructura y Servicios    </vt:lpstr>
      <vt:lpstr>Curso de Elementos Técnicos para la Elaboración del Programa de Acción ante el Cambio Climático</vt:lpstr>
      <vt:lpstr>Seminario en Transparencia y Buen Gobierno: Cómo gobernar sin corrupción     </vt:lpstr>
      <vt:lpstr>Diplomado en mercadotecnia política y campañas electorales      </vt:lpstr>
      <vt:lpstr>Curso en Negociación Nivel 3       </vt:lpstr>
      <vt:lpstr>Curso en Liderazgo Nivel 1   </vt:lpstr>
      <vt:lpstr>Programa MuniAPP: Fortalecimiento de Municipios para el Desarrollo de Proyectos en Asociación Público - Privada</vt:lpstr>
      <vt:lpstr>Asistencia técnica y comunidad de colaboración y aprendizaje</vt:lpstr>
      <vt:lpstr>Comunidad virtual de aprendizaje: Centro para emprendedores de la Administración Pública</vt:lpstr>
      <vt:lpstr>Oferta especializada:</vt:lpstr>
      <vt:lpstr>Más información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Dirección de Educación para el Desarrollo</dc:title>
  <dc:creator>Laura Ruiz Pérez</dc:creator>
  <cp:lastModifiedBy>Sergio Alberto López León</cp:lastModifiedBy>
  <cp:revision>90</cp:revision>
  <dcterms:created xsi:type="dcterms:W3CDTF">2012-05-25T13:57:27Z</dcterms:created>
  <dcterms:modified xsi:type="dcterms:W3CDTF">2013-02-08T18:19:28Z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TC102867319990</vt:lpwstr>
  </property>
</Properties>
</file>