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Lst>
  <p:notesMasterIdLst>
    <p:notesMasterId r:id="rId16"/>
  </p:notesMasterIdLst>
  <p:handoutMasterIdLst>
    <p:handoutMasterId r:id="rId17"/>
  </p:handoutMasterIdLst>
  <p:sldIdLst>
    <p:sldId id="370" r:id="rId4"/>
    <p:sldId id="397" r:id="rId5"/>
    <p:sldId id="402" r:id="rId6"/>
    <p:sldId id="403" r:id="rId7"/>
    <p:sldId id="404" r:id="rId8"/>
    <p:sldId id="406" r:id="rId9"/>
    <p:sldId id="408" r:id="rId10"/>
    <p:sldId id="409" r:id="rId11"/>
    <p:sldId id="410" r:id="rId12"/>
    <p:sldId id="411" r:id="rId13"/>
    <p:sldId id="398" r:id="rId14"/>
    <p:sldId id="40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34"/>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D0D7D08-F535-4AE7-8956-81413E112BE1}" type="datetimeFigureOut">
              <a:rPr lang="es-MX" smtClean="0"/>
              <a:t>08/02/2013</a:t>
            </a:fld>
            <a:endParaRPr lang="es-MX"/>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2915EF-6ECC-433F-B001-38E93DB72423}" type="slidenum">
              <a:rPr lang="es-MX" smtClean="0"/>
              <a:t>‹#›</a:t>
            </a:fld>
            <a:endParaRPr lang="es-MX"/>
          </a:p>
        </p:txBody>
      </p:sp>
    </p:spTree>
    <p:extLst>
      <p:ext uri="{BB962C8B-B14F-4D97-AF65-F5344CB8AC3E}">
        <p14:creationId xmlns:p14="http://schemas.microsoft.com/office/powerpoint/2010/main" val="653951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E4DDBE-3F67-45C5-902C-EC583528543D}" type="datetimeFigureOut">
              <a:rPr lang="en-US" smtClean="0"/>
              <a:t>2/8/2013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9789F4-029E-4103-B002-2FFDD480A588}" type="slidenum">
              <a:rPr lang="en-US" smtClean="0"/>
              <a:t>‹#›</a:t>
            </a:fld>
            <a:endParaRPr lang="en-US" dirty="0"/>
          </a:p>
        </p:txBody>
      </p:sp>
    </p:spTree>
    <p:extLst>
      <p:ext uri="{BB962C8B-B14F-4D97-AF65-F5344CB8AC3E}">
        <p14:creationId xmlns:p14="http://schemas.microsoft.com/office/powerpoint/2010/main" val="29900042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2/8/2013 12:19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MX" dirty="0"/>
          </a:p>
        </p:txBody>
      </p:sp>
      <p:sp>
        <p:nvSpPr>
          <p:cNvPr id="4" name="Slide Number Placeholder 3"/>
          <p:cNvSpPr>
            <a:spLocks noGrp="1"/>
          </p:cNvSpPr>
          <p:nvPr>
            <p:ph type="sldNum" sz="quarter" idx="10"/>
          </p:nvPr>
        </p:nvSpPr>
        <p:spPr/>
        <p:txBody>
          <a:bodyPr/>
          <a:lstStyle/>
          <a:p>
            <a:fld id="{3792D2CF-A01B-4515-8B40-3DC34258267A}"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
        <p:nvSpPr>
          <p:cNvPr id="5"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3"/>
          <p:cNvSpPr>
            <a:spLocks noGrp="1"/>
          </p:cNvSpPr>
          <p:nvPr>
            <p:ph type="sldNum" sz="quarter" idx="10"/>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C58B-9000-45E6-ADB6-316584364E20}" type="slidenum">
              <a:rPr lang="es-MX" smtClean="0"/>
              <a:t>‹#›</a:t>
            </a:fld>
            <a:endParaRPr lang="es-MX"/>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email">
            <a:extLst>
              <a:ext uri="{28A0092B-C50C-407E-A947-70E740481C1C}">
                <a14:useLocalDpi xmlns:a14="http://schemas.microsoft.com/office/drawing/2010/main"/>
              </a:ext>
            </a:extLst>
          </a:blip>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cosette@tecvirtual.m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2667000"/>
          </a:xfrm>
        </p:spPr>
        <p:txBody>
          <a:bodyPr/>
          <a:lstStyle/>
          <a:p>
            <a:r>
              <a:rPr lang="es-MX" dirty="0" smtClean="0"/>
              <a:t>Desarrollo de talento</a:t>
            </a:r>
            <a:br>
              <a:rPr lang="es-MX" dirty="0" smtClean="0"/>
            </a:br>
            <a:r>
              <a:rPr lang="es-MX" sz="4400" dirty="0" smtClean="0"/>
              <a:t>Competencias y herramientas profesionales para empresas</a:t>
            </a:r>
            <a:endParaRPr lang="es-MX" sz="4400" dirty="0"/>
          </a:p>
        </p:txBody>
      </p:sp>
      <p:sp>
        <p:nvSpPr>
          <p:cNvPr id="3" name="Subtitle 2"/>
          <p:cNvSpPr>
            <a:spLocks noGrp="1"/>
          </p:cNvSpPr>
          <p:nvPr>
            <p:ph type="subTitle" idx="1"/>
          </p:nvPr>
        </p:nvSpPr>
        <p:spPr>
          <a:xfrm>
            <a:off x="914400" y="5257800"/>
            <a:ext cx="5638800" cy="801329"/>
          </a:xfrm>
        </p:spPr>
        <p:txBody>
          <a:bodyPr>
            <a:noAutofit/>
          </a:bodyPr>
          <a:lstStyle/>
          <a:p>
            <a:r>
              <a:rPr lang="es-MX" sz="40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Educación para el Desarrollo</a:t>
            </a:r>
          </a:p>
          <a:p>
            <a:r>
              <a:rPr lang="es-MX" sz="1800" smtClean="0"/>
              <a:t>2013</a:t>
            </a:r>
            <a:endParaRPr lang="es-MX" sz="1800" dirty="0"/>
          </a:p>
        </p:txBody>
      </p:sp>
      <p:pic>
        <p:nvPicPr>
          <p:cNvPr id="1030" name="Picture 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00800" y="381000"/>
            <a:ext cx="2339250" cy="107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6916" y="3866346"/>
            <a:ext cx="7691284" cy="954107"/>
          </a:xfrm>
          <a:prstGeom prst="rect">
            <a:avLst/>
          </a:prstGeom>
          <a:noFill/>
        </p:spPr>
        <p:txBody>
          <a:bodyPr wrap="square" rtlCol="0">
            <a:spAutoFit/>
          </a:bodyPr>
          <a:lstStyle/>
          <a:p>
            <a:r>
              <a:rPr lang="es-MX" sz="2800" i="1" dirty="0" smtClean="0"/>
              <a:t>“Impulsando a las pequeñas y medianas empresas hacia una mejor gestión y responsabilidad social”</a:t>
            </a:r>
            <a:endParaRPr lang="es-MX" sz="2800" i="1" dirty="0"/>
          </a:p>
        </p:txBody>
      </p:sp>
    </p:spTree>
    <p:extLst>
      <p:ext uri="{BB962C8B-B14F-4D97-AF65-F5344CB8AC3E}">
        <p14:creationId xmlns:p14="http://schemas.microsoft.com/office/powerpoint/2010/main" val="20689191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2596"/>
          </a:xfrm>
        </p:spPr>
        <p:txBody>
          <a:bodyPr/>
          <a:lstStyle/>
          <a:p>
            <a:r>
              <a:rPr lang="es-MX" sz="4000" dirty="0">
                <a:effectLst/>
              </a:rPr>
              <a:t>Desarrollo de talento</a:t>
            </a:r>
            <a:r>
              <a:rPr lang="es-MX" sz="3600" dirty="0">
                <a:effectLst/>
              </a:rPr>
              <a:t/>
            </a:r>
            <a:br>
              <a:rPr lang="es-MX" sz="3600" dirty="0">
                <a:effectLst/>
              </a:rPr>
            </a:br>
            <a:r>
              <a:rPr lang="es-MX" sz="3600" dirty="0">
                <a:effectLst/>
              </a:rPr>
              <a:t>Diplomado en negocios con la Unión Europea </a:t>
            </a:r>
          </a:p>
        </p:txBody>
      </p:sp>
      <p:sp>
        <p:nvSpPr>
          <p:cNvPr id="3" name="Text Placeholder 2"/>
          <p:cNvSpPr>
            <a:spLocks noGrp="1"/>
          </p:cNvSpPr>
          <p:nvPr>
            <p:ph type="body" sz="quarter" idx="10"/>
          </p:nvPr>
        </p:nvSpPr>
        <p:spPr>
          <a:xfrm>
            <a:off x="381000" y="1360366"/>
            <a:ext cx="8382000" cy="4896725"/>
          </a:xfrm>
        </p:spPr>
        <p:txBody>
          <a:bodyPr/>
          <a:lstStyle/>
          <a:p>
            <a:pPr>
              <a:buFont typeface="Arial" pitchFamily="34" charset="0"/>
              <a:buChar char="•"/>
            </a:pPr>
            <a:r>
              <a:rPr lang="es-MX" sz="1800" b="1" dirty="0" smtClean="0"/>
              <a:t>Objetivo: </a:t>
            </a:r>
          </a:p>
          <a:p>
            <a:pPr lvl="1">
              <a:buFont typeface="Arial" pitchFamily="34" charset="0"/>
              <a:buChar char="•"/>
            </a:pPr>
            <a:r>
              <a:rPr lang="es-MX" sz="1600" dirty="0"/>
              <a:t>Fortalecer la competitividad exportadora de </a:t>
            </a:r>
            <a:r>
              <a:rPr lang="es-MX" sz="1600" dirty="0" smtClean="0"/>
              <a:t>pequeñas </a:t>
            </a:r>
            <a:r>
              <a:rPr lang="es-MX" sz="1600" dirty="0"/>
              <a:t>y medianas empresas nacionales por medio de una capacitación integral sobre los aspectos económicos, comerciales y regulación del mercado europeo, así como el apoyo en el desarrollo de un plan de negocios de exportación.</a:t>
            </a:r>
          </a:p>
          <a:p>
            <a:pPr lvl="1">
              <a:buFont typeface="Arial" pitchFamily="34" charset="0"/>
              <a:buChar char="•"/>
            </a:pPr>
            <a:r>
              <a:rPr lang="es-MX" sz="1600" dirty="0" smtClean="0"/>
              <a:t>Programa </a:t>
            </a:r>
            <a:r>
              <a:rPr lang="es-MX" sz="1600" dirty="0"/>
              <a:t>ofrecido en 7 módulos en formato virtual. Cada módulo contará con una presentación del instructor, material de apoyo, así como las asignaturas que deberán realizar los participantes.</a:t>
            </a:r>
          </a:p>
          <a:p>
            <a:pPr>
              <a:buFont typeface="Arial" pitchFamily="34" charset="0"/>
              <a:buChar char="•"/>
            </a:pPr>
            <a:r>
              <a:rPr lang="es-MX" sz="1800" b="1" dirty="0" smtClean="0"/>
              <a:t>Recomendado </a:t>
            </a:r>
            <a:r>
              <a:rPr lang="es-MX" sz="1800" b="1" dirty="0"/>
              <a:t>para:</a:t>
            </a:r>
          </a:p>
          <a:p>
            <a:pPr lvl="1">
              <a:buFont typeface="Arial" pitchFamily="34" charset="0"/>
              <a:buChar char="•"/>
            </a:pPr>
            <a:r>
              <a:rPr lang="es-MX" sz="1600" dirty="0"/>
              <a:t>Empresas medianas y pequeñas que busquen incorporarse a las cadenas productivas de exportación hacia la Unión Europea. </a:t>
            </a:r>
            <a:endParaRPr lang="es-MX" sz="1600" dirty="0" smtClean="0"/>
          </a:p>
          <a:p>
            <a:pPr>
              <a:buFont typeface="Arial" pitchFamily="34" charset="0"/>
              <a:buChar char="•"/>
            </a:pPr>
            <a:r>
              <a:rPr lang="es-MX" sz="1800" b="1" dirty="0" smtClean="0"/>
              <a:t>Contenido: </a:t>
            </a:r>
          </a:p>
          <a:p>
            <a:pPr lvl="1">
              <a:buFont typeface="Arial" pitchFamily="34" charset="0"/>
              <a:buChar char="•"/>
            </a:pPr>
            <a:r>
              <a:rPr lang="es-MX" sz="1600" dirty="0"/>
              <a:t>Módulo 1. Características generales de la Unión Europea </a:t>
            </a:r>
          </a:p>
          <a:p>
            <a:pPr lvl="1">
              <a:buFont typeface="Arial" pitchFamily="34" charset="0"/>
              <a:buChar char="•"/>
            </a:pPr>
            <a:r>
              <a:rPr lang="es-MX" sz="1600" dirty="0"/>
              <a:t>Módulo 2. Aspectos Económicos y Políticos </a:t>
            </a:r>
          </a:p>
          <a:p>
            <a:pPr lvl="1">
              <a:buFont typeface="Arial" pitchFamily="34" charset="0"/>
              <a:buChar char="•"/>
            </a:pPr>
            <a:r>
              <a:rPr lang="es-MX" sz="1600" dirty="0"/>
              <a:t>Módulo 3. Aspectos Legales del Comercio y la Inversión </a:t>
            </a:r>
          </a:p>
          <a:p>
            <a:pPr lvl="1">
              <a:buFont typeface="Arial" pitchFamily="34" charset="0"/>
              <a:buChar char="•"/>
            </a:pPr>
            <a:r>
              <a:rPr lang="es-MX" sz="1600" dirty="0"/>
              <a:t>Módulo 4. Certificaciones y Regulaciones no arancelarias para importar a la Unión Europea </a:t>
            </a:r>
          </a:p>
          <a:p>
            <a:pPr lvl="1">
              <a:buFont typeface="Arial" pitchFamily="34" charset="0"/>
              <a:buChar char="•"/>
            </a:pPr>
            <a:r>
              <a:rPr lang="es-MX" sz="1600" dirty="0"/>
              <a:t>Módulo 5. Estrategia Logística y de Mercadotecnia para exportar a la Unión Europea </a:t>
            </a:r>
          </a:p>
          <a:p>
            <a:pPr lvl="1">
              <a:buFont typeface="Arial" pitchFamily="34" charset="0"/>
              <a:buChar char="•"/>
            </a:pPr>
            <a:r>
              <a:rPr lang="es-MX" sz="1600" dirty="0"/>
              <a:t>Módulo 6. Comunicación Cultural con la Unión Europea </a:t>
            </a:r>
          </a:p>
          <a:p>
            <a:pPr lvl="1">
              <a:buFont typeface="Arial" pitchFamily="34" charset="0"/>
              <a:buChar char="•"/>
            </a:pPr>
            <a:r>
              <a:rPr lang="es-MX" sz="1600" dirty="0"/>
              <a:t>Módulo 7. Desarrollo de un plan de negocios de exportación </a:t>
            </a:r>
          </a:p>
        </p:txBody>
      </p:sp>
      <p:sp>
        <p:nvSpPr>
          <p:cNvPr id="4" name="Slide Number Placeholder 3"/>
          <p:cNvSpPr>
            <a:spLocks noGrp="1"/>
          </p:cNvSpPr>
          <p:nvPr>
            <p:ph type="sldNum" sz="quarter" idx="4"/>
          </p:nvPr>
        </p:nvSpPr>
        <p:spPr/>
        <p:txBody>
          <a:bodyPr/>
          <a:lstStyle/>
          <a:p>
            <a:fld id="{DB09C58B-9000-45E6-ADB6-316584364E20}" type="slidenum">
              <a:rPr lang="es-MX" smtClean="0"/>
              <a:t>10</a:t>
            </a:fld>
            <a:endParaRPr lang="es-MX" dirty="0"/>
          </a:p>
        </p:txBody>
      </p:sp>
    </p:spTree>
    <p:extLst>
      <p:ext uri="{BB962C8B-B14F-4D97-AF65-F5344CB8AC3E}">
        <p14:creationId xmlns:p14="http://schemas.microsoft.com/office/powerpoint/2010/main" val="992369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MX" dirty="0" smtClean="0"/>
              <a:t>Oferta especializada</a:t>
            </a:r>
            <a:endParaRPr lang="es-MX"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45567680"/>
              </p:ext>
            </p:extLst>
          </p:nvPr>
        </p:nvGraphicFramePr>
        <p:xfrm>
          <a:off x="249238" y="1066800"/>
          <a:ext cx="8513762" cy="5024444"/>
        </p:xfrm>
        <a:graphic>
          <a:graphicData uri="http://schemas.openxmlformats.org/drawingml/2006/table">
            <a:tbl>
              <a:tblPr>
                <a:tableStyleId>{8A107856-5554-42FB-B03E-39F5DBC370BA}</a:tableStyleId>
              </a:tblPr>
              <a:tblGrid>
                <a:gridCol w="1901132"/>
                <a:gridCol w="1126071"/>
                <a:gridCol w="798898"/>
                <a:gridCol w="968057"/>
                <a:gridCol w="1405184"/>
                <a:gridCol w="413290"/>
                <a:gridCol w="471728"/>
                <a:gridCol w="344623"/>
                <a:gridCol w="391617"/>
                <a:gridCol w="375952"/>
                <a:gridCol w="317210"/>
              </a:tblGrid>
              <a:tr h="457200">
                <a:tc gridSpan="5">
                  <a:txBody>
                    <a:bodyPr/>
                    <a:lstStyle/>
                    <a:p>
                      <a:pPr algn="ctr" fontAlgn="ctr"/>
                      <a:r>
                        <a:rPr lang="es-MX" sz="1800" i="1" u="none" strike="noStrike" dirty="0" smtClean="0">
                          <a:effectLst/>
                          <a:latin typeface="+mn-lt"/>
                        </a:rPr>
                        <a:t>Información general</a:t>
                      </a:r>
                      <a:endParaRPr lang="es-MX" sz="1800" b="1" i="1" u="none" strike="noStrike" dirty="0">
                        <a:solidFill>
                          <a:srgbClr val="000000"/>
                        </a:solidFill>
                        <a:effectLst/>
                        <a:latin typeface="+mn-lt"/>
                      </a:endParaRPr>
                    </a:p>
                  </a:txBody>
                  <a:tcPr marL="6431" marR="6431" marT="6431" marB="0" anchor="ctr"/>
                </a:tc>
                <a:tc hMerge="1">
                  <a:txBody>
                    <a:bodyPr/>
                    <a:lstStyle/>
                    <a:p>
                      <a:pPr algn="ctr" fontAlgn="b"/>
                      <a:endParaRPr lang="es-MX" sz="1800" b="1" i="0" u="none" strike="noStrike">
                        <a:solidFill>
                          <a:srgbClr val="000000"/>
                        </a:solidFill>
                        <a:effectLst/>
                        <a:latin typeface="Calibri"/>
                      </a:endParaRPr>
                    </a:p>
                  </a:txBody>
                  <a:tcPr marL="6431" marR="6431" marT="6431" marB="0" anchor="b"/>
                </a:tc>
                <a:tc hMerge="1">
                  <a:txBody>
                    <a:bodyPr/>
                    <a:lstStyle/>
                    <a:p>
                      <a:pPr algn="ctr" fontAlgn="b"/>
                      <a:endParaRPr lang="es-MX" sz="1800" b="1" i="0" u="none" strike="noStrike">
                        <a:solidFill>
                          <a:srgbClr val="000000"/>
                        </a:solidFill>
                        <a:effectLst/>
                        <a:latin typeface="Calibri"/>
                      </a:endParaRPr>
                    </a:p>
                  </a:txBody>
                  <a:tcPr marL="6431" marR="6431" marT="6431" marB="0" anchor="b"/>
                </a:tc>
                <a:tc hMerge="1">
                  <a:txBody>
                    <a:bodyPr/>
                    <a:lstStyle/>
                    <a:p>
                      <a:pPr algn="ctr" fontAlgn="b"/>
                      <a:endParaRPr lang="es-MX" sz="1800" b="1" i="0" u="none" strike="noStrike">
                        <a:solidFill>
                          <a:srgbClr val="000000"/>
                        </a:solidFill>
                        <a:effectLst/>
                        <a:latin typeface="Calibri"/>
                      </a:endParaRPr>
                    </a:p>
                  </a:txBody>
                  <a:tcPr marL="6431" marR="6431" marT="6431" marB="0" anchor="b"/>
                </a:tc>
                <a:tc hMerge="1">
                  <a:txBody>
                    <a:bodyPr/>
                    <a:lstStyle/>
                    <a:p>
                      <a:pPr algn="l" fontAlgn="b"/>
                      <a:endParaRPr lang="es-MX" sz="1800" b="1" i="0" u="none" strike="noStrike" dirty="0">
                        <a:solidFill>
                          <a:srgbClr val="000000"/>
                        </a:solidFill>
                        <a:effectLst/>
                        <a:latin typeface="Calibri"/>
                      </a:endParaRPr>
                    </a:p>
                  </a:txBody>
                  <a:tcPr marL="6431" marR="6431" marT="6431" marB="0" anchor="b"/>
                </a:tc>
                <a:tc gridSpan="6">
                  <a:txBody>
                    <a:bodyPr/>
                    <a:lstStyle/>
                    <a:p>
                      <a:pPr algn="ctr" fontAlgn="b"/>
                      <a:r>
                        <a:rPr lang="es-MX" sz="1800" i="1" u="none" strike="noStrike" dirty="0" smtClean="0">
                          <a:effectLst/>
                          <a:latin typeface="+mn-lt"/>
                        </a:rPr>
                        <a:t>Fechas de inicio</a:t>
                      </a:r>
                      <a:endParaRPr lang="es-MX" sz="1800" b="1" i="1" u="none" strike="noStrike" dirty="0">
                        <a:solidFill>
                          <a:srgbClr val="000000"/>
                        </a:solidFill>
                        <a:effectLst/>
                        <a:latin typeface="+mn-lt"/>
                      </a:endParaRPr>
                    </a:p>
                  </a:txBody>
                  <a:tcPr marL="6431" marR="6431" marT="6431" marB="0" anchor="b"/>
                </a:tc>
                <a:tc hMerge="1">
                  <a:txBody>
                    <a:bodyPr/>
                    <a:lstStyle/>
                    <a:p>
                      <a:pPr algn="l" fontAlgn="b"/>
                      <a:endParaRPr lang="es-MX" sz="1800" b="0" i="0" u="none" strike="noStrike" dirty="0">
                        <a:solidFill>
                          <a:srgbClr val="000000"/>
                        </a:solidFill>
                        <a:effectLst/>
                        <a:latin typeface="Calibri"/>
                      </a:endParaRPr>
                    </a:p>
                  </a:txBody>
                  <a:tcPr marL="6431" marR="6431" marT="6431" marB="0" anchor="b"/>
                </a:tc>
                <a:tc hMerge="1">
                  <a:txBody>
                    <a:bodyPr/>
                    <a:lstStyle/>
                    <a:p>
                      <a:pPr algn="l" fontAlgn="b"/>
                      <a:endParaRPr lang="es-MX" sz="1800" b="0" i="0" u="none" strike="noStrike" dirty="0">
                        <a:solidFill>
                          <a:srgbClr val="000000"/>
                        </a:solidFill>
                        <a:effectLst/>
                        <a:latin typeface="Calibri"/>
                      </a:endParaRPr>
                    </a:p>
                  </a:txBody>
                  <a:tcPr marL="6431" marR="6431" marT="6431" marB="0" anchor="b"/>
                </a:tc>
                <a:tc hMerge="1">
                  <a:txBody>
                    <a:bodyPr/>
                    <a:lstStyle/>
                    <a:p>
                      <a:pPr algn="l" fontAlgn="b"/>
                      <a:endParaRPr lang="es-MX" sz="1800" b="0" i="0" u="none" strike="noStrike" dirty="0">
                        <a:solidFill>
                          <a:srgbClr val="000000"/>
                        </a:solidFill>
                        <a:effectLst/>
                        <a:latin typeface="Calibri"/>
                      </a:endParaRPr>
                    </a:p>
                  </a:txBody>
                  <a:tcPr marL="6431" marR="6431" marT="6431" marB="0" anchor="b"/>
                </a:tc>
                <a:tc hMerge="1">
                  <a:txBody>
                    <a:bodyPr/>
                    <a:lstStyle/>
                    <a:p>
                      <a:pPr algn="l" fontAlgn="b"/>
                      <a:endParaRPr lang="es-MX" sz="1800" b="0" i="0" u="none" strike="noStrike" dirty="0">
                        <a:solidFill>
                          <a:srgbClr val="000000"/>
                        </a:solidFill>
                        <a:effectLst/>
                        <a:latin typeface="Calibri"/>
                      </a:endParaRPr>
                    </a:p>
                  </a:txBody>
                  <a:tcPr marL="6431" marR="6431" marT="6431" marB="0" anchor="b"/>
                </a:tc>
                <a:tc hMerge="1">
                  <a:txBody>
                    <a:bodyPr/>
                    <a:lstStyle/>
                    <a:p>
                      <a:pPr algn="l" fontAlgn="b"/>
                      <a:endParaRPr lang="es-MX" sz="1800" b="0" i="0" u="none" strike="noStrike" dirty="0">
                        <a:solidFill>
                          <a:srgbClr val="000000"/>
                        </a:solidFill>
                        <a:effectLst/>
                        <a:latin typeface="Calibri"/>
                      </a:endParaRPr>
                    </a:p>
                  </a:txBody>
                  <a:tcPr marL="6431" marR="6431" marT="6431" marB="0" anchor="b"/>
                </a:tc>
              </a:tr>
              <a:tr h="685800">
                <a:tc>
                  <a:txBody>
                    <a:bodyPr/>
                    <a:lstStyle/>
                    <a:p>
                      <a:pPr algn="ctr" fontAlgn="ctr"/>
                      <a:r>
                        <a:rPr lang="es-MX" sz="1600" b="1" u="none" strike="noStrike" dirty="0">
                          <a:effectLst/>
                          <a:latin typeface="+mn-lt"/>
                        </a:rPr>
                        <a:t>Nombre del diplomado / curso</a:t>
                      </a:r>
                      <a:endParaRPr lang="es-MX" sz="1600" b="1" i="0" u="none" strike="noStrike" dirty="0">
                        <a:solidFill>
                          <a:srgbClr val="000000"/>
                        </a:solidFill>
                        <a:effectLst/>
                        <a:latin typeface="+mn-lt"/>
                      </a:endParaRPr>
                    </a:p>
                  </a:txBody>
                  <a:tcPr marL="6431" marR="6431" marT="6431" marB="0" anchor="ctr"/>
                </a:tc>
                <a:tc>
                  <a:txBody>
                    <a:bodyPr/>
                    <a:lstStyle/>
                    <a:p>
                      <a:pPr algn="ctr" fontAlgn="b"/>
                      <a:r>
                        <a:rPr lang="es-MX" sz="1600" b="1" u="none" strike="noStrike" dirty="0">
                          <a:effectLst/>
                          <a:latin typeface="+mn-lt"/>
                        </a:rPr>
                        <a:t>Duración en horas</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Precio pesos</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Precio dólares</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URL fichas técnicas</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Feb</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Mar</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Abr</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Jun</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err="1">
                          <a:effectLst/>
                          <a:latin typeface="+mn-lt"/>
                        </a:rPr>
                        <a:t>Sep</a:t>
                      </a:r>
                      <a:endParaRPr lang="es-MX" sz="1600" b="1" i="0" u="none" strike="noStrike" dirty="0">
                        <a:solidFill>
                          <a:srgbClr val="000000"/>
                        </a:solidFill>
                        <a:effectLst/>
                        <a:latin typeface="+mn-lt"/>
                      </a:endParaRPr>
                    </a:p>
                  </a:txBody>
                  <a:tcPr marL="6431" marR="6431" marT="6431" marB="0" anchor="b"/>
                </a:tc>
                <a:tc>
                  <a:txBody>
                    <a:bodyPr/>
                    <a:lstStyle/>
                    <a:p>
                      <a:pPr algn="ctr" fontAlgn="b"/>
                      <a:r>
                        <a:rPr lang="es-MX" sz="1600" b="1" u="none" strike="noStrike" dirty="0">
                          <a:effectLst/>
                          <a:latin typeface="+mn-lt"/>
                        </a:rPr>
                        <a:t>Oct</a:t>
                      </a:r>
                      <a:endParaRPr lang="es-MX" sz="1600" b="1" i="0" u="none" strike="noStrike" dirty="0">
                        <a:solidFill>
                          <a:srgbClr val="000000"/>
                        </a:solidFill>
                        <a:effectLst/>
                        <a:latin typeface="+mn-lt"/>
                      </a:endParaRPr>
                    </a:p>
                  </a:txBody>
                  <a:tcPr marL="6431" marR="6431" marT="6431" marB="0" anchor="b"/>
                </a:tc>
              </a:tr>
              <a:tr h="315133">
                <a:tc>
                  <a:txBody>
                    <a:bodyPr/>
                    <a:lstStyle/>
                    <a:p>
                      <a:pPr algn="l" fontAlgn="b"/>
                      <a:r>
                        <a:rPr lang="es-MX" sz="1600" u="none" strike="noStrike" dirty="0">
                          <a:effectLst/>
                          <a:latin typeface="+mn-lt"/>
                        </a:rPr>
                        <a:t>Curso en Gestión Responsable PYME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35</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smtClean="0">
                          <a:effectLst/>
                          <a:latin typeface="+mn-lt"/>
                        </a:rPr>
                        <a:t>4,500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375</a:t>
                      </a:r>
                      <a:endParaRPr lang="es-MX" sz="1600" b="0" i="0" u="none" strike="noStrike">
                        <a:solidFill>
                          <a:srgbClr val="000000"/>
                        </a:solidFill>
                        <a:effectLst/>
                        <a:latin typeface="+mn-lt"/>
                      </a:endParaRPr>
                    </a:p>
                  </a:txBody>
                  <a:tcPr marL="6431" marR="6431" marT="6431" marB="0" anchor="ctr"/>
                </a:tc>
                <a:tc>
                  <a:txBody>
                    <a:bodyPr/>
                    <a:lstStyle/>
                    <a:p>
                      <a:pPr algn="l" fontAlgn="b"/>
                      <a:r>
                        <a:rPr lang="es-MX" sz="1300" u="none" strike="noStrike" dirty="0">
                          <a:effectLst/>
                          <a:latin typeface="+mn-lt"/>
                        </a:rPr>
                        <a:t>http://www.empresarse.com/curso_gestion_responsable</a:t>
                      </a:r>
                      <a:endParaRPr lang="es-MX" sz="13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11</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 </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 </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14</a:t>
                      </a:r>
                      <a:endParaRPr lang="es-MX" sz="1600" b="0" i="0" u="none" strike="noStrike">
                        <a:solidFill>
                          <a:srgbClr val="000000"/>
                        </a:solidFill>
                        <a:effectLst/>
                        <a:latin typeface="+mn-lt"/>
                      </a:endParaRPr>
                    </a:p>
                  </a:txBody>
                  <a:tcPr marL="6431" marR="6431" marT="6431" marB="0" anchor="ctr"/>
                </a:tc>
              </a:tr>
              <a:tr h="418034">
                <a:tc>
                  <a:txBody>
                    <a:bodyPr/>
                    <a:lstStyle/>
                    <a:p>
                      <a:pPr algn="l" fontAlgn="b"/>
                      <a:r>
                        <a:rPr lang="es-MX" sz="1600" u="none" strike="noStrike" dirty="0">
                          <a:effectLst/>
                          <a:latin typeface="+mn-lt"/>
                        </a:rPr>
                        <a:t>Diplomado en Herramientas Prácticas para la Implementación de Medidas de RSE en </a:t>
                      </a:r>
                      <a:r>
                        <a:rPr lang="es-MX" sz="1600" u="none" strike="noStrike" dirty="0" err="1">
                          <a:effectLst/>
                          <a:latin typeface="+mn-lt"/>
                        </a:rPr>
                        <a:t>PyMEs</a:t>
                      </a:r>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120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smtClean="0">
                          <a:effectLst/>
                          <a:latin typeface="+mn-lt"/>
                        </a:rPr>
                        <a:t>9,500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800</a:t>
                      </a:r>
                      <a:endParaRPr lang="es-MX" sz="1600" b="0" i="0" u="none" strike="noStrike">
                        <a:solidFill>
                          <a:srgbClr val="000000"/>
                        </a:solidFill>
                        <a:effectLst/>
                        <a:latin typeface="+mn-lt"/>
                      </a:endParaRPr>
                    </a:p>
                  </a:txBody>
                  <a:tcPr marL="6431" marR="6431" marT="6431" marB="0" anchor="ctr"/>
                </a:tc>
                <a:tc>
                  <a:txBody>
                    <a:bodyPr/>
                    <a:lstStyle/>
                    <a:p>
                      <a:pPr algn="l" fontAlgn="b"/>
                      <a:r>
                        <a:rPr lang="es-MX" sz="1400" u="none" strike="noStrike" kern="1200" dirty="0" smtClean="0">
                          <a:solidFill>
                            <a:schemeClr val="bg1"/>
                          </a:solidFill>
                          <a:effectLst/>
                          <a:latin typeface="+mn-lt"/>
                          <a:ea typeface="+mn-ea"/>
                          <a:cs typeface="+mn-cs"/>
                        </a:rPr>
                        <a:t>http://www.empresarse.com/diplomado_de_herramientas_rse_pymes </a:t>
                      </a:r>
                    </a:p>
                  </a:txBody>
                  <a:tcPr marL="6431" marR="6431" marT="6431" marB="0" anchor="ctr"/>
                </a:tc>
                <a:tc>
                  <a:txBody>
                    <a:bodyPr/>
                    <a:lstStyle/>
                    <a:p>
                      <a:pPr algn="ctr" fontAlgn="b"/>
                      <a:r>
                        <a:rPr lang="es-MX" sz="1600" u="none" strike="noStrike" dirty="0">
                          <a:effectLst/>
                          <a:latin typeface="+mn-lt"/>
                        </a:rPr>
                        <a:t>25</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 </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 </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23</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 </a:t>
                      </a:r>
                      <a:endParaRPr lang="es-MX" sz="1600" b="0" i="0" u="none" strike="noStrike">
                        <a:solidFill>
                          <a:srgbClr val="000000"/>
                        </a:solidFill>
                        <a:effectLst/>
                        <a:latin typeface="+mn-lt"/>
                      </a:endParaRPr>
                    </a:p>
                  </a:txBody>
                  <a:tcPr marL="6431" marR="6431" marT="6431" marB="0" anchor="ctr"/>
                </a:tc>
              </a:tr>
              <a:tr h="212233">
                <a:tc>
                  <a:txBody>
                    <a:bodyPr/>
                    <a:lstStyle/>
                    <a:p>
                      <a:pPr algn="l" fontAlgn="b"/>
                      <a:r>
                        <a:rPr lang="es-MX" sz="1600" u="none" strike="noStrike" dirty="0">
                          <a:effectLst/>
                          <a:latin typeface="+mn-lt"/>
                        </a:rPr>
                        <a:t>Diplomado en Responsabilidad Social Empresarial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120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smtClean="0">
                          <a:effectLst/>
                          <a:latin typeface="+mn-lt"/>
                        </a:rPr>
                        <a:t>8,500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715</a:t>
                      </a:r>
                      <a:endParaRPr lang="es-MX" sz="1600" b="0" i="0" u="none" strike="noStrike" dirty="0">
                        <a:solidFill>
                          <a:srgbClr val="000000"/>
                        </a:solidFill>
                        <a:effectLst/>
                        <a:latin typeface="+mn-lt"/>
                      </a:endParaRPr>
                    </a:p>
                  </a:txBody>
                  <a:tcPr marL="6431" marR="6431" marT="6431" marB="0" anchor="ctr"/>
                </a:tc>
                <a:tc>
                  <a:txBody>
                    <a:bodyPr/>
                    <a:lstStyle/>
                    <a:p>
                      <a:pPr algn="l" fontAlgn="b"/>
                      <a:r>
                        <a:rPr lang="es-MX" sz="1400" u="none" strike="noStrike" dirty="0">
                          <a:effectLst/>
                          <a:latin typeface="+mn-lt"/>
                        </a:rPr>
                        <a:t>http://www.empresarse.com/diplomado_en_responsabilidad_social_empresarial</a:t>
                      </a:r>
                      <a:endParaRPr lang="es-MX" sz="14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a:effectLst/>
                          <a:latin typeface="+mn-lt"/>
                        </a:rPr>
                        <a:t>11</a:t>
                      </a:r>
                      <a:endParaRPr lang="es-MX" sz="1600" b="0" i="0" u="none" strike="noStrike">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14</a:t>
                      </a:r>
                      <a:endParaRPr lang="es-MX" sz="1600" b="0" i="0" u="none" strike="noStrike" dirty="0">
                        <a:solidFill>
                          <a:srgbClr val="000000"/>
                        </a:solidFill>
                        <a:effectLst/>
                        <a:latin typeface="+mn-lt"/>
                      </a:endParaRPr>
                    </a:p>
                  </a:txBody>
                  <a:tcPr marL="6431" marR="6431" marT="6431" marB="0" anchor="ctr"/>
                </a:tc>
              </a:tr>
              <a:tr h="212233">
                <a:tc>
                  <a:txBody>
                    <a:bodyPr/>
                    <a:lstStyle/>
                    <a:p>
                      <a:pPr algn="l" fontAlgn="b"/>
                      <a:r>
                        <a:rPr lang="es-MX" sz="1600" u="none" strike="noStrike" dirty="0">
                          <a:effectLst/>
                          <a:latin typeface="+mn-lt"/>
                        </a:rPr>
                        <a:t>Diplomado en negocios con la Unión Europea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120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smtClean="0">
                          <a:effectLst/>
                          <a:latin typeface="+mn-lt"/>
                        </a:rPr>
                        <a:t>11,600</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1,000</a:t>
                      </a:r>
                      <a:endParaRPr lang="es-MX" sz="1600" b="0" i="0" u="none" strike="noStrike" dirty="0">
                        <a:solidFill>
                          <a:srgbClr val="000000"/>
                        </a:solidFill>
                        <a:effectLst/>
                        <a:latin typeface="+mn-lt"/>
                      </a:endParaRPr>
                    </a:p>
                  </a:txBody>
                  <a:tcPr marL="6431" marR="6431" marT="6431" marB="0" anchor="ctr"/>
                </a:tc>
                <a:tc>
                  <a:txBody>
                    <a:bodyPr/>
                    <a:lstStyle/>
                    <a:p>
                      <a:pPr algn="l" fontAlgn="b"/>
                      <a:r>
                        <a:rPr lang="es-MX" sz="1400" u="none" strike="noStrike" dirty="0">
                          <a:effectLst/>
                          <a:latin typeface="+mn-lt"/>
                        </a:rPr>
                        <a:t>http://www.empresarse.com/node/1045</a:t>
                      </a:r>
                      <a:endParaRPr lang="es-MX" sz="1400" b="0" i="0" u="none" strike="noStrike" dirty="0">
                        <a:solidFill>
                          <a:srgbClr val="0000FF"/>
                        </a:solidFill>
                        <a:effectLst/>
                        <a:latin typeface="+mn-lt"/>
                      </a:endParaRPr>
                    </a:p>
                  </a:txBody>
                  <a:tcPr marL="6431" marR="6431" marT="6431" marB="0" anchor="ctr"/>
                </a:tc>
                <a:tc>
                  <a:txBody>
                    <a:bodyPr/>
                    <a:lstStyle/>
                    <a:p>
                      <a:pPr algn="ctr" fontAlgn="b"/>
                      <a:r>
                        <a:rPr lang="es-MX" sz="1600" u="none" strike="noStrike" dirty="0">
                          <a:effectLst/>
                          <a:latin typeface="+mn-lt"/>
                        </a:rPr>
                        <a:t>25</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23</a:t>
                      </a:r>
                      <a:endParaRPr lang="es-MX" sz="1600" b="0" i="0" u="none" strike="noStrike" dirty="0">
                        <a:solidFill>
                          <a:srgbClr val="000000"/>
                        </a:solidFill>
                        <a:effectLst/>
                        <a:latin typeface="+mn-lt"/>
                      </a:endParaRPr>
                    </a:p>
                  </a:txBody>
                  <a:tcPr marL="6431" marR="6431" marT="6431" marB="0" anchor="ctr"/>
                </a:tc>
                <a:tc>
                  <a:txBody>
                    <a:bodyPr/>
                    <a:lstStyle/>
                    <a:p>
                      <a:pPr algn="ctr" fontAlgn="b"/>
                      <a:r>
                        <a:rPr lang="es-MX" sz="1600" u="none" strike="noStrike" dirty="0">
                          <a:effectLst/>
                          <a:latin typeface="+mn-lt"/>
                        </a:rPr>
                        <a:t> </a:t>
                      </a:r>
                      <a:endParaRPr lang="es-MX" sz="1600" b="0" i="0" u="none" strike="noStrike" dirty="0">
                        <a:solidFill>
                          <a:srgbClr val="000000"/>
                        </a:solidFill>
                        <a:effectLst/>
                        <a:latin typeface="+mn-lt"/>
                      </a:endParaRPr>
                    </a:p>
                  </a:txBody>
                  <a:tcPr marL="6431" marR="6431" marT="6431" marB="0" anchor="ctr"/>
                </a:tc>
              </a:tr>
            </a:tbl>
          </a:graphicData>
        </a:graphic>
      </p:graphicFrame>
      <p:sp>
        <p:nvSpPr>
          <p:cNvPr id="3" name="Slide Number Placeholder 2"/>
          <p:cNvSpPr>
            <a:spLocks noGrp="1"/>
          </p:cNvSpPr>
          <p:nvPr>
            <p:ph type="sldNum" sz="quarter" idx="4"/>
          </p:nvPr>
        </p:nvSpPr>
        <p:spPr/>
        <p:txBody>
          <a:bodyPr/>
          <a:lstStyle/>
          <a:p>
            <a:fld id="{DB09C58B-9000-45E6-ADB6-316584364E20}" type="slidenum">
              <a:rPr lang="es-MX" smtClean="0"/>
              <a:t>11</a:t>
            </a:fld>
            <a:endParaRPr lang="es-MX"/>
          </a:p>
        </p:txBody>
      </p:sp>
    </p:spTree>
    <p:extLst>
      <p:ext uri="{BB962C8B-B14F-4D97-AF65-F5344CB8AC3E}">
        <p14:creationId xmlns:p14="http://schemas.microsoft.com/office/powerpoint/2010/main" val="1374573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Mas información: </a:t>
            </a:r>
            <a:endParaRPr lang="es-MX" dirty="0"/>
          </a:p>
        </p:txBody>
      </p:sp>
      <p:sp>
        <p:nvSpPr>
          <p:cNvPr id="3" name="Content Placeholder 2"/>
          <p:cNvSpPr>
            <a:spLocks noGrp="1"/>
          </p:cNvSpPr>
          <p:nvPr>
            <p:ph idx="1"/>
          </p:nvPr>
        </p:nvSpPr>
        <p:spPr>
          <a:xfrm>
            <a:off x="381000" y="1143000"/>
            <a:ext cx="8382000" cy="5275290"/>
          </a:xfrm>
        </p:spPr>
        <p:txBody>
          <a:bodyPr/>
          <a:lstStyle/>
          <a:p>
            <a:pPr>
              <a:buFont typeface="Arial" pitchFamily="34" charset="0"/>
              <a:buChar char="•"/>
            </a:pPr>
            <a:r>
              <a:rPr lang="es-MX" sz="2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rPr>
              <a:t>Dra. Laura Ruiz Pérez</a:t>
            </a:r>
          </a:p>
          <a:p>
            <a:pPr marL="517525" lvl="1" indent="0">
              <a:buNone/>
            </a:pPr>
            <a:r>
              <a:rPr lang="es-MX" sz="2000" dirty="0" smtClean="0"/>
              <a:t>Directora </a:t>
            </a:r>
            <a:r>
              <a:rPr lang="es-MX" sz="2000" dirty="0"/>
              <a:t>de Educación para el Desarrollo</a:t>
            </a:r>
          </a:p>
          <a:p>
            <a:pPr marL="517525" lvl="1" indent="0">
              <a:buNone/>
            </a:pPr>
            <a:r>
              <a:rPr lang="es-MX" sz="2000" dirty="0" smtClean="0"/>
              <a:t>Universidad </a:t>
            </a:r>
            <a:r>
              <a:rPr lang="es-MX" sz="2000" dirty="0" err="1"/>
              <a:t>TecVirtual</a:t>
            </a:r>
            <a:r>
              <a:rPr lang="es-MX" sz="2000" dirty="0"/>
              <a:t> del Sistema Tecnológico de Monterrey</a:t>
            </a:r>
          </a:p>
          <a:p>
            <a:pPr marL="517525" lvl="1" indent="0">
              <a:buNone/>
            </a:pPr>
            <a:r>
              <a:rPr lang="es-MX" sz="2000" dirty="0" smtClean="0"/>
              <a:t>laruiz@tecvirtual.mx </a:t>
            </a:r>
          </a:p>
          <a:p>
            <a:pPr marL="517525" lvl="1" indent="0">
              <a:buNone/>
            </a:pPr>
            <a:endParaRPr lang="es-MX" sz="2000" dirty="0"/>
          </a:p>
          <a:p>
            <a:pPr>
              <a:buFont typeface="Arial" pitchFamily="34" charset="0"/>
              <a:buChar char="•"/>
            </a:pPr>
            <a:r>
              <a:rPr lang="es-MX" sz="2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rPr>
              <a:t>Lic. Cosette Oropeza Licona</a:t>
            </a:r>
            <a:endParaRPr lang="es-MX" sz="2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endParaRPr>
          </a:p>
          <a:p>
            <a:pPr marL="517525" lvl="1" indent="0">
              <a:buNone/>
            </a:pPr>
            <a:r>
              <a:rPr lang="es-MX" sz="2000" dirty="0"/>
              <a:t>Innovación para la responsabilidad social empresarial </a:t>
            </a:r>
            <a:endParaRPr lang="es-MX" sz="2000" dirty="0" smtClean="0">
              <a:hlinkClick r:id="rId2"/>
            </a:endParaRPr>
          </a:p>
          <a:p>
            <a:pPr marL="517525" lvl="1" indent="0">
              <a:buNone/>
            </a:pPr>
            <a:r>
              <a:rPr lang="es-MX" sz="2000" dirty="0" smtClean="0">
                <a:hlinkClick r:id="rId2"/>
              </a:rPr>
              <a:t>cosette@tecvirtual.mx</a:t>
            </a:r>
            <a:endParaRPr lang="es-MX" sz="2000" dirty="0"/>
          </a:p>
          <a:p>
            <a:endParaRPr lang="es-MX" sz="2400" dirty="0"/>
          </a:p>
          <a:p>
            <a:pPr>
              <a:buFont typeface="Arial" pitchFamily="34" charset="0"/>
              <a:buChar char="•"/>
            </a:pPr>
            <a:r>
              <a:rPr lang="es-MX" sz="2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cs typeface="Arial" charset="0"/>
              </a:rPr>
              <a:t>Lic. Sergio López León </a:t>
            </a:r>
          </a:p>
          <a:p>
            <a:pPr marL="517525" lvl="1" indent="0">
              <a:buNone/>
            </a:pPr>
            <a:r>
              <a:rPr lang="es-MX" sz="2000" dirty="0"/>
              <a:t>Coordinador de Relaciones Públicas y Publicidad </a:t>
            </a:r>
          </a:p>
          <a:p>
            <a:pPr marL="517525" lvl="1" indent="0">
              <a:buNone/>
            </a:pPr>
            <a:r>
              <a:rPr lang="es-MX" sz="2000" dirty="0" smtClean="0"/>
              <a:t>slopez@tecvirtual.mx  </a:t>
            </a:r>
            <a:endParaRPr lang="es-MX" sz="2000" dirty="0"/>
          </a:p>
          <a:p>
            <a:pPr marL="517525" lvl="1" indent="0">
              <a:buNone/>
            </a:pPr>
            <a:endParaRPr lang="es-MX" sz="2000" dirty="0" smtClean="0"/>
          </a:p>
          <a:p>
            <a:pPr marL="517525" lvl="1" indent="0">
              <a:buNone/>
            </a:pPr>
            <a:r>
              <a:rPr lang="es-MX" sz="2000" dirty="0" smtClean="0"/>
              <a:t>Teléfono </a:t>
            </a:r>
            <a:r>
              <a:rPr lang="es-MX" sz="2000" dirty="0"/>
              <a:t>directo </a:t>
            </a:r>
            <a:r>
              <a:rPr lang="es-MX" sz="2000" dirty="0" smtClean="0"/>
              <a:t>(81) 1646 – 1762</a:t>
            </a:r>
          </a:p>
          <a:p>
            <a:pPr marL="517525" lvl="1" indent="0">
              <a:buNone/>
            </a:pPr>
            <a:r>
              <a:rPr lang="es-MX" sz="2000" dirty="0"/>
              <a:t>Teléfono sin costo: </a:t>
            </a:r>
            <a:r>
              <a:rPr lang="es-MX" sz="2000" dirty="0" smtClean="0"/>
              <a:t>01-800-288-9017</a:t>
            </a:r>
            <a:endParaRPr lang="es-MX" sz="2400" dirty="0"/>
          </a:p>
        </p:txBody>
      </p:sp>
      <p:sp>
        <p:nvSpPr>
          <p:cNvPr id="4" name="Slide Number Placeholder 3"/>
          <p:cNvSpPr>
            <a:spLocks noGrp="1"/>
          </p:cNvSpPr>
          <p:nvPr>
            <p:ph type="sldNum" sz="quarter" idx="4"/>
          </p:nvPr>
        </p:nvSpPr>
        <p:spPr/>
        <p:txBody>
          <a:bodyPr/>
          <a:lstStyle/>
          <a:p>
            <a:fld id="{DB09C58B-9000-45E6-ADB6-316584364E20}" type="slidenum">
              <a:rPr lang="es-MX" smtClean="0"/>
              <a:t>12</a:t>
            </a:fld>
            <a:endParaRPr lang="es-MX"/>
          </a:p>
        </p:txBody>
      </p:sp>
    </p:spTree>
    <p:extLst>
      <p:ext uri="{BB962C8B-B14F-4D97-AF65-F5344CB8AC3E}">
        <p14:creationId xmlns:p14="http://schemas.microsoft.com/office/powerpoint/2010/main" val="3911745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Empresas socialmente responsables</a:t>
            </a:r>
            <a:endParaRPr lang="es-MX" dirty="0"/>
          </a:p>
        </p:txBody>
      </p:sp>
      <p:sp>
        <p:nvSpPr>
          <p:cNvPr id="3" name="Content Placeholder 2"/>
          <p:cNvSpPr>
            <a:spLocks noGrp="1"/>
          </p:cNvSpPr>
          <p:nvPr>
            <p:ph idx="1"/>
          </p:nvPr>
        </p:nvSpPr>
        <p:spPr>
          <a:xfrm>
            <a:off x="162638" y="1503012"/>
            <a:ext cx="8394262" cy="4745388"/>
          </a:xfrm>
        </p:spPr>
        <p:txBody>
          <a:bodyPr>
            <a:normAutofit fontScale="77500" lnSpcReduction="20000"/>
          </a:bodyPr>
          <a:lstStyle/>
          <a:p>
            <a:pPr>
              <a:buFont typeface="Arial" pitchFamily="34" charset="0"/>
              <a:buChar char="•"/>
            </a:pPr>
            <a:r>
              <a:rPr lang="es-MX" sz="2600" dirty="0">
                <a:solidFill>
                  <a:srgbClr val="FFC000"/>
                </a:solidFill>
              </a:rPr>
              <a:t>Objetivo: </a:t>
            </a:r>
            <a:endParaRPr lang="es-MX" sz="2600" dirty="0" smtClean="0">
              <a:solidFill>
                <a:srgbClr val="FFC000"/>
              </a:solidFill>
            </a:endParaRPr>
          </a:p>
          <a:p>
            <a:pPr lvl="1">
              <a:buFont typeface="Arial" pitchFamily="34" charset="0"/>
              <a:buChar char="•"/>
            </a:pPr>
            <a:r>
              <a:rPr lang="es-MX" sz="2900" dirty="0"/>
              <a:t>Apoyar a las empresas a desarrollar programas de responsabilidad social empresarial, que impacten en la mejora económica y social de sus entornos. </a:t>
            </a:r>
            <a:endParaRPr lang="es-MX" sz="2900" dirty="0" smtClean="0"/>
          </a:p>
          <a:p>
            <a:pPr lvl="1">
              <a:buFont typeface="Arial" pitchFamily="34" charset="0"/>
              <a:buChar char="•"/>
            </a:pPr>
            <a:r>
              <a:rPr lang="es-MX" sz="2900" dirty="0" smtClean="0"/>
              <a:t>También </a:t>
            </a:r>
            <a:r>
              <a:rPr lang="es-MX" sz="2900" dirty="0"/>
              <a:t>ofrecer herramientas útiles para las PYMES, vinculadas a su cadena de valor, para que mejoren su gestión y emprendan programas de apoyo social.</a:t>
            </a:r>
          </a:p>
          <a:p>
            <a:endParaRPr lang="es-MX" sz="2400" dirty="0" smtClean="0"/>
          </a:p>
          <a:p>
            <a:pPr>
              <a:buFont typeface="Arial" pitchFamily="34" charset="0"/>
              <a:buChar char="•"/>
            </a:pPr>
            <a:r>
              <a:rPr lang="es-MX" sz="2600" dirty="0">
                <a:solidFill>
                  <a:srgbClr val="FFC000"/>
                </a:solidFill>
              </a:rPr>
              <a:t>Áreas </a:t>
            </a:r>
            <a:r>
              <a:rPr lang="es-MX" sz="2600" dirty="0" smtClean="0">
                <a:solidFill>
                  <a:srgbClr val="FFC000"/>
                </a:solidFill>
              </a:rPr>
              <a:t>temáticas:</a:t>
            </a:r>
            <a:endParaRPr lang="es-MX" sz="2600" dirty="0">
              <a:solidFill>
                <a:srgbClr val="FFC000"/>
              </a:solidFill>
            </a:endParaRPr>
          </a:p>
          <a:p>
            <a:pPr lvl="1">
              <a:buClr>
                <a:schemeClr val="tx1"/>
              </a:buClr>
              <a:buFont typeface="Arial" pitchFamily="34" charset="0"/>
              <a:buChar char="•"/>
            </a:pPr>
            <a:r>
              <a:rPr lang="es-MX" sz="2600" dirty="0"/>
              <a:t>Responsabilidad social empresarial</a:t>
            </a:r>
          </a:p>
          <a:p>
            <a:pPr lvl="1">
              <a:buClr>
                <a:schemeClr val="tx1"/>
              </a:buClr>
              <a:buFont typeface="Arial" pitchFamily="34" charset="0"/>
              <a:buChar char="•"/>
            </a:pPr>
            <a:r>
              <a:rPr lang="es-MX" sz="2600" dirty="0"/>
              <a:t>Ética y cultura de la legalidad</a:t>
            </a:r>
          </a:p>
          <a:p>
            <a:pPr lvl="1">
              <a:buClr>
                <a:schemeClr val="tx1"/>
              </a:buClr>
              <a:buFont typeface="Arial" pitchFamily="34" charset="0"/>
              <a:buChar char="•"/>
            </a:pPr>
            <a:r>
              <a:rPr lang="es-MX" sz="2600" dirty="0"/>
              <a:t>Relación con la comunidad</a:t>
            </a:r>
          </a:p>
          <a:p>
            <a:pPr lvl="1">
              <a:buClr>
                <a:schemeClr val="tx1"/>
              </a:buClr>
              <a:buFont typeface="Arial" pitchFamily="34" charset="0"/>
              <a:buChar char="•"/>
            </a:pPr>
            <a:r>
              <a:rPr lang="es-MX" sz="2600" dirty="0"/>
              <a:t>Cuidado y preservación del medio ambiente</a:t>
            </a:r>
          </a:p>
          <a:p>
            <a:pPr lvl="1">
              <a:buClr>
                <a:schemeClr val="tx1"/>
              </a:buClr>
              <a:buFont typeface="Arial" pitchFamily="34" charset="0"/>
              <a:buChar char="•"/>
            </a:pPr>
            <a:r>
              <a:rPr lang="es-MX" sz="2600" dirty="0"/>
              <a:t>Herramientas para </a:t>
            </a:r>
            <a:r>
              <a:rPr lang="es-MX" sz="2600" dirty="0" err="1"/>
              <a:t>PyMES</a:t>
            </a:r>
            <a:r>
              <a:rPr lang="es-MX" sz="2600" dirty="0"/>
              <a:t> (SME </a:t>
            </a:r>
            <a:r>
              <a:rPr lang="es-MX" sz="2600" dirty="0" err="1"/>
              <a:t>Toolkit</a:t>
            </a:r>
            <a:r>
              <a:rPr lang="es-MX" sz="2600" dirty="0" smtClean="0"/>
              <a:t>)</a:t>
            </a:r>
          </a:p>
          <a:p>
            <a:pPr lvl="1">
              <a:buClr>
                <a:schemeClr val="tx1"/>
              </a:buClr>
              <a:buFont typeface="Arial" pitchFamily="34" charset="0"/>
              <a:buChar char="•"/>
            </a:pPr>
            <a:endParaRPr lang="es-MX" sz="2400" dirty="0"/>
          </a:p>
          <a:p>
            <a:pPr>
              <a:buClr>
                <a:schemeClr val="tx1"/>
              </a:buClr>
              <a:buFont typeface="Arial" pitchFamily="34" charset="0"/>
              <a:buChar char="•"/>
            </a:pPr>
            <a:r>
              <a:rPr lang="es-MX" dirty="0" smtClean="0">
                <a:solidFill>
                  <a:srgbClr val="FFC000"/>
                </a:solidFill>
              </a:rPr>
              <a:t>Participantes:</a:t>
            </a:r>
          </a:p>
          <a:p>
            <a:pPr lvl="1">
              <a:buClr>
                <a:schemeClr val="tx1"/>
              </a:buClr>
              <a:buFont typeface="Arial" pitchFamily="34" charset="0"/>
              <a:buChar char="•"/>
            </a:pPr>
            <a:r>
              <a:rPr lang="es-MX" dirty="0" smtClean="0"/>
              <a:t>5,801 a enero 2013</a:t>
            </a:r>
            <a:endParaRPr lang="es-MX" dirty="0"/>
          </a:p>
          <a:p>
            <a:pPr marL="517525" lvl="1" indent="0">
              <a:buClr>
                <a:schemeClr val="tx1"/>
              </a:buClr>
              <a:buNone/>
            </a:pPr>
            <a:endParaRPr lang="es-MX" dirty="0"/>
          </a:p>
          <a:p>
            <a:endParaRPr lang="es-MX" sz="1800" dirty="0"/>
          </a:p>
        </p:txBody>
      </p:sp>
      <p:sp>
        <p:nvSpPr>
          <p:cNvPr id="5" name="Slide Number Placeholder 4"/>
          <p:cNvSpPr>
            <a:spLocks noGrp="1"/>
          </p:cNvSpPr>
          <p:nvPr>
            <p:ph type="sldNum" sz="quarter" idx="4"/>
          </p:nvPr>
        </p:nvSpPr>
        <p:spPr/>
        <p:txBody>
          <a:bodyPr/>
          <a:lstStyle/>
          <a:p>
            <a:fld id="{DB09C58B-9000-45E6-ADB6-316584364E20}" type="slidenum">
              <a:rPr lang="es-MX" smtClean="0"/>
              <a:t>2</a:t>
            </a:fld>
            <a:endParaRPr lang="es-MX"/>
          </a:p>
        </p:txBody>
      </p:sp>
    </p:spTree>
    <p:extLst>
      <p:ext uri="{BB962C8B-B14F-4D97-AF65-F5344CB8AC3E}">
        <p14:creationId xmlns:p14="http://schemas.microsoft.com/office/powerpoint/2010/main" val="489920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s-MX" dirty="0" smtClean="0"/>
              <a:t>Comunidad virtual de aprendizaje:</a:t>
            </a:r>
            <a:br>
              <a:rPr lang="es-MX" dirty="0" smtClean="0"/>
            </a:br>
            <a:r>
              <a:rPr lang="es-MX" dirty="0" err="1"/>
              <a:t>E</a:t>
            </a:r>
            <a:r>
              <a:rPr lang="es-MX" dirty="0" err="1" smtClean="0"/>
              <a:t>mpresarse</a:t>
            </a:r>
            <a:r>
              <a:rPr lang="es-MX" dirty="0" smtClean="0"/>
              <a:t> </a:t>
            </a:r>
            <a:endParaRPr lang="es-MX" dirty="0"/>
          </a:p>
        </p:txBody>
      </p:sp>
      <p:sp>
        <p:nvSpPr>
          <p:cNvPr id="3" name="Content Placeholder 2"/>
          <p:cNvSpPr>
            <a:spLocks noGrp="1"/>
          </p:cNvSpPr>
          <p:nvPr>
            <p:ph idx="1"/>
          </p:nvPr>
        </p:nvSpPr>
        <p:spPr>
          <a:xfrm>
            <a:off x="2819400" y="6248400"/>
            <a:ext cx="3733800" cy="443198"/>
          </a:xfrm>
        </p:spPr>
        <p:txBody>
          <a:bodyPr/>
          <a:lstStyle/>
          <a:p>
            <a:pPr marL="0" indent="0">
              <a:buNone/>
            </a:pPr>
            <a:r>
              <a:rPr lang="es-MX" dirty="0" smtClean="0">
                <a:solidFill>
                  <a:srgbClr val="FFC000"/>
                </a:solidFill>
              </a:rPr>
              <a:t>www.empresarse.com</a:t>
            </a:r>
            <a:endParaRPr lang="es-MX" dirty="0">
              <a:solidFill>
                <a:srgbClr val="FFC000"/>
              </a:solidFill>
            </a:endParaRPr>
          </a:p>
        </p:txBody>
      </p:sp>
      <p:sp>
        <p:nvSpPr>
          <p:cNvPr id="4" name="Slide Number Placeholder 3"/>
          <p:cNvSpPr>
            <a:spLocks noGrp="1"/>
          </p:cNvSpPr>
          <p:nvPr>
            <p:ph type="sldNum" sz="quarter" idx="4"/>
          </p:nvPr>
        </p:nvSpPr>
        <p:spPr/>
        <p:txBody>
          <a:bodyPr/>
          <a:lstStyle/>
          <a:p>
            <a:fld id="{DB09C58B-9000-45E6-ADB6-316584364E20}" type="slidenum">
              <a:rPr lang="es-MX" smtClean="0"/>
              <a:t>3</a:t>
            </a:fld>
            <a:endParaRPr lang="es-MX"/>
          </a:p>
        </p:txBody>
      </p:sp>
      <p:pic>
        <p:nvPicPr>
          <p:cNvPr id="1026"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2133600" y="1600200"/>
            <a:ext cx="538372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3471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s-MX" dirty="0"/>
              <a:t>Comunidad virtual de aprendizaje:</a:t>
            </a:r>
            <a:br>
              <a:rPr lang="es-MX" dirty="0"/>
            </a:br>
            <a:r>
              <a:rPr lang="es-MX" dirty="0" err="1"/>
              <a:t>Empresarse</a:t>
            </a:r>
            <a:r>
              <a:rPr lang="es-MX" dirty="0"/>
              <a:t> </a:t>
            </a:r>
          </a:p>
        </p:txBody>
      </p:sp>
      <p:sp>
        <p:nvSpPr>
          <p:cNvPr id="3" name="Content Placeholder 2"/>
          <p:cNvSpPr>
            <a:spLocks noGrp="1"/>
          </p:cNvSpPr>
          <p:nvPr>
            <p:ph idx="1"/>
          </p:nvPr>
        </p:nvSpPr>
        <p:spPr>
          <a:xfrm>
            <a:off x="381000" y="1904999"/>
            <a:ext cx="8382000" cy="5010602"/>
          </a:xfrm>
        </p:spPr>
        <p:txBody>
          <a:bodyPr/>
          <a:lstStyle/>
          <a:p>
            <a:pPr>
              <a:buFont typeface="Arial" pitchFamily="34" charset="0"/>
              <a:buChar char="•"/>
            </a:pPr>
            <a:r>
              <a:rPr lang="es-MX" sz="2400" dirty="0" smtClean="0">
                <a:solidFill>
                  <a:srgbClr val="FFC000"/>
                </a:solidFill>
              </a:rPr>
              <a:t>Temas de atención: </a:t>
            </a:r>
          </a:p>
          <a:p>
            <a:pPr lvl="1">
              <a:buFont typeface="Arial" pitchFamily="34" charset="0"/>
              <a:buChar char="•"/>
            </a:pPr>
            <a:r>
              <a:rPr lang="es-MX" sz="2000" dirty="0" smtClean="0"/>
              <a:t>Capacitación y herramientas de responsabilidad social empresarial </a:t>
            </a:r>
          </a:p>
          <a:p>
            <a:pPr lvl="1">
              <a:buFont typeface="Arial" pitchFamily="34" charset="0"/>
              <a:buChar char="•"/>
            </a:pPr>
            <a:r>
              <a:rPr lang="es-MX" sz="2000" dirty="0"/>
              <a:t>Diferencia entre filantropía e inversión social</a:t>
            </a:r>
          </a:p>
          <a:p>
            <a:pPr lvl="1">
              <a:buFont typeface="Arial" pitchFamily="34" charset="0"/>
              <a:buChar char="•"/>
            </a:pPr>
            <a:r>
              <a:rPr lang="es-MX" sz="2000" dirty="0"/>
              <a:t>Comportamiento ético y transparente</a:t>
            </a:r>
          </a:p>
          <a:p>
            <a:pPr lvl="1">
              <a:buFont typeface="Arial" pitchFamily="34" charset="0"/>
              <a:buChar char="•"/>
            </a:pPr>
            <a:r>
              <a:rPr lang="es-MX" sz="2000" dirty="0"/>
              <a:t>Marketing con causa social</a:t>
            </a:r>
          </a:p>
          <a:p>
            <a:pPr lvl="1">
              <a:buFont typeface="Arial" pitchFamily="34" charset="0"/>
              <a:buChar char="•"/>
            </a:pPr>
            <a:r>
              <a:rPr lang="es-MX" sz="2000" dirty="0" smtClean="0"/>
              <a:t>Calidad </a:t>
            </a:r>
            <a:r>
              <a:rPr lang="es-MX" sz="2000" dirty="0"/>
              <a:t>de vida </a:t>
            </a:r>
            <a:r>
              <a:rPr lang="es-MX" sz="2000" dirty="0" smtClean="0"/>
              <a:t>laboral</a:t>
            </a:r>
            <a:endParaRPr lang="es-MX" sz="2000" dirty="0"/>
          </a:p>
          <a:p>
            <a:pPr lvl="1">
              <a:buFont typeface="Arial" pitchFamily="34" charset="0"/>
              <a:buChar char="•"/>
            </a:pPr>
            <a:r>
              <a:rPr lang="es-MX" sz="2000" dirty="0"/>
              <a:t>Derechos de sus colaboradores a negociar colectivamente en materia laboral y respetar su libertad de asociación</a:t>
            </a:r>
          </a:p>
          <a:p>
            <a:pPr lvl="1">
              <a:buFont typeface="Arial" pitchFamily="34" charset="0"/>
              <a:buChar char="•"/>
            </a:pPr>
            <a:r>
              <a:rPr lang="es-MX" sz="2000" dirty="0"/>
              <a:t>Beneficios a la empresa de consideraciones ambientales</a:t>
            </a:r>
          </a:p>
          <a:p>
            <a:pPr lvl="1">
              <a:buFont typeface="Arial" pitchFamily="34" charset="0"/>
              <a:buChar char="•"/>
            </a:pPr>
            <a:r>
              <a:rPr lang="es-MX" sz="2000" dirty="0" smtClean="0"/>
              <a:t>Estrategia </a:t>
            </a:r>
            <a:r>
              <a:rPr lang="es-MX" sz="2000" dirty="0"/>
              <a:t>para crear confianza en la </a:t>
            </a:r>
            <a:r>
              <a:rPr lang="es-MX" sz="2000" dirty="0" smtClean="0"/>
              <a:t>comunidad</a:t>
            </a:r>
            <a:endParaRPr lang="es-MX" sz="2000" dirty="0"/>
          </a:p>
          <a:p>
            <a:pPr lvl="1">
              <a:buFont typeface="Arial" pitchFamily="34" charset="0"/>
              <a:buChar char="•"/>
            </a:pPr>
            <a:r>
              <a:rPr lang="es-MX" sz="2000" dirty="0" smtClean="0"/>
              <a:t>Registro </a:t>
            </a:r>
            <a:r>
              <a:rPr lang="es-MX" sz="2000" dirty="0"/>
              <a:t>una Patente en </a:t>
            </a:r>
            <a:r>
              <a:rPr lang="es-MX" sz="2000" dirty="0" smtClean="0"/>
              <a:t>México</a:t>
            </a:r>
            <a:endParaRPr lang="es-MX" sz="2000" dirty="0"/>
          </a:p>
          <a:p>
            <a:pPr lvl="1">
              <a:buFont typeface="Arial" pitchFamily="34" charset="0"/>
              <a:buChar char="•"/>
            </a:pPr>
            <a:r>
              <a:rPr lang="es-MX" sz="2000" dirty="0" smtClean="0"/>
              <a:t>Herramienta de contabilidad en línea</a:t>
            </a:r>
            <a:endParaRPr lang="es-MX" sz="2000" dirty="0"/>
          </a:p>
          <a:p>
            <a:pPr lvl="1">
              <a:buFont typeface="Arial" pitchFamily="34" charset="0"/>
              <a:buChar char="•"/>
            </a:pPr>
            <a:r>
              <a:rPr lang="es-MX" sz="2000" dirty="0" smtClean="0"/>
              <a:t>Capacitación especializada para </a:t>
            </a:r>
            <a:r>
              <a:rPr lang="es-MX" sz="2000" dirty="0"/>
              <a:t>la </a:t>
            </a:r>
            <a:r>
              <a:rPr lang="es-MX" sz="2000" dirty="0" err="1"/>
              <a:t>PyME</a:t>
            </a:r>
            <a:endParaRPr lang="es-MX" sz="2000" dirty="0"/>
          </a:p>
          <a:p>
            <a:pPr lvl="1">
              <a:buFont typeface="Arial" pitchFamily="34" charset="0"/>
              <a:buChar char="•"/>
            </a:pPr>
            <a:r>
              <a:rPr lang="es-MX" sz="2000" dirty="0"/>
              <a:t>Documentación para constituir una empresa</a:t>
            </a:r>
          </a:p>
          <a:p>
            <a:pPr lvl="1">
              <a:buFont typeface="Arial" pitchFamily="34" charset="0"/>
              <a:buChar char="•"/>
            </a:pPr>
            <a:endParaRPr lang="es-MX" sz="2000" dirty="0"/>
          </a:p>
        </p:txBody>
      </p:sp>
      <p:sp>
        <p:nvSpPr>
          <p:cNvPr id="4" name="Slide Number Placeholder 3"/>
          <p:cNvSpPr>
            <a:spLocks noGrp="1"/>
          </p:cNvSpPr>
          <p:nvPr>
            <p:ph type="sldNum" sz="quarter" idx="4"/>
          </p:nvPr>
        </p:nvSpPr>
        <p:spPr/>
        <p:txBody>
          <a:bodyPr/>
          <a:lstStyle/>
          <a:p>
            <a:fld id="{DB09C58B-9000-45E6-ADB6-316584364E20}" type="slidenum">
              <a:rPr lang="es-MX" smtClean="0"/>
              <a:t>4</a:t>
            </a:fld>
            <a:endParaRPr lang="es-MX"/>
          </a:p>
        </p:txBody>
      </p:sp>
      <p:pic>
        <p:nvPicPr>
          <p:cNvPr id="5" name="Picture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48400" y="1295400"/>
            <a:ext cx="2503714" cy="914400"/>
          </a:xfrm>
          <a:prstGeom prst="rect">
            <a:avLst/>
          </a:prstGeom>
        </p:spPr>
      </p:pic>
    </p:spTree>
    <p:extLst>
      <p:ext uri="{BB962C8B-B14F-4D97-AF65-F5344CB8AC3E}">
        <p14:creationId xmlns:p14="http://schemas.microsoft.com/office/powerpoint/2010/main" val="251815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s-MX" dirty="0" smtClean="0"/>
              <a:t>Comunidad virtual de aprendizaje:</a:t>
            </a:r>
            <a:br>
              <a:rPr lang="es-MX" dirty="0" smtClean="0"/>
            </a:br>
            <a:r>
              <a:rPr lang="es-MX" dirty="0" err="1" smtClean="0"/>
              <a:t>Integrapyme</a:t>
            </a:r>
            <a:endParaRPr lang="es-MX" dirty="0"/>
          </a:p>
        </p:txBody>
      </p:sp>
      <p:sp>
        <p:nvSpPr>
          <p:cNvPr id="3" name="Content Placeholder 2"/>
          <p:cNvSpPr>
            <a:spLocks noGrp="1"/>
          </p:cNvSpPr>
          <p:nvPr>
            <p:ph idx="1"/>
          </p:nvPr>
        </p:nvSpPr>
        <p:spPr>
          <a:xfrm>
            <a:off x="2090166" y="6248400"/>
            <a:ext cx="4996434" cy="886397"/>
          </a:xfrm>
        </p:spPr>
        <p:txBody>
          <a:bodyPr/>
          <a:lstStyle/>
          <a:p>
            <a:pPr marL="0" indent="0">
              <a:buNone/>
            </a:pPr>
            <a:r>
              <a:rPr lang="es-MX" dirty="0">
                <a:solidFill>
                  <a:srgbClr val="FFC000"/>
                </a:solidFill>
              </a:rPr>
              <a:t>www.integrapyme.com.mx</a:t>
            </a:r>
          </a:p>
        </p:txBody>
      </p:sp>
      <p:sp>
        <p:nvSpPr>
          <p:cNvPr id="4" name="Slide Number Placeholder 3"/>
          <p:cNvSpPr>
            <a:spLocks noGrp="1"/>
          </p:cNvSpPr>
          <p:nvPr>
            <p:ph type="sldNum" sz="quarter" idx="4"/>
          </p:nvPr>
        </p:nvSpPr>
        <p:spPr/>
        <p:txBody>
          <a:bodyPr/>
          <a:lstStyle/>
          <a:p>
            <a:fld id="{DB09C58B-9000-45E6-ADB6-316584364E20}" type="slidenum">
              <a:rPr lang="es-MX" smtClean="0"/>
              <a:t>5</a:t>
            </a:fld>
            <a:endParaRPr lang="es-MX"/>
          </a:p>
        </p:txBody>
      </p:sp>
      <p:pic>
        <p:nvPicPr>
          <p:cNvPr id="2050"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2090166" y="1676400"/>
            <a:ext cx="5148834"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7655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s-MX" dirty="0" smtClean="0"/>
              <a:t>Comunidad virtual de aprendizaje:</a:t>
            </a:r>
            <a:br>
              <a:rPr lang="es-MX" dirty="0" smtClean="0"/>
            </a:br>
            <a:r>
              <a:rPr lang="es-MX" dirty="0" err="1" smtClean="0"/>
              <a:t>Integrapyme</a:t>
            </a:r>
            <a:endParaRPr lang="es-MX" dirty="0"/>
          </a:p>
        </p:txBody>
      </p:sp>
      <p:sp>
        <p:nvSpPr>
          <p:cNvPr id="4" name="Slide Number Placeholder 3"/>
          <p:cNvSpPr>
            <a:spLocks noGrp="1"/>
          </p:cNvSpPr>
          <p:nvPr>
            <p:ph type="sldNum" sz="quarter" idx="4"/>
          </p:nvPr>
        </p:nvSpPr>
        <p:spPr/>
        <p:txBody>
          <a:bodyPr/>
          <a:lstStyle/>
          <a:p>
            <a:fld id="{DB09C58B-9000-45E6-ADB6-316584364E20}" type="slidenum">
              <a:rPr lang="es-MX" smtClean="0"/>
              <a:t>6</a:t>
            </a:fld>
            <a:endParaRPr lang="es-MX"/>
          </a:p>
        </p:txBody>
      </p:sp>
      <p:sp>
        <p:nvSpPr>
          <p:cNvPr id="7" name="Rectangle 6"/>
          <p:cNvSpPr/>
          <p:nvPr/>
        </p:nvSpPr>
        <p:spPr>
          <a:xfrm>
            <a:off x="380999" y="1676400"/>
            <a:ext cx="6840419" cy="6401753"/>
          </a:xfrm>
          <a:prstGeom prst="rect">
            <a:avLst/>
          </a:prstGeom>
        </p:spPr>
        <p:txBody>
          <a:bodyPr wrap="square" numCol="2">
            <a:spAutoFit/>
          </a:bodyPr>
          <a:lstStyle/>
          <a:p>
            <a:pPr defTabSz="944563"/>
            <a:r>
              <a:rPr lang="es-ES" sz="2000" dirty="0"/>
              <a:t>Es un </a:t>
            </a:r>
            <a:r>
              <a:rPr lang="es-ES" sz="2000" b="1" dirty="0" smtClean="0"/>
              <a:t>caja de herramientas virtual </a:t>
            </a:r>
            <a:r>
              <a:rPr lang="es-ES" sz="2000" dirty="0" smtClean="0"/>
              <a:t>que </a:t>
            </a:r>
            <a:r>
              <a:rPr lang="es-ES" sz="2000" dirty="0"/>
              <a:t>ofrece herramientas interactivas, formularios empresariales, capacitación, y artículos relacionados con temas relevantes para </a:t>
            </a:r>
            <a:r>
              <a:rPr lang="es-ES" sz="2000" b="1" dirty="0" smtClean="0"/>
              <a:t>c iniciar, financiar y hacer crecer tu negocio. </a:t>
            </a:r>
          </a:p>
          <a:p>
            <a:endParaRPr lang="es-ES" sz="2000" b="1" dirty="0" smtClean="0"/>
          </a:p>
          <a:p>
            <a:endParaRPr lang="es-ES" sz="2000" b="1" dirty="0"/>
          </a:p>
          <a:p>
            <a:endParaRPr lang="es-ES" sz="2000" b="1" dirty="0" smtClean="0"/>
          </a:p>
          <a:p>
            <a:endParaRPr lang="es-ES" sz="2000" b="1" dirty="0"/>
          </a:p>
          <a:p>
            <a:endParaRPr lang="es-ES" sz="2000" b="1" dirty="0" smtClean="0"/>
          </a:p>
          <a:p>
            <a:endParaRPr lang="es-ES" sz="2000" b="1" dirty="0"/>
          </a:p>
          <a:p>
            <a:endParaRPr lang="es-ES" sz="2000" b="1" dirty="0" smtClean="0"/>
          </a:p>
          <a:p>
            <a:endParaRPr lang="es-ES" sz="2000" b="1" dirty="0"/>
          </a:p>
          <a:p>
            <a:endParaRPr lang="es-ES" sz="2000" b="1" dirty="0" smtClean="0"/>
          </a:p>
          <a:p>
            <a:endParaRPr lang="es-ES" sz="2000" b="1" dirty="0" smtClean="0"/>
          </a:p>
          <a:p>
            <a:endParaRPr lang="es-ES" sz="2000" b="1" dirty="0" smtClean="0"/>
          </a:p>
          <a:p>
            <a:endParaRPr lang="es-ES" sz="2000" b="1" dirty="0"/>
          </a:p>
          <a:p>
            <a:r>
              <a:rPr lang="es-ES" sz="2000" b="1" dirty="0" smtClean="0"/>
              <a:t>Temas de atención: </a:t>
            </a:r>
          </a:p>
          <a:p>
            <a:pPr marL="342900" indent="-342900">
              <a:buFont typeface="Arial" pitchFamily="34" charset="0"/>
              <a:buChar char="•"/>
            </a:pPr>
            <a:r>
              <a:rPr lang="es-MX" b="1" dirty="0" smtClean="0"/>
              <a:t>Planeación </a:t>
            </a:r>
            <a:r>
              <a:rPr lang="es-MX" b="1" dirty="0"/>
              <a:t>Estratégica</a:t>
            </a:r>
          </a:p>
          <a:p>
            <a:pPr marL="342900" indent="-342900">
              <a:buFont typeface="Arial" pitchFamily="34" charset="0"/>
              <a:buChar char="•"/>
            </a:pPr>
            <a:r>
              <a:rPr lang="es-MX" b="1" dirty="0"/>
              <a:t>Negocios Familiares</a:t>
            </a:r>
          </a:p>
          <a:p>
            <a:pPr marL="342900" indent="-342900">
              <a:buFont typeface="Arial" pitchFamily="34" charset="0"/>
              <a:buChar char="•"/>
            </a:pPr>
            <a:r>
              <a:rPr lang="es-MX" b="1" dirty="0"/>
              <a:t>Constitución de la Empresa</a:t>
            </a:r>
          </a:p>
          <a:p>
            <a:pPr marL="342900" indent="-342900">
              <a:buFont typeface="Arial" pitchFamily="34" charset="0"/>
              <a:buChar char="•"/>
            </a:pPr>
            <a:r>
              <a:rPr lang="es-MX" b="1" dirty="0"/>
              <a:t>Comenzar una Empresa</a:t>
            </a:r>
          </a:p>
          <a:p>
            <a:pPr marL="342900" indent="-342900">
              <a:buFont typeface="Arial" pitchFamily="34" charset="0"/>
              <a:buChar char="•"/>
            </a:pPr>
            <a:r>
              <a:rPr lang="es-MX" b="1" dirty="0"/>
              <a:t>Planes de Negocios</a:t>
            </a:r>
          </a:p>
          <a:p>
            <a:pPr marL="342900" indent="-342900">
              <a:buFont typeface="Arial" pitchFamily="34" charset="0"/>
              <a:buChar char="•"/>
            </a:pPr>
            <a:r>
              <a:rPr lang="es-MX" b="1" dirty="0"/>
              <a:t>Comprar una Empresa</a:t>
            </a:r>
          </a:p>
          <a:p>
            <a:pPr marL="342900" indent="-342900">
              <a:buFont typeface="Arial" pitchFamily="34" charset="0"/>
              <a:buChar char="•"/>
            </a:pPr>
            <a:r>
              <a:rPr lang="es-MX" b="1" dirty="0"/>
              <a:t>Negocios Internacionales</a:t>
            </a:r>
          </a:p>
          <a:p>
            <a:pPr marL="342900" indent="-342900">
              <a:buFont typeface="Arial" pitchFamily="34" charset="0"/>
              <a:buChar char="•"/>
            </a:pPr>
            <a:r>
              <a:rPr lang="es-MX" b="1" dirty="0"/>
              <a:t> </a:t>
            </a:r>
            <a:r>
              <a:rPr lang="es-MX" b="1" dirty="0" smtClean="0"/>
              <a:t>Ventas </a:t>
            </a:r>
            <a:r>
              <a:rPr lang="es-MX" b="1" dirty="0"/>
              <a:t>y Mercadotecnia</a:t>
            </a:r>
          </a:p>
          <a:p>
            <a:pPr marL="342900" indent="-342900">
              <a:buFont typeface="Arial" pitchFamily="34" charset="0"/>
              <a:buChar char="•"/>
            </a:pPr>
            <a:r>
              <a:rPr lang="es-MX" b="1" dirty="0" smtClean="0"/>
              <a:t>Contabilidad </a:t>
            </a:r>
            <a:r>
              <a:rPr lang="es-MX" b="1" dirty="0"/>
              <a:t>y Finanzas</a:t>
            </a:r>
          </a:p>
          <a:p>
            <a:pPr marL="342900" indent="-342900">
              <a:buFont typeface="Arial" pitchFamily="34" charset="0"/>
              <a:buChar char="•"/>
            </a:pPr>
            <a:r>
              <a:rPr lang="es-MX" b="1" dirty="0" smtClean="0"/>
              <a:t>Administración </a:t>
            </a:r>
            <a:r>
              <a:rPr lang="es-MX" b="1" dirty="0"/>
              <a:t>de Riesgos</a:t>
            </a:r>
          </a:p>
          <a:p>
            <a:pPr marL="342900" indent="-342900">
              <a:buFont typeface="Arial" pitchFamily="34" charset="0"/>
              <a:buChar char="•"/>
            </a:pPr>
            <a:r>
              <a:rPr lang="es-MX" b="1" dirty="0" smtClean="0"/>
              <a:t>Innovación </a:t>
            </a:r>
            <a:r>
              <a:rPr lang="es-MX" b="1" dirty="0"/>
              <a:t>y Tecnología</a:t>
            </a:r>
          </a:p>
          <a:p>
            <a:pPr marL="342900" indent="-342900">
              <a:buFont typeface="Arial" pitchFamily="34" charset="0"/>
              <a:buChar char="•"/>
            </a:pPr>
            <a:r>
              <a:rPr lang="es-MX" b="1" dirty="0" smtClean="0"/>
              <a:t>Recursos </a:t>
            </a:r>
            <a:r>
              <a:rPr lang="es-MX" b="1" dirty="0"/>
              <a:t>Humanos</a:t>
            </a:r>
          </a:p>
          <a:p>
            <a:pPr marL="342900" indent="-342900">
              <a:buFont typeface="Arial" pitchFamily="34" charset="0"/>
              <a:buChar char="•"/>
            </a:pPr>
            <a:r>
              <a:rPr lang="es-MX" b="1" dirty="0" smtClean="0"/>
              <a:t>Operaciones</a:t>
            </a:r>
            <a:endParaRPr lang="es-MX" b="1" dirty="0"/>
          </a:p>
          <a:p>
            <a:pPr marL="342900" indent="-342900">
              <a:buFont typeface="Arial" pitchFamily="34" charset="0"/>
              <a:buChar char="•"/>
            </a:pPr>
            <a:r>
              <a:rPr lang="es-MX" b="1" dirty="0" smtClean="0"/>
              <a:t>Responsabilidad </a:t>
            </a:r>
            <a:r>
              <a:rPr lang="es-MX" b="1" dirty="0"/>
              <a:t>Social Empresarial</a:t>
            </a:r>
          </a:p>
          <a:p>
            <a:pPr marL="342900" indent="-342900">
              <a:buFont typeface="Arial" pitchFamily="34" charset="0"/>
              <a:buChar char="•"/>
            </a:pPr>
            <a:r>
              <a:rPr lang="es-MX" b="1" dirty="0" smtClean="0"/>
              <a:t>Gobierno </a:t>
            </a:r>
            <a:r>
              <a:rPr lang="es-MX" b="1" dirty="0"/>
              <a:t>Corporativo</a:t>
            </a:r>
          </a:p>
          <a:p>
            <a:pPr marL="342900" indent="-342900">
              <a:buFont typeface="Arial" pitchFamily="34" charset="0"/>
              <a:buChar char="•"/>
            </a:pPr>
            <a:r>
              <a:rPr lang="es-MX" b="1" dirty="0" smtClean="0"/>
              <a:t>Comercio </a:t>
            </a:r>
            <a:r>
              <a:rPr lang="es-MX" b="1" dirty="0"/>
              <a:t>Exterior</a:t>
            </a:r>
            <a:r>
              <a:rPr lang="es-MX" sz="2000" b="1" dirty="0"/>
              <a:t> </a:t>
            </a:r>
            <a:endParaRPr lang="es-ES" sz="2000" b="1" dirty="0"/>
          </a:p>
        </p:txBody>
      </p:sp>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086600" y="1279236"/>
            <a:ext cx="1434487" cy="854364"/>
          </a:xfrm>
          <a:prstGeom prst="rect">
            <a:avLst/>
          </a:prstGeom>
        </p:spPr>
      </p:pic>
      <p:pic>
        <p:nvPicPr>
          <p:cNvPr id="10" name="Picture 9"/>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221419" y="2286000"/>
            <a:ext cx="1164848" cy="1295400"/>
          </a:xfrm>
          <a:prstGeom prst="rect">
            <a:avLst/>
          </a:prstGeom>
        </p:spPr>
      </p:pic>
    </p:spTree>
    <p:extLst>
      <p:ext uri="{BB962C8B-B14F-4D97-AF65-F5344CB8AC3E}">
        <p14:creationId xmlns:p14="http://schemas.microsoft.com/office/powerpoint/2010/main" val="494440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6604"/>
            <a:ext cx="8382000" cy="1052596"/>
          </a:xfrm>
        </p:spPr>
        <p:txBody>
          <a:bodyPr/>
          <a:lstStyle/>
          <a:p>
            <a:r>
              <a:rPr lang="es-MX" sz="4000" dirty="0" smtClean="0">
                <a:effectLst/>
              </a:rPr>
              <a:t>Desarrollo de talento</a:t>
            </a:r>
            <a:br>
              <a:rPr lang="es-MX" sz="4000" dirty="0" smtClean="0">
                <a:effectLst/>
              </a:rPr>
            </a:br>
            <a:r>
              <a:rPr lang="es-MX" sz="3600" dirty="0" smtClean="0">
                <a:effectLst/>
              </a:rPr>
              <a:t>Curso </a:t>
            </a:r>
            <a:r>
              <a:rPr lang="es-MX" sz="3600" dirty="0">
                <a:effectLst/>
              </a:rPr>
              <a:t>en Gestión Responsable PYME </a:t>
            </a:r>
            <a:endParaRPr lang="es-MX" sz="3600" dirty="0"/>
          </a:p>
        </p:txBody>
      </p:sp>
      <p:sp>
        <p:nvSpPr>
          <p:cNvPr id="3" name="Text Placeholder 2"/>
          <p:cNvSpPr>
            <a:spLocks noGrp="1"/>
          </p:cNvSpPr>
          <p:nvPr>
            <p:ph type="body" sz="quarter" idx="10"/>
          </p:nvPr>
        </p:nvSpPr>
        <p:spPr>
          <a:xfrm>
            <a:off x="381000" y="1219200"/>
            <a:ext cx="8382000" cy="4998291"/>
          </a:xfrm>
        </p:spPr>
        <p:txBody>
          <a:bodyPr/>
          <a:lstStyle/>
          <a:p>
            <a:pPr>
              <a:buFont typeface="Arial" pitchFamily="34" charset="0"/>
              <a:buChar char="•"/>
            </a:pPr>
            <a:r>
              <a:rPr lang="es-MX" sz="2000" b="1" dirty="0" smtClean="0"/>
              <a:t>Objetivo: </a:t>
            </a:r>
          </a:p>
          <a:p>
            <a:pPr lvl="1">
              <a:buFont typeface="Arial" pitchFamily="34" charset="0"/>
              <a:buChar char="•"/>
            </a:pPr>
            <a:r>
              <a:rPr lang="es-MX" sz="1800" dirty="0" smtClean="0"/>
              <a:t>El </a:t>
            </a:r>
            <a:r>
              <a:rPr lang="es-MX" sz="1800" dirty="0"/>
              <a:t>participante identificará las áreas de Gestión administrativa y de Responsabilidad Social Empresarial (RSE)</a:t>
            </a:r>
          </a:p>
          <a:p>
            <a:pPr lvl="1">
              <a:buFont typeface="Arial" pitchFamily="34" charset="0"/>
              <a:buChar char="•"/>
            </a:pPr>
            <a:r>
              <a:rPr lang="es-MX" sz="1800" dirty="0"/>
              <a:t>Reconocerá la importancia de contar con una estrategia bien definida para el negocio que incluya estas áreas. </a:t>
            </a:r>
          </a:p>
          <a:p>
            <a:pPr lvl="1">
              <a:buFont typeface="Arial" pitchFamily="34" charset="0"/>
              <a:buChar char="•"/>
            </a:pPr>
            <a:r>
              <a:rPr lang="es-MX" sz="1800" dirty="0"/>
              <a:t>Reflexionará sobre los beneficios de tomar en cuenta una “Gestión responsable</a:t>
            </a:r>
            <a:r>
              <a:rPr lang="es-MX" sz="1800" dirty="0" smtClean="0"/>
              <a:t>”.</a:t>
            </a:r>
            <a:endParaRPr lang="es-MX" sz="1800" dirty="0"/>
          </a:p>
          <a:p>
            <a:pPr lvl="1">
              <a:buFont typeface="Arial" pitchFamily="34" charset="0"/>
              <a:buChar char="•"/>
            </a:pPr>
            <a:r>
              <a:rPr lang="es-MX" sz="1800" dirty="0"/>
              <a:t>Identificará los distintos términos y definiciones que se manejan sobre </a:t>
            </a:r>
            <a:r>
              <a:rPr lang="es-MX" sz="1800" dirty="0" smtClean="0"/>
              <a:t>RSE.</a:t>
            </a:r>
            <a:endParaRPr lang="es-MX" sz="1800" dirty="0"/>
          </a:p>
          <a:p>
            <a:pPr>
              <a:buFont typeface="Arial" pitchFamily="34" charset="0"/>
              <a:buChar char="•"/>
            </a:pPr>
            <a:r>
              <a:rPr lang="es-MX" sz="2000" b="1" dirty="0"/>
              <a:t>Recomendado para:</a:t>
            </a:r>
          </a:p>
          <a:p>
            <a:pPr lvl="1">
              <a:buFont typeface="Arial" pitchFamily="34" charset="0"/>
              <a:buChar char="•"/>
            </a:pPr>
            <a:r>
              <a:rPr lang="es-MX" sz="1800" dirty="0"/>
              <a:t>Colaboradores de micro, pequeñas y medianas empresas de México y América Latina. </a:t>
            </a:r>
            <a:endParaRPr lang="es-MX" sz="1800" dirty="0" smtClean="0"/>
          </a:p>
          <a:p>
            <a:pPr>
              <a:buFont typeface="Arial" pitchFamily="34" charset="0"/>
              <a:buChar char="•"/>
            </a:pPr>
            <a:r>
              <a:rPr lang="es-MX" sz="2000" b="1" dirty="0" smtClean="0"/>
              <a:t>Contenido: </a:t>
            </a:r>
          </a:p>
          <a:p>
            <a:pPr lvl="1">
              <a:buFont typeface="Arial" pitchFamily="34" charset="0"/>
              <a:buChar char="•"/>
            </a:pPr>
            <a:r>
              <a:rPr lang="es-MX" sz="1800" dirty="0" smtClean="0"/>
              <a:t>Módulo </a:t>
            </a:r>
            <a:r>
              <a:rPr lang="es-MX" sz="1800" dirty="0"/>
              <a:t>1. Qué es la Gestión </a:t>
            </a:r>
            <a:r>
              <a:rPr lang="es-MX" sz="1800" dirty="0" smtClean="0"/>
              <a:t>responsable</a:t>
            </a:r>
          </a:p>
          <a:p>
            <a:pPr lvl="1">
              <a:buFont typeface="Arial" pitchFamily="34" charset="0"/>
              <a:buChar char="•"/>
            </a:pPr>
            <a:r>
              <a:rPr lang="es-MX" sz="1800" dirty="0" smtClean="0"/>
              <a:t>Módulo </a:t>
            </a:r>
            <a:r>
              <a:rPr lang="es-MX" sz="1800" dirty="0"/>
              <a:t>2. Casos de estudio </a:t>
            </a:r>
            <a:endParaRPr lang="es-MX" sz="1800" dirty="0" smtClean="0"/>
          </a:p>
          <a:p>
            <a:pPr lvl="1">
              <a:buFont typeface="Arial" pitchFamily="34" charset="0"/>
              <a:buChar char="•"/>
            </a:pPr>
            <a:r>
              <a:rPr lang="es-MX" sz="1800" dirty="0" smtClean="0"/>
              <a:t>Módulo </a:t>
            </a:r>
            <a:r>
              <a:rPr lang="es-MX" sz="1800" dirty="0"/>
              <a:t>3. Ventajas y beneficios de una Gestión responsable </a:t>
            </a:r>
            <a:endParaRPr lang="es-MX" sz="1800" dirty="0" smtClean="0"/>
          </a:p>
          <a:p>
            <a:pPr lvl="1">
              <a:buFont typeface="Arial" pitchFamily="34" charset="0"/>
              <a:buChar char="•"/>
            </a:pPr>
            <a:r>
              <a:rPr lang="es-MX" sz="1800" dirty="0" smtClean="0"/>
              <a:t>Módulo </a:t>
            </a:r>
            <a:r>
              <a:rPr lang="es-MX" sz="1800" dirty="0"/>
              <a:t>4. Evolución de una empresa con Gestión responsable </a:t>
            </a:r>
            <a:endParaRPr lang="es-MX" sz="1800" dirty="0" smtClean="0"/>
          </a:p>
          <a:p>
            <a:pPr marL="517525" lvl="1" indent="0">
              <a:buNone/>
            </a:pPr>
            <a:endParaRPr lang="es-MX" sz="1800" dirty="0"/>
          </a:p>
        </p:txBody>
      </p:sp>
      <p:sp>
        <p:nvSpPr>
          <p:cNvPr id="4" name="Slide Number Placeholder 3"/>
          <p:cNvSpPr>
            <a:spLocks noGrp="1"/>
          </p:cNvSpPr>
          <p:nvPr>
            <p:ph type="sldNum" sz="quarter" idx="4"/>
          </p:nvPr>
        </p:nvSpPr>
        <p:spPr/>
        <p:txBody>
          <a:bodyPr/>
          <a:lstStyle/>
          <a:p>
            <a:fld id="{DB09C58B-9000-45E6-ADB6-316584364E20}" type="slidenum">
              <a:rPr lang="es-MX" smtClean="0"/>
              <a:t>7</a:t>
            </a:fld>
            <a:endParaRPr lang="es-MX" dirty="0"/>
          </a:p>
        </p:txBody>
      </p:sp>
    </p:spTree>
    <p:extLst>
      <p:ext uri="{BB962C8B-B14F-4D97-AF65-F5344CB8AC3E}">
        <p14:creationId xmlns:p14="http://schemas.microsoft.com/office/powerpoint/2010/main" val="1119049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6006"/>
            <a:ext cx="8382000" cy="1440394"/>
          </a:xfrm>
        </p:spPr>
        <p:txBody>
          <a:bodyPr/>
          <a:lstStyle/>
          <a:p>
            <a:r>
              <a:rPr lang="es-MX" sz="4000" dirty="0">
                <a:effectLst/>
              </a:rPr>
              <a:t>Desarrollo de talento</a:t>
            </a:r>
            <a:r>
              <a:rPr lang="es-MX" sz="3600" dirty="0">
                <a:effectLst/>
              </a:rPr>
              <a:t/>
            </a:r>
            <a:br>
              <a:rPr lang="es-MX" sz="3600" dirty="0">
                <a:effectLst/>
              </a:rPr>
            </a:br>
            <a:r>
              <a:rPr lang="es-MX" sz="3200" dirty="0">
                <a:effectLst/>
              </a:rPr>
              <a:t>Diplomado en Herramientas Prácticas para la Implementación de Medidas de RSE en </a:t>
            </a:r>
            <a:r>
              <a:rPr lang="es-MX" sz="3200" dirty="0" err="1">
                <a:effectLst/>
              </a:rPr>
              <a:t>PyMEs</a:t>
            </a:r>
            <a:r>
              <a:rPr lang="es-MX" sz="3200" dirty="0">
                <a:effectLst/>
              </a:rPr>
              <a:t> </a:t>
            </a:r>
          </a:p>
        </p:txBody>
      </p:sp>
      <p:sp>
        <p:nvSpPr>
          <p:cNvPr id="3" name="Text Placeholder 2"/>
          <p:cNvSpPr>
            <a:spLocks noGrp="1"/>
          </p:cNvSpPr>
          <p:nvPr>
            <p:ph type="body" sz="quarter" idx="10"/>
          </p:nvPr>
        </p:nvSpPr>
        <p:spPr>
          <a:xfrm>
            <a:off x="381000" y="1945785"/>
            <a:ext cx="8382000" cy="3653308"/>
          </a:xfrm>
        </p:spPr>
        <p:txBody>
          <a:bodyPr/>
          <a:lstStyle/>
          <a:p>
            <a:pPr>
              <a:buFont typeface="Arial" pitchFamily="34" charset="0"/>
              <a:buChar char="•"/>
            </a:pPr>
            <a:r>
              <a:rPr lang="es-MX" sz="2000" b="1" dirty="0" smtClean="0"/>
              <a:t>Objetivo: </a:t>
            </a:r>
          </a:p>
          <a:p>
            <a:pPr lvl="1">
              <a:buFont typeface="Arial" pitchFamily="34" charset="0"/>
              <a:buChar char="•"/>
            </a:pPr>
            <a:r>
              <a:rPr lang="es-MX" sz="1800" dirty="0"/>
              <a:t>Conocer, dominar y sistematizar procedimientos prácticos que le ayuden al participante a la implementación de una estrategia de Responsabilidad Social Empresarial </a:t>
            </a:r>
            <a:r>
              <a:rPr lang="es-MX" sz="1800" dirty="0" smtClean="0"/>
              <a:t>(RSE) en </a:t>
            </a:r>
            <a:r>
              <a:rPr lang="es-MX" sz="1800" dirty="0"/>
              <a:t>su negocio.</a:t>
            </a:r>
          </a:p>
          <a:p>
            <a:pPr lvl="1">
              <a:buFont typeface="Arial" pitchFamily="34" charset="0"/>
              <a:buChar char="•"/>
            </a:pPr>
            <a:r>
              <a:rPr lang="es-MX" sz="1800" dirty="0" smtClean="0"/>
              <a:t>Dominar </a:t>
            </a:r>
            <a:r>
              <a:rPr lang="es-MX" sz="1800" dirty="0"/>
              <a:t>los temas de la RSE.</a:t>
            </a:r>
          </a:p>
          <a:p>
            <a:pPr lvl="1">
              <a:buFont typeface="Arial" pitchFamily="34" charset="0"/>
              <a:buChar char="•"/>
            </a:pPr>
            <a:r>
              <a:rPr lang="es-MX" sz="1800" dirty="0" smtClean="0"/>
              <a:t>Sistematizar </a:t>
            </a:r>
            <a:r>
              <a:rPr lang="es-MX" sz="1800" dirty="0"/>
              <a:t>procedimientos de la RSE y </a:t>
            </a:r>
            <a:r>
              <a:rPr lang="es-MX" sz="1800" dirty="0" err="1"/>
              <a:t>PYMEs</a:t>
            </a:r>
            <a:r>
              <a:rPr lang="es-MX" sz="1800" dirty="0"/>
              <a:t>.</a:t>
            </a:r>
          </a:p>
          <a:p>
            <a:pPr>
              <a:buFont typeface="Arial" pitchFamily="34" charset="0"/>
              <a:buChar char="•"/>
            </a:pPr>
            <a:r>
              <a:rPr lang="es-MX" sz="2400" b="1" dirty="0" smtClean="0"/>
              <a:t>Recomendado </a:t>
            </a:r>
            <a:r>
              <a:rPr lang="es-MX" sz="2400" b="1" dirty="0"/>
              <a:t>para:</a:t>
            </a:r>
          </a:p>
          <a:p>
            <a:pPr lvl="1">
              <a:buFont typeface="Arial" pitchFamily="34" charset="0"/>
              <a:buChar char="•"/>
            </a:pPr>
            <a:r>
              <a:rPr lang="es-MX" sz="1800" dirty="0"/>
              <a:t>Colaboradores </a:t>
            </a:r>
            <a:r>
              <a:rPr lang="es-MX" sz="1800" dirty="0" smtClean="0"/>
              <a:t>de </a:t>
            </a:r>
            <a:r>
              <a:rPr lang="es-MX" sz="1800" dirty="0"/>
              <a:t>pequeñas y medianas empresas de México y América Latina. </a:t>
            </a:r>
            <a:endParaRPr lang="es-MX" sz="1800" dirty="0" smtClean="0"/>
          </a:p>
          <a:p>
            <a:pPr>
              <a:buFont typeface="Arial" pitchFamily="34" charset="0"/>
              <a:buChar char="•"/>
            </a:pPr>
            <a:r>
              <a:rPr lang="es-MX" sz="2000" b="1" dirty="0" smtClean="0"/>
              <a:t>Contenido: </a:t>
            </a:r>
          </a:p>
          <a:p>
            <a:pPr lvl="1">
              <a:buFont typeface="Arial" pitchFamily="34" charset="0"/>
              <a:buChar char="•"/>
            </a:pPr>
            <a:r>
              <a:rPr lang="es-MX" sz="1800" dirty="0"/>
              <a:t>Módulo 1. Fundamentos de la Responsabilidad Social Empresarial </a:t>
            </a:r>
          </a:p>
          <a:p>
            <a:pPr lvl="1">
              <a:buFont typeface="Arial" pitchFamily="34" charset="0"/>
              <a:buChar char="•"/>
            </a:pPr>
            <a:r>
              <a:rPr lang="es-MX" sz="1800" dirty="0"/>
              <a:t>Módulo 2. Dominios y temas de la RSE </a:t>
            </a:r>
          </a:p>
          <a:p>
            <a:pPr lvl="1">
              <a:buFont typeface="Arial" pitchFamily="34" charset="0"/>
              <a:buChar char="•"/>
            </a:pPr>
            <a:r>
              <a:rPr lang="es-MX" sz="1800" dirty="0"/>
              <a:t>Módulo 3. Sistematización de la RSE y </a:t>
            </a:r>
            <a:r>
              <a:rPr lang="es-MX" sz="1800" dirty="0" err="1"/>
              <a:t>PYMEs</a:t>
            </a:r>
            <a:r>
              <a:rPr lang="es-MX" sz="1800" dirty="0"/>
              <a:t> </a:t>
            </a:r>
          </a:p>
        </p:txBody>
      </p:sp>
      <p:sp>
        <p:nvSpPr>
          <p:cNvPr id="4" name="Slide Number Placeholder 3"/>
          <p:cNvSpPr>
            <a:spLocks noGrp="1"/>
          </p:cNvSpPr>
          <p:nvPr>
            <p:ph type="sldNum" sz="quarter" idx="4"/>
          </p:nvPr>
        </p:nvSpPr>
        <p:spPr/>
        <p:txBody>
          <a:bodyPr/>
          <a:lstStyle/>
          <a:p>
            <a:fld id="{DB09C58B-9000-45E6-ADB6-316584364E20}" type="slidenum">
              <a:rPr lang="es-MX" smtClean="0"/>
              <a:t>8</a:t>
            </a:fld>
            <a:endParaRPr lang="es-MX" dirty="0"/>
          </a:p>
        </p:txBody>
      </p:sp>
    </p:spTree>
    <p:extLst>
      <p:ext uri="{BB962C8B-B14F-4D97-AF65-F5344CB8AC3E}">
        <p14:creationId xmlns:p14="http://schemas.microsoft.com/office/powerpoint/2010/main" val="5322233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2596"/>
          </a:xfrm>
        </p:spPr>
        <p:txBody>
          <a:bodyPr/>
          <a:lstStyle/>
          <a:p>
            <a:r>
              <a:rPr lang="es-MX" sz="4000" dirty="0">
                <a:effectLst/>
              </a:rPr>
              <a:t>Desarrollo de talento</a:t>
            </a:r>
            <a:r>
              <a:rPr lang="es-MX" sz="3600" dirty="0">
                <a:effectLst/>
              </a:rPr>
              <a:t/>
            </a:r>
            <a:br>
              <a:rPr lang="es-MX" sz="3600" dirty="0">
                <a:effectLst/>
              </a:rPr>
            </a:br>
            <a:r>
              <a:rPr lang="es-MX" sz="3600" dirty="0">
                <a:effectLst/>
              </a:rPr>
              <a:t>Diplomado en Responsabilidad Social Empresarial </a:t>
            </a:r>
          </a:p>
        </p:txBody>
      </p:sp>
      <p:sp>
        <p:nvSpPr>
          <p:cNvPr id="3" name="Text Placeholder 2"/>
          <p:cNvSpPr>
            <a:spLocks noGrp="1"/>
          </p:cNvSpPr>
          <p:nvPr>
            <p:ph type="body" sz="quarter" idx="10"/>
          </p:nvPr>
        </p:nvSpPr>
        <p:spPr>
          <a:xfrm>
            <a:off x="381000" y="1281392"/>
            <a:ext cx="8382000" cy="5564600"/>
          </a:xfrm>
        </p:spPr>
        <p:txBody>
          <a:bodyPr/>
          <a:lstStyle/>
          <a:p>
            <a:pPr>
              <a:buFont typeface="Arial" pitchFamily="34" charset="0"/>
              <a:buChar char="•"/>
            </a:pPr>
            <a:r>
              <a:rPr lang="es-MX" sz="2000" b="1" dirty="0" smtClean="0"/>
              <a:t>Objetivo: </a:t>
            </a:r>
          </a:p>
          <a:p>
            <a:pPr lvl="1">
              <a:buFont typeface="Arial" pitchFamily="34" charset="0"/>
              <a:buChar char="•"/>
            </a:pPr>
            <a:r>
              <a:rPr lang="es-MX" sz="1800" dirty="0"/>
              <a:t>El participante comprenderá los conceptos de </a:t>
            </a:r>
            <a:r>
              <a:rPr lang="es-MX" sz="1800" dirty="0" smtClean="0"/>
              <a:t>Responsabilidad Social empresarial (RSE) </a:t>
            </a:r>
            <a:r>
              <a:rPr lang="es-MX" sz="1800" dirty="0"/>
              <a:t>para identificar dentro de las organizaciones posibles detonadores que le permitan  impulsar un programa alineado a las políticas y acciones de la estrategia organizacional.</a:t>
            </a:r>
          </a:p>
          <a:p>
            <a:pPr lvl="1">
              <a:buFont typeface="Arial" pitchFamily="34" charset="0"/>
              <a:buChar char="•"/>
            </a:pPr>
            <a:r>
              <a:rPr lang="es-MX" sz="1800" dirty="0" smtClean="0"/>
              <a:t>Comprenderá </a:t>
            </a:r>
            <a:r>
              <a:rPr lang="es-MX" sz="1800" dirty="0"/>
              <a:t>la relación entre RSE y competitividad sustentable, para promover una mejor calidad de vida en las comunidades en las que estamos presentes.</a:t>
            </a:r>
          </a:p>
          <a:p>
            <a:pPr lvl="1">
              <a:buFont typeface="Arial" pitchFamily="34" charset="0"/>
              <a:buChar char="•"/>
            </a:pPr>
            <a:r>
              <a:rPr lang="es-MX" sz="1800" dirty="0" smtClean="0"/>
              <a:t>Alineará </a:t>
            </a:r>
            <a:r>
              <a:rPr lang="es-MX" sz="1800" dirty="0"/>
              <a:t>el desempeño </a:t>
            </a:r>
            <a:r>
              <a:rPr lang="es-MX" sz="1800" dirty="0" smtClean="0"/>
              <a:t>social, </a:t>
            </a:r>
            <a:r>
              <a:rPr lang="es-MX" sz="1800" dirty="0"/>
              <a:t>ambiental y económico a la estrategia de las organizaciones a través de programas de Responsabilidad Social Empresarial.</a:t>
            </a:r>
          </a:p>
          <a:p>
            <a:pPr lvl="1">
              <a:buFont typeface="Arial" pitchFamily="34" charset="0"/>
              <a:buChar char="•"/>
            </a:pPr>
            <a:r>
              <a:rPr lang="es-MX" sz="1800" dirty="0" smtClean="0"/>
              <a:t>Identificará los </a:t>
            </a:r>
            <a:r>
              <a:rPr lang="es-MX" sz="1800" dirty="0"/>
              <a:t>grupos de interés para la formación de alianzas multisectoriales para lograr la creación de un futuro sustentable.</a:t>
            </a:r>
          </a:p>
          <a:p>
            <a:pPr>
              <a:buFont typeface="Arial" pitchFamily="34" charset="0"/>
              <a:buChar char="•"/>
            </a:pPr>
            <a:r>
              <a:rPr lang="es-MX" sz="2000" b="1" dirty="0" smtClean="0"/>
              <a:t>Recomendado </a:t>
            </a:r>
            <a:r>
              <a:rPr lang="es-MX" sz="2000" b="1" dirty="0"/>
              <a:t>para:</a:t>
            </a:r>
          </a:p>
          <a:p>
            <a:pPr lvl="1">
              <a:buFont typeface="Arial" pitchFamily="34" charset="0"/>
              <a:buChar char="•"/>
            </a:pPr>
            <a:r>
              <a:rPr lang="es-MX" sz="1800" dirty="0"/>
              <a:t>Público en </a:t>
            </a:r>
            <a:r>
              <a:rPr lang="es-MX" sz="1800" dirty="0" smtClean="0"/>
              <a:t>general. </a:t>
            </a:r>
          </a:p>
          <a:p>
            <a:pPr>
              <a:buFont typeface="Arial" pitchFamily="34" charset="0"/>
              <a:buChar char="•"/>
            </a:pPr>
            <a:r>
              <a:rPr lang="es-MX" sz="2000" b="1" dirty="0" smtClean="0"/>
              <a:t>Contenido: </a:t>
            </a:r>
          </a:p>
          <a:p>
            <a:pPr lvl="1">
              <a:buFont typeface="Arial" pitchFamily="34" charset="0"/>
              <a:buChar char="•"/>
            </a:pPr>
            <a:r>
              <a:rPr lang="es-MX" sz="1800" dirty="0"/>
              <a:t>Módulo 1: Bases de la Responsabilidad Social Empresarial </a:t>
            </a:r>
          </a:p>
          <a:p>
            <a:pPr lvl="1">
              <a:buFont typeface="Arial" pitchFamily="34" charset="0"/>
              <a:buChar char="•"/>
            </a:pPr>
            <a:r>
              <a:rPr lang="es-MX" sz="1800" dirty="0"/>
              <a:t>Módulo 2: Sustentabilidad y Responsabilidad Social Empresarial </a:t>
            </a:r>
          </a:p>
          <a:p>
            <a:pPr lvl="1">
              <a:buFont typeface="Arial" pitchFamily="34" charset="0"/>
              <a:buChar char="•"/>
            </a:pPr>
            <a:r>
              <a:rPr lang="es-MX" sz="1800" dirty="0"/>
              <a:t>Módulo 3: Alianzas Multisectoriales </a:t>
            </a:r>
          </a:p>
          <a:p>
            <a:pPr marL="0" indent="0">
              <a:buNone/>
            </a:pPr>
            <a:endParaRPr lang="es-MX" sz="2200" dirty="0">
              <a:solidFill>
                <a:srgbClr val="000000"/>
              </a:solidFill>
            </a:endParaRPr>
          </a:p>
          <a:p>
            <a:pPr marL="517525" lvl="1" indent="0">
              <a:buNone/>
            </a:pPr>
            <a:endParaRPr lang="es-MX" sz="1800" dirty="0"/>
          </a:p>
        </p:txBody>
      </p:sp>
      <p:sp>
        <p:nvSpPr>
          <p:cNvPr id="4" name="Slide Number Placeholder 3"/>
          <p:cNvSpPr>
            <a:spLocks noGrp="1"/>
          </p:cNvSpPr>
          <p:nvPr>
            <p:ph type="sldNum" sz="quarter" idx="4"/>
          </p:nvPr>
        </p:nvSpPr>
        <p:spPr/>
        <p:txBody>
          <a:bodyPr/>
          <a:lstStyle/>
          <a:p>
            <a:fld id="{DB09C58B-9000-45E6-ADB6-316584364E20}" type="slidenum">
              <a:rPr lang="es-MX" smtClean="0"/>
              <a:t>9</a:t>
            </a:fld>
            <a:endParaRPr lang="es-MX" dirty="0"/>
          </a:p>
        </p:txBody>
      </p:sp>
    </p:spTree>
    <p:extLst>
      <p:ext uri="{BB962C8B-B14F-4D97-AF65-F5344CB8AC3E}">
        <p14:creationId xmlns:p14="http://schemas.microsoft.com/office/powerpoint/2010/main" val="7398049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1_Dk Blue swoosh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A43BD6-BB12-4855-A62A-BDADBADB09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1_Dk Blue swoosh template Segoe</Template>
  <TotalTime>861</TotalTime>
  <Words>1088</Words>
  <Application>Microsoft Office PowerPoint</Application>
  <PresentationFormat>On-screen Show (4:3)</PresentationFormat>
  <Paragraphs>207</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1_Dk Blue swoosh template Segoe</vt:lpstr>
      <vt:lpstr>White with Courier font for code slides</vt:lpstr>
      <vt:lpstr>Desarrollo de talento Competencias y herramientas profesionales para empresas</vt:lpstr>
      <vt:lpstr>Empresas socialmente responsables</vt:lpstr>
      <vt:lpstr>Comunidad virtual de aprendizaje: Empresarse </vt:lpstr>
      <vt:lpstr>Comunidad virtual de aprendizaje: Empresarse </vt:lpstr>
      <vt:lpstr>Comunidad virtual de aprendizaje: Integrapyme</vt:lpstr>
      <vt:lpstr>Comunidad virtual de aprendizaje: Integrapyme</vt:lpstr>
      <vt:lpstr>Desarrollo de talento Curso en Gestión Responsable PYME </vt:lpstr>
      <vt:lpstr>Desarrollo de talento Diplomado en Herramientas Prácticas para la Implementación de Medidas de RSE en PyMEs </vt:lpstr>
      <vt:lpstr>Desarrollo de talento Diplomado en Responsabilidad Social Empresarial </vt:lpstr>
      <vt:lpstr>Desarrollo de talento Diplomado en negocios con la Unión Europea </vt:lpstr>
      <vt:lpstr>Oferta especializada</vt:lpstr>
      <vt:lpstr>Mas información: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Dirección de Educación para el Desarrollo</dc:title>
  <dc:creator>Laura Ruiz Pérez</dc:creator>
  <cp:lastModifiedBy>Sergio Alberto López León</cp:lastModifiedBy>
  <cp:revision>122</cp:revision>
  <dcterms:created xsi:type="dcterms:W3CDTF">2012-05-25T13:57:27Z</dcterms:created>
  <dcterms:modified xsi:type="dcterms:W3CDTF">2013-02-08T18:19:21Z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TC102867319990</vt:lpwstr>
  </property>
</Properties>
</file>